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9.xml" ContentType="application/vnd.openxmlformats-officedocument.presentationml.slide+xml"/>
  <Override PartName="/ppt/slides/slide9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9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</p:sldIdLst>
  <p:sldSz cx="9144000" cy="6858000" type="screen4x3"/>
  <p:notesSz cx="9144000" cy="6858000"/>
  <p:embeddedFontLst>
    <p:embeddedFont>
      <p:font typeface="Calibri" pitchFamily="34" charset="0"/>
      <p:regular r:id="rId104"/>
      <p:bold r:id="rId105"/>
      <p:italic r:id="rId106"/>
      <p:boldItalic r:id="rId10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notesMaster" Target="notesMasters/notesMaster1.xml"/><Relationship Id="rId10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009AB-FBFB-4C1B-B4AE-A247DCCD0A29}" type="datetimeFigureOut">
              <a:rPr lang="en-US" smtClean="0"/>
              <a:pPr/>
              <a:t>7/27/2020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CBB40-C591-45AF-9389-6C14A5AE6B7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CBB40-C591-45AF-9389-6C14A5AE6B7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68097" y="1721053"/>
            <a:ext cx="8607805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7/27/2020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7/27/2020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7/27/2020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"/>
            <a:ext cx="9143631" cy="6857631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57235" y="3071520"/>
            <a:ext cx="5430964" cy="2803321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1643037"/>
            <a:ext cx="9144000" cy="643255"/>
          </a:xfrm>
          <a:custGeom>
            <a:avLst/>
            <a:gdLst/>
            <a:ahLst/>
            <a:cxnLst/>
            <a:rect l="l" t="t" r="r" b="b"/>
            <a:pathLst>
              <a:path w="9144000" h="643255">
                <a:moveTo>
                  <a:pt x="9144000" y="0"/>
                </a:moveTo>
                <a:lnTo>
                  <a:pt x="0" y="0"/>
                </a:lnTo>
                <a:lnTo>
                  <a:pt x="0" y="642962"/>
                </a:lnTo>
                <a:lnTo>
                  <a:pt x="4572000" y="642962"/>
                </a:lnTo>
                <a:lnTo>
                  <a:pt x="9144000" y="642962"/>
                </a:lnTo>
                <a:lnTo>
                  <a:pt x="9144000" y="0"/>
                </a:lnTo>
                <a:close/>
              </a:path>
            </a:pathLst>
          </a:custGeom>
          <a:solidFill>
            <a:srgbClr val="1E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7/27/2020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83987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8439">
            <a:solidFill>
              <a:srgbClr val="4371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5088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8439">
            <a:solidFill>
              <a:srgbClr val="4371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239" y="194767"/>
            <a:ext cx="872997" cy="479513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94000" y="2290317"/>
            <a:ext cx="4073398" cy="2803677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46834" y="102971"/>
            <a:ext cx="1309674" cy="726833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685764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7/27/2020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12"/>
            <a:ext cx="9143631" cy="685763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81615" y="1721053"/>
            <a:ext cx="1780768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54584" y="1712138"/>
            <a:ext cx="8580755" cy="2129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7/27/2020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utorialspoint.com/operating-system-generations" TargetMode="External"/><Relationship Id="rId5" Type="http://schemas.openxmlformats.org/officeDocument/2006/relationships/hyperlink" Target="http://faculty.salina.k-state.edu/tim/ossg/Introduction/OSrole.html" TargetMode="External"/><Relationship Id="rId4" Type="http://schemas.openxmlformats.org/officeDocument/2006/relationships/hyperlink" Target="http://faculty.salina.k-state.edu/tim/ossg/Introduction/struct.html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paruluniversity.ac.in/" TargetMode="External"/><Relationship Id="rId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jpe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Relationship Id="rId9" Type="http://schemas.openxmlformats.org/officeDocument/2006/relationships/image" Target="../media/image4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Relationship Id="rId9" Type="http://schemas.openxmlformats.org/officeDocument/2006/relationships/image" Target="../media/image42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6.jpeg"/><Relationship Id="rId7" Type="http://schemas.openxmlformats.org/officeDocument/2006/relationships/image" Target="../media/image3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40.jpeg"/><Relationship Id="rId4" Type="http://schemas.openxmlformats.org/officeDocument/2006/relationships/image" Target="../media/image37.jpeg"/><Relationship Id="rId9" Type="http://schemas.openxmlformats.org/officeDocument/2006/relationships/image" Target="../media/image41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jpeg"/><Relationship Id="rId7" Type="http://schemas.openxmlformats.org/officeDocument/2006/relationships/image" Target="../media/image4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40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6.jpeg"/><Relationship Id="rId7" Type="http://schemas.openxmlformats.org/officeDocument/2006/relationships/image" Target="../media/image3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40.jpeg"/><Relationship Id="rId4" Type="http://schemas.openxmlformats.org/officeDocument/2006/relationships/image" Target="../media/image37.jpeg"/><Relationship Id="rId9" Type="http://schemas.openxmlformats.org/officeDocument/2006/relationships/image" Target="../media/image41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6.jpeg"/><Relationship Id="rId7" Type="http://schemas.openxmlformats.org/officeDocument/2006/relationships/image" Target="../media/image3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40.jpeg"/><Relationship Id="rId4" Type="http://schemas.openxmlformats.org/officeDocument/2006/relationships/image" Target="../media/image37.jpeg"/><Relationship Id="rId9" Type="http://schemas.openxmlformats.org/officeDocument/2006/relationships/image" Target="../media/image41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4.png"/><Relationship Id="rId7" Type="http://schemas.openxmlformats.org/officeDocument/2006/relationships/image" Target="../media/image4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11" Type="http://schemas.openxmlformats.org/officeDocument/2006/relationships/image" Target="../media/image49.png"/><Relationship Id="rId5" Type="http://schemas.openxmlformats.org/officeDocument/2006/relationships/image" Target="../media/image6.jpeg"/><Relationship Id="rId10" Type="http://schemas.openxmlformats.org/officeDocument/2006/relationships/image" Target="../media/image42.jpeg"/><Relationship Id="rId4" Type="http://schemas.openxmlformats.org/officeDocument/2006/relationships/image" Target="../media/image5.jpeg"/><Relationship Id="rId9" Type="http://schemas.openxmlformats.org/officeDocument/2006/relationships/image" Target="../media/image39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4.png"/><Relationship Id="rId7" Type="http://schemas.openxmlformats.org/officeDocument/2006/relationships/image" Target="../media/image4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11" Type="http://schemas.openxmlformats.org/officeDocument/2006/relationships/image" Target="../media/image50.png"/><Relationship Id="rId5" Type="http://schemas.openxmlformats.org/officeDocument/2006/relationships/image" Target="../media/image6.jpeg"/><Relationship Id="rId10" Type="http://schemas.openxmlformats.org/officeDocument/2006/relationships/image" Target="../media/image42.jpeg"/><Relationship Id="rId4" Type="http://schemas.openxmlformats.org/officeDocument/2006/relationships/image" Target="../media/image5.jpeg"/><Relationship Id="rId9" Type="http://schemas.openxmlformats.org/officeDocument/2006/relationships/image" Target="../media/image39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"/>
            <a:ext cx="9143631" cy="685763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914815" y="1507223"/>
            <a:ext cx="3310890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10" dirty="0">
                <a:latin typeface="Calibri"/>
                <a:cs typeface="Calibri"/>
              </a:rPr>
              <a:t>Operating</a:t>
            </a:r>
            <a:r>
              <a:rPr sz="3500" b="1" spc="-55" dirty="0">
                <a:latin typeface="Calibri"/>
                <a:cs typeface="Calibri"/>
              </a:rPr>
              <a:t> </a:t>
            </a:r>
            <a:r>
              <a:rPr sz="3500" b="1" spc="-5" dirty="0">
                <a:latin typeface="Calibri"/>
                <a:cs typeface="Calibri"/>
              </a:rPr>
              <a:t>System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04060" y="2888183"/>
            <a:ext cx="57391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latin typeface="Calibri"/>
                <a:cs typeface="Calibri"/>
              </a:rPr>
              <a:t>Prof. </a:t>
            </a:r>
            <a:r>
              <a:rPr sz="2200" b="1" spc="-10" dirty="0">
                <a:latin typeface="Calibri"/>
                <a:cs typeface="Calibri"/>
              </a:rPr>
              <a:t>Sumitra Menaria, </a:t>
            </a:r>
            <a:r>
              <a:rPr sz="2200" b="1" spc="-5" dirty="0">
                <a:latin typeface="Calibri"/>
                <a:cs typeface="Calibri"/>
              </a:rPr>
              <a:t>Prof. </a:t>
            </a:r>
            <a:r>
              <a:rPr sz="2200" b="1" spc="-10" dirty="0">
                <a:latin typeface="Calibri"/>
                <a:cs typeface="Calibri"/>
              </a:rPr>
              <a:t>Uma </a:t>
            </a:r>
            <a:r>
              <a:rPr sz="2200" b="1" spc="-20" dirty="0">
                <a:latin typeface="Calibri"/>
                <a:cs typeface="Calibri"/>
              </a:rPr>
              <a:t>Bhatt, </a:t>
            </a:r>
            <a:r>
              <a:rPr sz="2200" spc="-5" dirty="0">
                <a:latin typeface="Calibri"/>
                <a:cs typeface="Calibri"/>
              </a:rPr>
              <a:t>Assistant  Professor Information </a:t>
            </a:r>
            <a:r>
              <a:rPr sz="2200" spc="-10" dirty="0">
                <a:latin typeface="Calibri"/>
                <a:cs typeface="Calibri"/>
              </a:rPr>
              <a:t>Technology Department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412995" y="499681"/>
            <a:ext cx="7515225" cy="6142355"/>
            <a:chOff x="1412995" y="499681"/>
            <a:chExt cx="7515225" cy="614235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1476" y="499681"/>
              <a:ext cx="2381034" cy="62856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17675" y="2738513"/>
              <a:ext cx="6287135" cy="1905"/>
            </a:xfrm>
            <a:custGeom>
              <a:avLst/>
              <a:gdLst/>
              <a:ahLst/>
              <a:cxnLst/>
              <a:rect l="l" t="t" r="r" b="b"/>
              <a:pathLst>
                <a:path w="6287134" h="1905">
                  <a:moveTo>
                    <a:pt x="0" y="0"/>
                  </a:moveTo>
                  <a:lnTo>
                    <a:pt x="6286690" y="1447"/>
                  </a:lnTo>
                </a:path>
              </a:pathLst>
            </a:custGeom>
            <a:ln w="9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7320" y="2692082"/>
              <a:ext cx="93954" cy="9395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32357" y="2692082"/>
              <a:ext cx="93967" cy="9395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18525" y="6032156"/>
              <a:ext cx="609485" cy="6094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"/>
            <a:ext cx="9144000" cy="6858000"/>
            <a:chOff x="0" y="12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7235" y="3071520"/>
              <a:ext cx="5430964" cy="280332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643037"/>
              <a:ext cx="9144000" cy="643255"/>
            </a:xfrm>
            <a:custGeom>
              <a:avLst/>
              <a:gdLst/>
              <a:ahLst/>
              <a:cxnLst/>
              <a:rect l="l" t="t" r="r" b="b"/>
              <a:pathLst>
                <a:path w="9144000" h="643255">
                  <a:moveTo>
                    <a:pt x="9144000" y="0"/>
                  </a:moveTo>
                  <a:lnTo>
                    <a:pt x="0" y="0"/>
                  </a:lnTo>
                  <a:lnTo>
                    <a:pt x="0" y="642962"/>
                  </a:lnTo>
                  <a:lnTo>
                    <a:pt x="4572000" y="642962"/>
                  </a:lnTo>
                  <a:lnTo>
                    <a:pt x="9144000" y="64296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1E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8097" y="1721053"/>
            <a:ext cx="11753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</a:t>
            </a:r>
            <a:r>
              <a:rPr spc="-5" dirty="0"/>
              <a:t>ontd</a:t>
            </a:r>
            <a:r>
              <a:rPr dirty="0"/>
              <a:t>..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18525" y="6032156"/>
            <a:ext cx="609485" cy="60948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34416" y="2689809"/>
            <a:ext cx="7814309" cy="33801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04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58750" algn="l"/>
              </a:tabLst>
            </a:pPr>
            <a:r>
              <a:rPr sz="2000" dirty="0">
                <a:latin typeface="Calibri"/>
                <a:cs typeface="Calibri"/>
              </a:rPr>
              <a:t>The </a:t>
            </a:r>
            <a:r>
              <a:rPr sz="2000" b="1" dirty="0">
                <a:solidFill>
                  <a:srgbClr val="4E80BC"/>
                </a:solidFill>
                <a:latin typeface="Calibri"/>
                <a:cs typeface="Calibri"/>
              </a:rPr>
              <a:t>Text </a:t>
            </a:r>
            <a:r>
              <a:rPr sz="2000" b="1" spc="-5" dirty="0">
                <a:solidFill>
                  <a:srgbClr val="4E80BC"/>
                </a:solidFill>
                <a:latin typeface="Calibri"/>
                <a:cs typeface="Calibri"/>
              </a:rPr>
              <a:t>section </a:t>
            </a:r>
            <a:r>
              <a:rPr sz="2000" spc="-5" dirty="0">
                <a:latin typeface="Calibri"/>
                <a:cs typeface="Calibri"/>
              </a:rPr>
              <a:t>is </a:t>
            </a:r>
            <a:r>
              <a:rPr sz="2000" spc="25" dirty="0">
                <a:latin typeface="Calibri"/>
                <a:cs typeface="Calibri"/>
              </a:rPr>
              <a:t>madeup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compiled program </a:t>
            </a:r>
            <a:r>
              <a:rPr sz="2000" dirty="0">
                <a:latin typeface="Calibri"/>
                <a:cs typeface="Calibri"/>
              </a:rPr>
              <a:t>code , </a:t>
            </a:r>
            <a:r>
              <a:rPr sz="2000" spc="-5" dirty="0">
                <a:latin typeface="Calibri"/>
                <a:cs typeface="Calibri"/>
              </a:rPr>
              <a:t>read in from  non-volatile storage when </a:t>
            </a:r>
            <a:r>
              <a:rPr sz="2000" dirty="0">
                <a:latin typeface="Calibri"/>
                <a:cs typeface="Calibri"/>
              </a:rPr>
              <a:t>the program </a:t>
            </a:r>
            <a:r>
              <a:rPr sz="2000" spc="-5" dirty="0">
                <a:latin typeface="Calibri"/>
                <a:cs typeface="Calibri"/>
              </a:rPr>
              <a:t>is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launched.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19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buFont typeface="Arial"/>
              <a:buChar char="•"/>
              <a:tabLst>
                <a:tab pos="158750" algn="l"/>
              </a:tabLst>
            </a:pPr>
            <a:r>
              <a:rPr sz="2000" dirty="0">
                <a:latin typeface="Calibri"/>
                <a:cs typeface="Calibri"/>
              </a:rPr>
              <a:t>The </a:t>
            </a:r>
            <a:r>
              <a:rPr sz="2000" b="1" spc="-5" dirty="0">
                <a:solidFill>
                  <a:srgbClr val="4E80BC"/>
                </a:solidFill>
                <a:latin typeface="Calibri"/>
                <a:cs typeface="Calibri"/>
              </a:rPr>
              <a:t>Data section </a:t>
            </a:r>
            <a:r>
              <a:rPr sz="2000" spc="-5" dirty="0">
                <a:latin typeface="Calibri"/>
                <a:cs typeface="Calibri"/>
              </a:rPr>
              <a:t>is made </a:t>
            </a:r>
            <a:r>
              <a:rPr sz="2000" dirty="0">
                <a:latin typeface="Calibri"/>
                <a:cs typeface="Calibri"/>
              </a:rPr>
              <a:t>up the global and </a:t>
            </a:r>
            <a:r>
              <a:rPr sz="2000" spc="-10" dirty="0">
                <a:latin typeface="Calibri"/>
                <a:cs typeface="Calibri"/>
              </a:rPr>
              <a:t>static </a:t>
            </a:r>
            <a:r>
              <a:rPr sz="2000" spc="-5" dirty="0">
                <a:latin typeface="Calibri"/>
                <a:cs typeface="Calibri"/>
              </a:rPr>
              <a:t>variables, </a:t>
            </a:r>
            <a:r>
              <a:rPr sz="2000" dirty="0">
                <a:latin typeface="Calibri"/>
                <a:cs typeface="Calibri"/>
              </a:rPr>
              <a:t>allocated and  </a:t>
            </a:r>
            <a:r>
              <a:rPr sz="2000" spc="-5" dirty="0">
                <a:latin typeface="Calibri"/>
                <a:cs typeface="Calibri"/>
              </a:rPr>
              <a:t>initialized prior to executing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main.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950">
              <a:latin typeface="Calibri"/>
              <a:cs typeface="Calibri"/>
            </a:endParaRPr>
          </a:p>
          <a:p>
            <a:pPr marL="12700" marR="6350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58750" algn="l"/>
              </a:tabLst>
            </a:pPr>
            <a:r>
              <a:rPr sz="2000" dirty="0">
                <a:latin typeface="Calibri"/>
                <a:cs typeface="Calibri"/>
              </a:rPr>
              <a:t>The </a:t>
            </a:r>
            <a:r>
              <a:rPr sz="2000" b="1" spc="-5" dirty="0">
                <a:solidFill>
                  <a:srgbClr val="4E80BC"/>
                </a:solidFill>
                <a:latin typeface="Calibri"/>
                <a:cs typeface="Calibri"/>
              </a:rPr>
              <a:t>Heap Section </a:t>
            </a:r>
            <a:r>
              <a:rPr sz="2000" spc="-5" dirty="0">
                <a:latin typeface="Calibri"/>
                <a:cs typeface="Calibri"/>
              </a:rPr>
              <a:t>is used </a:t>
            </a:r>
            <a:r>
              <a:rPr sz="2000" dirty="0">
                <a:latin typeface="Calibri"/>
                <a:cs typeface="Calibri"/>
              </a:rPr>
              <a:t>for the dynamic </a:t>
            </a:r>
            <a:r>
              <a:rPr sz="2000" spc="-5" dirty="0">
                <a:latin typeface="Calibri"/>
                <a:cs typeface="Calibri"/>
              </a:rPr>
              <a:t>memory allocation, and is  </a:t>
            </a:r>
            <a:r>
              <a:rPr sz="2000" dirty="0">
                <a:latin typeface="Calibri"/>
                <a:cs typeface="Calibri"/>
              </a:rPr>
              <a:t>managed </a:t>
            </a:r>
            <a:r>
              <a:rPr sz="2000" spc="-5" dirty="0">
                <a:latin typeface="Calibri"/>
                <a:cs typeface="Calibri"/>
              </a:rPr>
              <a:t>via calls to new, delete, malloc, free,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etc.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1950">
              <a:latin typeface="Calibri"/>
              <a:cs typeface="Calibri"/>
            </a:endParaRPr>
          </a:p>
          <a:p>
            <a:pPr marL="12700" marR="364490">
              <a:lnSpc>
                <a:spcPct val="100000"/>
              </a:lnSpc>
              <a:buFont typeface="Arial"/>
              <a:buChar char="•"/>
              <a:tabLst>
                <a:tab pos="158750" algn="l"/>
              </a:tabLst>
            </a:pPr>
            <a:r>
              <a:rPr sz="2000" dirty="0">
                <a:latin typeface="Calibri"/>
                <a:cs typeface="Calibri"/>
              </a:rPr>
              <a:t>The </a:t>
            </a:r>
            <a:r>
              <a:rPr sz="2000" b="1" spc="-5" dirty="0">
                <a:solidFill>
                  <a:srgbClr val="4E80BC"/>
                </a:solidFill>
                <a:latin typeface="Calibri"/>
                <a:cs typeface="Calibri"/>
              </a:rPr>
              <a:t>Stack </a:t>
            </a:r>
            <a:r>
              <a:rPr sz="2000" spc="-5" dirty="0">
                <a:latin typeface="Calibri"/>
                <a:cs typeface="Calibri"/>
              </a:rPr>
              <a:t>is used for </a:t>
            </a:r>
            <a:r>
              <a:rPr sz="2000" dirty="0">
                <a:latin typeface="Calibri"/>
                <a:cs typeface="Calibri"/>
              </a:rPr>
              <a:t>local </a:t>
            </a:r>
            <a:r>
              <a:rPr sz="2000" spc="-5" dirty="0">
                <a:latin typeface="Calibri"/>
                <a:cs typeface="Calibri"/>
              </a:rPr>
              <a:t>variables. </a:t>
            </a:r>
            <a:r>
              <a:rPr sz="2000" dirty="0">
                <a:latin typeface="Calibri"/>
                <a:cs typeface="Calibri"/>
              </a:rPr>
              <a:t>Space on the </a:t>
            </a:r>
            <a:r>
              <a:rPr sz="2000" spc="-5" dirty="0">
                <a:latin typeface="Calibri"/>
                <a:cs typeface="Calibri"/>
              </a:rPr>
              <a:t>stack is reserved for  </a:t>
            </a:r>
            <a:r>
              <a:rPr sz="2000" dirty="0">
                <a:latin typeface="Calibri"/>
                <a:cs typeface="Calibri"/>
              </a:rPr>
              <a:t>local </a:t>
            </a:r>
            <a:r>
              <a:rPr sz="2000" spc="-5" dirty="0">
                <a:latin typeface="Calibri"/>
                <a:cs typeface="Calibri"/>
              </a:rPr>
              <a:t>variables when </a:t>
            </a:r>
            <a:r>
              <a:rPr sz="2000" dirty="0">
                <a:latin typeface="Calibri"/>
                <a:cs typeface="Calibri"/>
              </a:rPr>
              <a:t>they </a:t>
            </a:r>
            <a:r>
              <a:rPr sz="2000" spc="-5" dirty="0">
                <a:latin typeface="Calibri"/>
                <a:cs typeface="Calibri"/>
              </a:rPr>
              <a:t>are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declared.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"/>
            <a:ext cx="9144000" cy="6858000"/>
            <a:chOff x="0" y="12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2"/>
              <a:ext cx="9143631" cy="685763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57235" y="3071520"/>
              <a:ext cx="5430964" cy="280332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1643037"/>
              <a:ext cx="9144000" cy="643255"/>
            </a:xfrm>
            <a:custGeom>
              <a:avLst/>
              <a:gdLst/>
              <a:ahLst/>
              <a:cxnLst/>
              <a:rect l="l" t="t" r="r" b="b"/>
              <a:pathLst>
                <a:path w="9144000" h="643255">
                  <a:moveTo>
                    <a:pt x="9144000" y="0"/>
                  </a:moveTo>
                  <a:lnTo>
                    <a:pt x="0" y="0"/>
                  </a:lnTo>
                  <a:lnTo>
                    <a:pt x="0" y="642962"/>
                  </a:lnTo>
                  <a:lnTo>
                    <a:pt x="4572000" y="642962"/>
                  </a:lnTo>
                  <a:lnTo>
                    <a:pt x="9144000" y="64296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1E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681615" y="1721053"/>
            <a:ext cx="17767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Refe</a:t>
            </a:r>
            <a:r>
              <a:rPr dirty="0"/>
              <a:t>r</a:t>
            </a:r>
            <a:r>
              <a:rPr spc="-5" dirty="0"/>
              <a:t>en</a:t>
            </a:r>
            <a:r>
              <a:rPr dirty="0"/>
              <a:t>c</a:t>
            </a:r>
            <a:r>
              <a:rPr spc="-5" dirty="0"/>
              <a:t>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8097" y="2324049"/>
            <a:ext cx="8462010" cy="4432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3505">
              <a:lnSpc>
                <a:spcPct val="100000"/>
              </a:lnSpc>
              <a:spcBef>
                <a:spcPts val="100"/>
              </a:spcBef>
              <a:buAutoNum type="arabicPlain"/>
              <a:tabLst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Silberschatz, A., Galvin, P. </a:t>
            </a:r>
            <a:r>
              <a:rPr sz="2000" dirty="0">
                <a:latin typeface="Calibri"/>
                <a:cs typeface="Calibri"/>
              </a:rPr>
              <a:t>B., &amp; </a:t>
            </a:r>
            <a:r>
              <a:rPr sz="2000" spc="-5" dirty="0">
                <a:latin typeface="Calibri"/>
                <a:cs typeface="Calibri"/>
              </a:rPr>
              <a:t>Gagne, G. </a:t>
            </a:r>
            <a:r>
              <a:rPr sz="2000" dirty="0">
                <a:latin typeface="Calibri"/>
                <a:cs typeface="Calibri"/>
              </a:rPr>
              <a:t>(2005). </a:t>
            </a:r>
            <a:r>
              <a:rPr sz="2000" spc="-5" dirty="0">
                <a:latin typeface="Calibri"/>
                <a:cs typeface="Calibri"/>
              </a:rPr>
              <a:t>Operating system </a:t>
            </a:r>
            <a:r>
              <a:rPr sz="2000" dirty="0">
                <a:latin typeface="Calibri"/>
                <a:cs typeface="Calibri"/>
              </a:rPr>
              <a:t>concepts.  Hoboken, </a:t>
            </a:r>
            <a:r>
              <a:rPr sz="2000" spc="-5" dirty="0">
                <a:latin typeface="Calibri"/>
                <a:cs typeface="Calibri"/>
              </a:rPr>
              <a:t>NJ: J. Wiley </a:t>
            </a:r>
            <a:r>
              <a:rPr sz="2000" dirty="0">
                <a:latin typeface="Calibri"/>
                <a:cs typeface="Calibri"/>
              </a:rPr>
              <a:t>&amp;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Sons.</a:t>
            </a:r>
            <a:endParaRPr sz="2000">
              <a:latin typeface="Calibri"/>
              <a:cs typeface="Calibri"/>
            </a:endParaRPr>
          </a:p>
          <a:p>
            <a:pPr marL="354965" indent="-342900">
              <a:lnSpc>
                <a:spcPct val="100000"/>
              </a:lnSpc>
              <a:spcBef>
                <a:spcPts val="500"/>
              </a:spcBef>
              <a:buAutoNum type="arabicPlain"/>
              <a:tabLst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Stallings, W. </a:t>
            </a:r>
            <a:r>
              <a:rPr sz="2000" dirty="0">
                <a:latin typeface="Calibri"/>
                <a:cs typeface="Calibri"/>
              </a:rPr>
              <a:t>(2018). </a:t>
            </a:r>
            <a:r>
              <a:rPr sz="2000" spc="-5" dirty="0">
                <a:latin typeface="Calibri"/>
                <a:cs typeface="Calibri"/>
              </a:rPr>
              <a:t>Operating systems: Internals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5" dirty="0">
                <a:latin typeface="Calibri"/>
                <a:cs typeface="Calibri"/>
              </a:rPr>
              <a:t>design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principles.</a:t>
            </a:r>
            <a:endParaRPr sz="2000">
              <a:latin typeface="Calibri"/>
              <a:cs typeface="Calibri"/>
            </a:endParaRPr>
          </a:p>
          <a:p>
            <a:pPr marL="69215">
              <a:lnSpc>
                <a:spcPct val="100000"/>
              </a:lnSpc>
              <a:spcBef>
                <a:spcPts val="500"/>
              </a:spcBef>
            </a:pPr>
            <a:r>
              <a:rPr sz="2000" spc="-5" dirty="0">
                <a:latin typeface="Calibri"/>
                <a:cs typeface="Calibri"/>
              </a:rPr>
              <a:t>Prentice-Hall</a:t>
            </a:r>
            <a:endParaRPr sz="2000">
              <a:latin typeface="Calibri"/>
              <a:cs typeface="Calibri"/>
            </a:endParaRPr>
          </a:p>
          <a:p>
            <a:pPr marL="354965" indent="-342900">
              <a:lnSpc>
                <a:spcPct val="100000"/>
              </a:lnSpc>
              <a:spcBef>
                <a:spcPts val="500"/>
              </a:spcBef>
              <a:buAutoNum type="arabicPlain" startAt="3"/>
              <a:tabLst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Tanenbaum, </a:t>
            </a:r>
            <a:r>
              <a:rPr sz="2000" dirty="0">
                <a:latin typeface="Calibri"/>
                <a:cs typeface="Calibri"/>
              </a:rPr>
              <a:t>A. (2014). </a:t>
            </a:r>
            <a:r>
              <a:rPr sz="2000" spc="-5" dirty="0">
                <a:latin typeface="Calibri"/>
                <a:cs typeface="Calibri"/>
              </a:rPr>
              <a:t>Modern operating systems. Harlow:</a:t>
            </a:r>
            <a:r>
              <a:rPr sz="2000" spc="5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Pearson.</a:t>
            </a:r>
            <a:endParaRPr sz="20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500"/>
              </a:spcBef>
              <a:buAutoNum type="arabicPlain" startAt="3"/>
              <a:tabLst>
                <a:tab pos="355600" algn="l"/>
              </a:tabLst>
            </a:pPr>
            <a:r>
              <a:rPr sz="2000" spc="-20" dirty="0">
                <a:latin typeface="Calibri"/>
                <a:cs typeface="Calibri"/>
              </a:rPr>
              <a:t>Nutt, </a:t>
            </a:r>
            <a:r>
              <a:rPr sz="2000" spc="-5" dirty="0">
                <a:latin typeface="Calibri"/>
                <a:cs typeface="Calibri"/>
              </a:rPr>
              <a:t>G. </a:t>
            </a:r>
            <a:r>
              <a:rPr sz="2000" dirty="0">
                <a:latin typeface="Calibri"/>
                <a:cs typeface="Calibri"/>
              </a:rPr>
              <a:t>J. (2004). </a:t>
            </a:r>
            <a:r>
              <a:rPr sz="2000" spc="-5" dirty="0">
                <a:latin typeface="Calibri"/>
                <a:cs typeface="Calibri"/>
              </a:rPr>
              <a:t>Operating systems: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modern perspective. </a:t>
            </a:r>
            <a:r>
              <a:rPr sz="2000" dirty="0">
                <a:latin typeface="Calibri"/>
                <a:cs typeface="Calibri"/>
              </a:rPr>
              <a:t>Boston: </a:t>
            </a:r>
            <a:r>
              <a:rPr sz="2000" spc="-5" dirty="0">
                <a:latin typeface="Calibri"/>
                <a:cs typeface="Calibri"/>
              </a:rPr>
              <a:t>Pearson/  Addison Wesley.</a:t>
            </a:r>
            <a:endParaRPr sz="2000">
              <a:latin typeface="Calibri"/>
              <a:cs typeface="Calibri"/>
            </a:endParaRPr>
          </a:p>
          <a:p>
            <a:pPr marL="12700" marR="1528445">
              <a:lnSpc>
                <a:spcPct val="100000"/>
              </a:lnSpc>
              <a:spcBef>
                <a:spcPts val="500"/>
              </a:spcBef>
              <a:buAutoNum type="arabicPlain" startAt="3"/>
              <a:tabLst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Bower </a:t>
            </a:r>
            <a:r>
              <a:rPr sz="2000" dirty="0">
                <a:latin typeface="Calibri"/>
                <a:cs typeface="Calibri"/>
              </a:rPr>
              <a:t>T. </a:t>
            </a:r>
            <a:r>
              <a:rPr sz="2000" spc="-5" dirty="0">
                <a:latin typeface="Calibri"/>
                <a:cs typeface="Calibri"/>
              </a:rPr>
              <a:t>Operating System Structure. K–State Polytechnic.  </a:t>
            </a:r>
            <a:r>
              <a:rPr sz="2000" spc="-5" dirty="0">
                <a:latin typeface="Calibri"/>
                <a:cs typeface="Calibri"/>
                <a:hlinkClick r:id="rId4"/>
              </a:rPr>
              <a:t>http://faculty.salina.k-state.edu/tim/ossg/Introduction/struct.html</a:t>
            </a:r>
            <a:endParaRPr sz="2000">
              <a:latin typeface="Calibri"/>
              <a:cs typeface="Calibri"/>
            </a:endParaRPr>
          </a:p>
          <a:p>
            <a:pPr marL="12700" marR="1434465">
              <a:lnSpc>
                <a:spcPct val="100000"/>
              </a:lnSpc>
              <a:spcBef>
                <a:spcPts val="500"/>
              </a:spcBef>
              <a:buAutoNum type="arabicPlain" startAt="3"/>
              <a:tabLst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Bower </a:t>
            </a:r>
            <a:r>
              <a:rPr sz="2000" dirty="0">
                <a:latin typeface="Calibri"/>
                <a:cs typeface="Calibri"/>
              </a:rPr>
              <a:t>T. </a:t>
            </a:r>
            <a:r>
              <a:rPr sz="2000" spc="-5" dirty="0">
                <a:latin typeface="Calibri"/>
                <a:cs typeface="Calibri"/>
              </a:rPr>
              <a:t>Basic Operating System Concepts. K–State Polytechnic.  </a:t>
            </a:r>
            <a:r>
              <a:rPr sz="2000" spc="-5" dirty="0">
                <a:latin typeface="Calibri"/>
                <a:cs typeface="Calibri"/>
                <a:hlinkClick r:id="rId5"/>
              </a:rPr>
              <a:t>http://faculty.salina.k-state.edu/tim/ossg/Introduction/OSrole.html</a:t>
            </a:r>
            <a:endParaRPr sz="2000">
              <a:latin typeface="Calibri"/>
              <a:cs typeface="Calibri"/>
            </a:endParaRPr>
          </a:p>
          <a:p>
            <a:pPr marL="12700" marR="1913889">
              <a:lnSpc>
                <a:spcPct val="100000"/>
              </a:lnSpc>
              <a:spcBef>
                <a:spcPts val="500"/>
              </a:spcBef>
              <a:buAutoNum type="arabicPlain" startAt="3"/>
              <a:tabLst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Operating System Generations. Tutorialspoint.  https://</a:t>
            </a:r>
            <a:r>
              <a:rPr sz="2000" spc="-5" dirty="0">
                <a:latin typeface="Calibri"/>
                <a:cs typeface="Calibri"/>
                <a:hlinkClick r:id="rId6"/>
              </a:rPr>
              <a:t>www.tutorialspoint.com/operating-system-generations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3214801"/>
              <a:ext cx="9144000" cy="3643629"/>
            </a:xfrm>
            <a:custGeom>
              <a:avLst/>
              <a:gdLst/>
              <a:ahLst/>
              <a:cxnLst/>
              <a:rect l="l" t="t" r="r" b="b"/>
              <a:pathLst>
                <a:path w="9144000" h="3643629">
                  <a:moveTo>
                    <a:pt x="9144000" y="0"/>
                  </a:moveTo>
                  <a:lnTo>
                    <a:pt x="0" y="0"/>
                  </a:lnTo>
                  <a:lnTo>
                    <a:pt x="0" y="3643198"/>
                  </a:lnTo>
                  <a:lnTo>
                    <a:pt x="4572000" y="3643198"/>
                  </a:lnTo>
                  <a:lnTo>
                    <a:pt x="9144000" y="364319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1E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314" y="361441"/>
              <a:ext cx="6705358" cy="285767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3599" y="4000322"/>
              <a:ext cx="4276801" cy="57132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38398" y="4946408"/>
              <a:ext cx="3067202" cy="26027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6004077"/>
              <a:ext cx="9144000" cy="357505"/>
            </a:xfrm>
            <a:custGeom>
              <a:avLst/>
              <a:gdLst/>
              <a:ahLst/>
              <a:cxnLst/>
              <a:rect l="l" t="t" r="r" b="b"/>
              <a:pathLst>
                <a:path w="9144000" h="357504">
                  <a:moveTo>
                    <a:pt x="9144000" y="0"/>
                  </a:moveTo>
                  <a:lnTo>
                    <a:pt x="0" y="0"/>
                  </a:lnTo>
                  <a:lnTo>
                    <a:pt x="0" y="357123"/>
                  </a:lnTo>
                  <a:lnTo>
                    <a:pt x="4572000" y="357123"/>
                  </a:lnTo>
                  <a:lnTo>
                    <a:pt x="9144000" y="357123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342500" y="6031344"/>
            <a:ext cx="2456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35369"/>
                </a:solidFill>
                <a:latin typeface="Calibri"/>
                <a:cs typeface="Calibri"/>
                <a:hlinkClick r:id="rId5"/>
              </a:rPr>
              <a:t>www.paruluniversity.ac.in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55137" y="1721053"/>
            <a:ext cx="32308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Process </a:t>
            </a:r>
            <a:r>
              <a:rPr dirty="0"/>
              <a:t>Vs.</a:t>
            </a:r>
            <a:r>
              <a:rPr spc="-70" dirty="0"/>
              <a:t> </a:t>
            </a:r>
            <a:r>
              <a:rPr spc="-5" dirty="0"/>
              <a:t>Program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3000" y="2338205"/>
            <a:ext cx="9029065" cy="4467860"/>
            <a:chOff x="63000" y="2338205"/>
            <a:chExt cx="9029065" cy="44678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18525" y="6032157"/>
              <a:ext cx="609485" cy="60948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080" y="2357297"/>
              <a:ext cx="8990266" cy="442906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2080" y="2357285"/>
              <a:ext cx="8990330" cy="4429760"/>
            </a:xfrm>
            <a:custGeom>
              <a:avLst/>
              <a:gdLst/>
              <a:ahLst/>
              <a:cxnLst/>
              <a:rect l="l" t="t" r="r" b="b"/>
              <a:pathLst>
                <a:path w="8990330" h="4429759">
                  <a:moveTo>
                    <a:pt x="4495317" y="4429429"/>
                  </a:moveTo>
                  <a:lnTo>
                    <a:pt x="0" y="4429429"/>
                  </a:lnTo>
                  <a:lnTo>
                    <a:pt x="0" y="0"/>
                  </a:lnTo>
                  <a:lnTo>
                    <a:pt x="8990279" y="0"/>
                  </a:lnTo>
                  <a:lnTo>
                    <a:pt x="8990279" y="4429429"/>
                  </a:lnTo>
                  <a:lnTo>
                    <a:pt x="4495317" y="4429429"/>
                  </a:lnTo>
                  <a:close/>
                </a:path>
              </a:pathLst>
            </a:custGeom>
            <a:ln w="38159">
              <a:solidFill>
                <a:srgbClr val="1E48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"/>
            <a:ext cx="9144000" cy="6858000"/>
            <a:chOff x="0" y="12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7235" y="3071520"/>
              <a:ext cx="5430964" cy="280332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643037"/>
              <a:ext cx="9144000" cy="643255"/>
            </a:xfrm>
            <a:custGeom>
              <a:avLst/>
              <a:gdLst/>
              <a:ahLst/>
              <a:cxnLst/>
              <a:rect l="l" t="t" r="r" b="b"/>
              <a:pathLst>
                <a:path w="9144000" h="643255">
                  <a:moveTo>
                    <a:pt x="9144000" y="0"/>
                  </a:moveTo>
                  <a:lnTo>
                    <a:pt x="0" y="0"/>
                  </a:lnTo>
                  <a:lnTo>
                    <a:pt x="0" y="642962"/>
                  </a:lnTo>
                  <a:lnTo>
                    <a:pt x="4572000" y="642962"/>
                  </a:lnTo>
                  <a:lnTo>
                    <a:pt x="9144000" y="64296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1E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503777" y="1721053"/>
            <a:ext cx="21329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Process</a:t>
            </a:r>
            <a:r>
              <a:rPr spc="-65" dirty="0"/>
              <a:t> </a:t>
            </a:r>
            <a:r>
              <a:rPr spc="-5" dirty="0"/>
              <a:t>State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18525" y="6032156"/>
            <a:ext cx="609485" cy="60948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54114" y="2235136"/>
            <a:ext cx="8582660" cy="4383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3365" indent="-203200">
              <a:lnSpc>
                <a:spcPct val="100000"/>
              </a:lnSpc>
              <a:spcBef>
                <a:spcPts val="100"/>
              </a:spcBef>
              <a:buSzPct val="90909"/>
              <a:buFont typeface="Arial"/>
              <a:buChar char="•"/>
              <a:tabLst>
                <a:tab pos="254000" algn="l"/>
              </a:tabLst>
            </a:pPr>
            <a:r>
              <a:rPr sz="2200" dirty="0">
                <a:latin typeface="Calibri"/>
                <a:cs typeface="Calibri"/>
              </a:rPr>
              <a:t>As a </a:t>
            </a:r>
            <a:r>
              <a:rPr sz="2200" spc="-5" dirty="0">
                <a:latin typeface="Calibri"/>
                <a:cs typeface="Calibri"/>
              </a:rPr>
              <a:t>process </a:t>
            </a:r>
            <a:r>
              <a:rPr sz="2200" spc="-10" dirty="0">
                <a:latin typeface="Calibri"/>
                <a:cs typeface="Calibri"/>
              </a:rPr>
              <a:t>executes, </a:t>
            </a:r>
            <a:r>
              <a:rPr sz="2200" spc="-5" dirty="0">
                <a:latin typeface="Calibri"/>
                <a:cs typeface="Calibri"/>
              </a:rPr>
              <a:t>it </a:t>
            </a:r>
            <a:r>
              <a:rPr sz="2200" spc="-10" dirty="0">
                <a:latin typeface="Calibri"/>
                <a:cs typeface="Calibri"/>
              </a:rPr>
              <a:t>changes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state.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har char="•"/>
            </a:pPr>
            <a:endParaRPr sz="2150">
              <a:latin typeface="Calibri"/>
              <a:cs typeface="Calibri"/>
            </a:endParaRPr>
          </a:p>
          <a:p>
            <a:pPr marL="50800" marR="548640">
              <a:lnSpc>
                <a:spcPct val="100000"/>
              </a:lnSpc>
              <a:buFont typeface="Arial"/>
              <a:buChar char="•"/>
              <a:tabLst>
                <a:tab pos="210185" algn="l"/>
              </a:tabLst>
            </a:pPr>
            <a:r>
              <a:rPr sz="2200" spc="-5" dirty="0">
                <a:latin typeface="Calibri"/>
                <a:cs typeface="Calibri"/>
              </a:rPr>
              <a:t>The state of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-5" dirty="0">
                <a:latin typeface="Calibri"/>
                <a:cs typeface="Calibri"/>
              </a:rPr>
              <a:t>process </a:t>
            </a:r>
            <a:r>
              <a:rPr sz="2200" dirty="0">
                <a:latin typeface="Calibri"/>
                <a:cs typeface="Calibri"/>
              </a:rPr>
              <a:t>is </a:t>
            </a:r>
            <a:r>
              <a:rPr sz="2200" spc="-10" dirty="0">
                <a:latin typeface="Calibri"/>
                <a:cs typeface="Calibri"/>
              </a:rPr>
              <a:t>defined </a:t>
            </a:r>
            <a:r>
              <a:rPr sz="2200" spc="-5" dirty="0">
                <a:latin typeface="Calibri"/>
                <a:cs typeface="Calibri"/>
              </a:rPr>
              <a:t>in part by </a:t>
            </a:r>
            <a:r>
              <a:rPr sz="2200" spc="-10" dirty="0">
                <a:latin typeface="Calibri"/>
                <a:cs typeface="Calibri"/>
              </a:rPr>
              <a:t>the current activity </a:t>
            </a:r>
            <a:r>
              <a:rPr sz="2200" spc="-5" dirty="0">
                <a:latin typeface="Calibri"/>
                <a:cs typeface="Calibri"/>
              </a:rPr>
              <a:t>of that  process. The Process state is an </a:t>
            </a:r>
            <a:r>
              <a:rPr sz="2200" spc="-10" dirty="0">
                <a:latin typeface="Calibri"/>
                <a:cs typeface="Calibri"/>
              </a:rPr>
              <a:t>indicator </a:t>
            </a:r>
            <a:r>
              <a:rPr sz="2200" spc="-5" dirty="0">
                <a:latin typeface="Calibri"/>
                <a:cs typeface="Calibri"/>
              </a:rPr>
              <a:t>of the nature of the current  </a:t>
            </a:r>
            <a:r>
              <a:rPr sz="2200" spc="-10" dirty="0">
                <a:latin typeface="Calibri"/>
                <a:cs typeface="Calibri"/>
              </a:rPr>
              <a:t>activity </a:t>
            </a:r>
            <a:r>
              <a:rPr sz="2200" spc="-5" dirty="0">
                <a:latin typeface="Calibri"/>
                <a:cs typeface="Calibri"/>
              </a:rPr>
              <a:t>in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Process.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har char="•"/>
            </a:pPr>
            <a:endParaRPr sz="2150">
              <a:latin typeface="Calibri"/>
              <a:cs typeface="Calibri"/>
            </a:endParaRPr>
          </a:p>
          <a:p>
            <a:pPr marL="149225" indent="-99060">
              <a:lnSpc>
                <a:spcPct val="100000"/>
              </a:lnSpc>
              <a:buSzPct val="95454"/>
              <a:buFont typeface="Arial"/>
              <a:buChar char="•"/>
              <a:tabLst>
                <a:tab pos="149860" algn="l"/>
              </a:tabLst>
            </a:pPr>
            <a:r>
              <a:rPr sz="2200" spc="-5" dirty="0">
                <a:latin typeface="Calibri"/>
                <a:cs typeface="Calibri"/>
              </a:rPr>
              <a:t>Processes </a:t>
            </a:r>
            <a:r>
              <a:rPr sz="2200" dirty="0">
                <a:latin typeface="Calibri"/>
                <a:cs typeface="Calibri"/>
              </a:rPr>
              <a:t>in </a:t>
            </a: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operating </a:t>
            </a:r>
            <a:r>
              <a:rPr sz="2200" spc="-5" dirty="0">
                <a:latin typeface="Calibri"/>
                <a:cs typeface="Calibri"/>
              </a:rPr>
              <a:t>system can be in any of </a:t>
            </a:r>
            <a:r>
              <a:rPr sz="2200" spc="-1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following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states:</a:t>
            </a:r>
            <a:endParaRPr sz="2200">
              <a:latin typeface="Calibri"/>
              <a:cs typeface="Calibri"/>
            </a:endParaRPr>
          </a:p>
          <a:p>
            <a:pPr marL="965200">
              <a:lnSpc>
                <a:spcPts val="2635"/>
              </a:lnSpc>
            </a:pPr>
            <a:r>
              <a:rPr sz="3300" spc="37" baseline="8838">
                <a:latin typeface="Symbol"/>
                <a:cs typeface="Symbol"/>
              </a:rPr>
              <a:t></a:t>
            </a:r>
            <a:r>
              <a:rPr sz="2200" spc="25" smtClean="0">
                <a:latin typeface="Calibri"/>
                <a:cs typeface="Calibri"/>
              </a:rPr>
              <a:t>NEW-</a:t>
            </a:r>
            <a:r>
              <a:rPr lang="en-US" sz="2200" spc="25" dirty="0" smtClean="0">
                <a:latin typeface="Calibri"/>
                <a:cs typeface="Calibri"/>
              </a:rPr>
              <a:t> </a:t>
            </a:r>
            <a:r>
              <a:rPr sz="2200" spc="25" smtClean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 process </a:t>
            </a:r>
            <a:r>
              <a:rPr sz="2200" dirty="0">
                <a:latin typeface="Calibri"/>
                <a:cs typeface="Calibri"/>
              </a:rPr>
              <a:t>is </a:t>
            </a:r>
            <a:r>
              <a:rPr sz="2200" spc="-10" dirty="0">
                <a:latin typeface="Calibri"/>
                <a:cs typeface="Calibri"/>
              </a:rPr>
              <a:t>being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created.</a:t>
            </a:r>
            <a:endParaRPr sz="2200">
              <a:latin typeface="Calibri"/>
              <a:cs typeface="Calibri"/>
            </a:endParaRPr>
          </a:p>
          <a:p>
            <a:pPr marL="965200">
              <a:lnSpc>
                <a:spcPts val="2635"/>
              </a:lnSpc>
            </a:pPr>
            <a:r>
              <a:rPr sz="3300" spc="30" baseline="8838" dirty="0">
                <a:latin typeface="Symbol"/>
                <a:cs typeface="Symbol"/>
              </a:rPr>
              <a:t></a:t>
            </a:r>
            <a:r>
              <a:rPr sz="2200" spc="20">
                <a:latin typeface="Calibri"/>
                <a:cs typeface="Calibri"/>
              </a:rPr>
              <a:t>READY- </a:t>
            </a:r>
            <a:r>
              <a:rPr lang="en-US" sz="2200" spc="20" dirty="0" smtClean="0">
                <a:latin typeface="Calibri"/>
                <a:cs typeface="Calibri"/>
              </a:rPr>
              <a:t> </a:t>
            </a:r>
            <a:r>
              <a:rPr sz="2200" spc="-5" smtClean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process is </a:t>
            </a:r>
            <a:r>
              <a:rPr sz="2200" spc="-10" dirty="0">
                <a:latin typeface="Calibri"/>
                <a:cs typeface="Calibri"/>
              </a:rPr>
              <a:t>waiting </a:t>
            </a:r>
            <a:r>
              <a:rPr sz="2200" spc="-5" dirty="0">
                <a:latin typeface="Calibri"/>
                <a:cs typeface="Calibri"/>
              </a:rPr>
              <a:t>to </a:t>
            </a:r>
            <a:r>
              <a:rPr sz="2200" dirty="0">
                <a:latin typeface="Calibri"/>
                <a:cs typeface="Calibri"/>
              </a:rPr>
              <a:t>be </a:t>
            </a:r>
            <a:r>
              <a:rPr sz="2200" spc="-5" dirty="0">
                <a:latin typeface="Calibri"/>
                <a:cs typeface="Calibri"/>
              </a:rPr>
              <a:t>assigned to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processor.</a:t>
            </a:r>
            <a:endParaRPr sz="2200">
              <a:latin typeface="Calibri"/>
              <a:cs typeface="Calibri"/>
            </a:endParaRPr>
          </a:p>
          <a:p>
            <a:pPr marL="965200">
              <a:lnSpc>
                <a:spcPct val="100000"/>
              </a:lnSpc>
              <a:spcBef>
                <a:spcPts val="5"/>
              </a:spcBef>
            </a:pPr>
            <a:r>
              <a:rPr sz="3300" spc="15" baseline="8838">
                <a:latin typeface="Symbol"/>
                <a:cs typeface="Symbol"/>
              </a:rPr>
              <a:t></a:t>
            </a:r>
            <a:r>
              <a:rPr sz="2200" spc="10" smtClean="0">
                <a:latin typeface="Calibri"/>
                <a:cs typeface="Calibri"/>
              </a:rPr>
              <a:t>RUNNING-</a:t>
            </a:r>
            <a:r>
              <a:rPr lang="en-US" sz="2200" spc="10" dirty="0" smtClean="0">
                <a:latin typeface="Calibri"/>
                <a:cs typeface="Calibri"/>
              </a:rPr>
              <a:t> </a:t>
            </a:r>
            <a:r>
              <a:rPr sz="2200" spc="10" smtClean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Instructions </a:t>
            </a:r>
            <a:r>
              <a:rPr sz="2200" spc="-5" dirty="0">
                <a:latin typeface="Calibri"/>
                <a:cs typeface="Calibri"/>
              </a:rPr>
              <a:t>are </a:t>
            </a:r>
            <a:r>
              <a:rPr sz="2200" spc="-10" dirty="0">
                <a:latin typeface="Calibri"/>
                <a:cs typeface="Calibri"/>
              </a:rPr>
              <a:t>being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executed.</a:t>
            </a:r>
            <a:endParaRPr sz="2200">
              <a:latin typeface="Calibri"/>
              <a:cs typeface="Calibri"/>
            </a:endParaRPr>
          </a:p>
          <a:p>
            <a:pPr marL="965200" marR="43180">
              <a:lnSpc>
                <a:spcPct val="100000"/>
              </a:lnSpc>
            </a:pPr>
            <a:r>
              <a:rPr sz="3300" spc="15" baseline="8838" dirty="0">
                <a:latin typeface="Symbol"/>
                <a:cs typeface="Symbol"/>
              </a:rPr>
              <a:t></a:t>
            </a:r>
            <a:r>
              <a:rPr sz="2200" spc="10">
                <a:latin typeface="Calibri"/>
                <a:cs typeface="Calibri"/>
              </a:rPr>
              <a:t>WAITING- </a:t>
            </a:r>
            <a:r>
              <a:rPr lang="en-US" sz="2200" spc="10" dirty="0" smtClean="0">
                <a:latin typeface="Calibri"/>
                <a:cs typeface="Calibri"/>
              </a:rPr>
              <a:t> </a:t>
            </a:r>
            <a:r>
              <a:rPr sz="2200" spc="-5" smtClean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process is </a:t>
            </a:r>
            <a:r>
              <a:rPr sz="2200" spc="-10" dirty="0">
                <a:latin typeface="Calibri"/>
                <a:cs typeface="Calibri"/>
              </a:rPr>
              <a:t>waiting </a:t>
            </a:r>
            <a:r>
              <a:rPr sz="2200" dirty="0">
                <a:latin typeface="Calibri"/>
                <a:cs typeface="Calibri"/>
              </a:rPr>
              <a:t>for </a:t>
            </a:r>
            <a:r>
              <a:rPr sz="2200" spc="-5" dirty="0">
                <a:latin typeface="Calibri"/>
                <a:cs typeface="Calibri"/>
              </a:rPr>
              <a:t>some event to occur(such </a:t>
            </a:r>
            <a:r>
              <a:rPr sz="2200" dirty="0">
                <a:latin typeface="Calibri"/>
                <a:cs typeface="Calibri"/>
              </a:rPr>
              <a:t>as  </a:t>
            </a:r>
            <a:r>
              <a:rPr sz="2200" spc="-5" dirty="0">
                <a:latin typeface="Calibri"/>
                <a:cs typeface="Calibri"/>
              </a:rPr>
              <a:t>an I/O </a:t>
            </a:r>
            <a:r>
              <a:rPr sz="2200" spc="-10" dirty="0">
                <a:latin typeface="Calibri"/>
                <a:cs typeface="Calibri"/>
              </a:rPr>
              <a:t>completion </a:t>
            </a:r>
            <a:r>
              <a:rPr sz="2200" dirty="0">
                <a:latin typeface="Calibri"/>
                <a:cs typeface="Calibri"/>
              </a:rPr>
              <a:t>or </a:t>
            </a:r>
            <a:r>
              <a:rPr sz="2200" spc="-10" dirty="0">
                <a:latin typeface="Calibri"/>
                <a:cs typeface="Calibri"/>
              </a:rPr>
              <a:t>reception </a:t>
            </a:r>
            <a:r>
              <a:rPr sz="2200" spc="-5" dirty="0">
                <a:latin typeface="Calibri"/>
                <a:cs typeface="Calibri"/>
              </a:rPr>
              <a:t>of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signal).</a:t>
            </a:r>
            <a:endParaRPr sz="2200">
              <a:latin typeface="Calibri"/>
              <a:cs typeface="Calibri"/>
            </a:endParaRPr>
          </a:p>
          <a:p>
            <a:pPr marL="965200">
              <a:lnSpc>
                <a:spcPct val="100000"/>
              </a:lnSpc>
            </a:pPr>
            <a:r>
              <a:rPr sz="3300" spc="7" baseline="8838" dirty="0">
                <a:latin typeface="Symbol"/>
                <a:cs typeface="Symbol"/>
              </a:rPr>
              <a:t></a:t>
            </a:r>
            <a:r>
              <a:rPr sz="2200" spc="5" dirty="0">
                <a:latin typeface="Calibri"/>
                <a:cs typeface="Calibri"/>
              </a:rPr>
              <a:t>TERMINATED- </a:t>
            </a:r>
            <a:r>
              <a:rPr sz="2200" spc="-5" dirty="0">
                <a:latin typeface="Calibri"/>
                <a:cs typeface="Calibri"/>
              </a:rPr>
              <a:t>The process has </a:t>
            </a:r>
            <a:r>
              <a:rPr sz="2200" spc="-10" dirty="0">
                <a:latin typeface="Calibri"/>
                <a:cs typeface="Calibri"/>
              </a:rPr>
              <a:t>finished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execution.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"/>
            <a:ext cx="9144000" cy="6858000"/>
            <a:chOff x="0" y="12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7235" y="3071520"/>
              <a:ext cx="5430964" cy="280332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643037"/>
              <a:ext cx="9144000" cy="643255"/>
            </a:xfrm>
            <a:custGeom>
              <a:avLst/>
              <a:gdLst/>
              <a:ahLst/>
              <a:cxnLst/>
              <a:rect l="l" t="t" r="r" b="b"/>
              <a:pathLst>
                <a:path w="9144000" h="643255">
                  <a:moveTo>
                    <a:pt x="9144000" y="0"/>
                  </a:moveTo>
                  <a:lnTo>
                    <a:pt x="0" y="0"/>
                  </a:lnTo>
                  <a:lnTo>
                    <a:pt x="0" y="642962"/>
                  </a:lnTo>
                  <a:lnTo>
                    <a:pt x="4572000" y="642962"/>
                  </a:lnTo>
                  <a:lnTo>
                    <a:pt x="9144000" y="64296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1E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78786" y="1721053"/>
            <a:ext cx="43815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Process State </a:t>
            </a:r>
            <a:r>
              <a:rPr dirty="0"/>
              <a:t>&amp;</a:t>
            </a:r>
            <a:r>
              <a:rPr spc="-65" dirty="0"/>
              <a:t> </a:t>
            </a:r>
            <a:r>
              <a:rPr spc="-5" dirty="0"/>
              <a:t>Description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18525" y="6032156"/>
            <a:ext cx="609485" cy="60948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05345" y="2663177"/>
            <a:ext cx="7873365" cy="3377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10" dirty="0">
                <a:solidFill>
                  <a:srgbClr val="1E487C"/>
                </a:solidFill>
                <a:latin typeface="Calibri"/>
                <a:cs typeface="Calibri"/>
              </a:rPr>
              <a:t>Start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latin typeface="Calibri"/>
                <a:cs typeface="Calibri"/>
              </a:rPr>
              <a:t>This </a:t>
            </a:r>
            <a:r>
              <a:rPr sz="2200" dirty="0">
                <a:latin typeface="Calibri"/>
                <a:cs typeface="Calibri"/>
              </a:rPr>
              <a:t>is </a:t>
            </a:r>
            <a:r>
              <a:rPr sz="2200" spc="-10" dirty="0">
                <a:latin typeface="Calibri"/>
                <a:cs typeface="Calibri"/>
              </a:rPr>
              <a:t>the initial </a:t>
            </a:r>
            <a:r>
              <a:rPr sz="2200" spc="-5" dirty="0">
                <a:latin typeface="Calibri"/>
                <a:cs typeface="Calibri"/>
              </a:rPr>
              <a:t>state </a:t>
            </a:r>
            <a:r>
              <a:rPr sz="2200" spc="-10" dirty="0">
                <a:latin typeface="Calibri"/>
                <a:cs typeface="Calibri"/>
              </a:rPr>
              <a:t>when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-5" dirty="0">
                <a:latin typeface="Calibri"/>
                <a:cs typeface="Calibri"/>
              </a:rPr>
              <a:t>process is first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started/created.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1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200" b="1" spc="-5" dirty="0">
                <a:solidFill>
                  <a:srgbClr val="1E487C"/>
                </a:solidFill>
                <a:latin typeface="Calibri"/>
                <a:cs typeface="Calibri"/>
              </a:rPr>
              <a:t>Ready</a:t>
            </a:r>
            <a:endParaRPr sz="22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200" spc="-5" dirty="0">
                <a:latin typeface="Calibri"/>
                <a:cs typeface="Calibri"/>
              </a:rPr>
              <a:t>The process is </a:t>
            </a:r>
            <a:r>
              <a:rPr sz="2200" spc="-10" dirty="0">
                <a:latin typeface="Calibri"/>
                <a:cs typeface="Calibri"/>
              </a:rPr>
              <a:t>waiting </a:t>
            </a:r>
            <a:r>
              <a:rPr sz="2200" spc="-5" dirty="0">
                <a:latin typeface="Calibri"/>
                <a:cs typeface="Calibri"/>
              </a:rPr>
              <a:t>to be assigned </a:t>
            </a:r>
            <a:r>
              <a:rPr sz="2200" dirty="0">
                <a:latin typeface="Calibri"/>
                <a:cs typeface="Calibri"/>
              </a:rPr>
              <a:t>to a </a:t>
            </a:r>
            <a:r>
              <a:rPr sz="2200" spc="-5" dirty="0">
                <a:latin typeface="Calibri"/>
                <a:cs typeface="Calibri"/>
              </a:rPr>
              <a:t>processor. Ready processes  </a:t>
            </a:r>
            <a:r>
              <a:rPr sz="2200" dirty="0">
                <a:latin typeface="Calibri"/>
                <a:cs typeface="Calibri"/>
              </a:rPr>
              <a:t>are </a:t>
            </a:r>
            <a:r>
              <a:rPr sz="2200" spc="-10" dirty="0">
                <a:latin typeface="Calibri"/>
                <a:cs typeface="Calibri"/>
              </a:rPr>
              <a:t>waiting </a:t>
            </a:r>
            <a:r>
              <a:rPr sz="2200" dirty="0">
                <a:latin typeface="Calibri"/>
                <a:cs typeface="Calibri"/>
              </a:rPr>
              <a:t>to have </a:t>
            </a:r>
            <a:r>
              <a:rPr sz="2200" spc="-1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processor </a:t>
            </a:r>
            <a:r>
              <a:rPr sz="2200" spc="-10" dirty="0">
                <a:latin typeface="Calibri"/>
                <a:cs typeface="Calibri"/>
              </a:rPr>
              <a:t>allocated </a:t>
            </a:r>
            <a:r>
              <a:rPr sz="2200" spc="-5" dirty="0">
                <a:latin typeface="Calibri"/>
                <a:cs typeface="Calibri"/>
              </a:rPr>
              <a:t>to them by </a:t>
            </a:r>
            <a:r>
              <a:rPr sz="2200" spc="-10" dirty="0">
                <a:latin typeface="Calibri"/>
                <a:cs typeface="Calibri"/>
              </a:rPr>
              <a:t>the operating  </a:t>
            </a:r>
            <a:r>
              <a:rPr sz="2200" spc="-5" dirty="0">
                <a:latin typeface="Calibri"/>
                <a:cs typeface="Calibri"/>
              </a:rPr>
              <a:t>system so that they </a:t>
            </a:r>
            <a:r>
              <a:rPr sz="2200" spc="-10" dirty="0">
                <a:latin typeface="Calibri"/>
                <a:cs typeface="Calibri"/>
              </a:rPr>
              <a:t>can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run.</a:t>
            </a:r>
            <a:endParaRPr sz="2200">
              <a:latin typeface="Calibri"/>
              <a:cs typeface="Calibri"/>
            </a:endParaRPr>
          </a:p>
          <a:p>
            <a:pPr marL="12700" marR="151765">
              <a:lnSpc>
                <a:spcPct val="100000"/>
              </a:lnSpc>
            </a:pPr>
            <a:r>
              <a:rPr sz="2200" spc="-5" dirty="0">
                <a:latin typeface="Calibri"/>
                <a:cs typeface="Calibri"/>
              </a:rPr>
              <a:t>Process may come into </a:t>
            </a:r>
            <a:r>
              <a:rPr sz="2200" spc="-10" dirty="0">
                <a:latin typeface="Calibri"/>
                <a:cs typeface="Calibri"/>
              </a:rPr>
              <a:t>this </a:t>
            </a:r>
            <a:r>
              <a:rPr sz="2200" spc="-5" dirty="0">
                <a:latin typeface="Calibri"/>
                <a:cs typeface="Calibri"/>
              </a:rPr>
              <a:t>state </a:t>
            </a:r>
            <a:r>
              <a:rPr sz="2200" spc="-15" dirty="0">
                <a:latin typeface="Calibri"/>
                <a:cs typeface="Calibri"/>
              </a:rPr>
              <a:t>after </a:t>
            </a:r>
            <a:r>
              <a:rPr sz="2200" spc="-5" dirty="0">
                <a:latin typeface="Calibri"/>
                <a:cs typeface="Calibri"/>
              </a:rPr>
              <a:t>Start state or while </a:t>
            </a:r>
            <a:r>
              <a:rPr sz="2200" spc="-10" dirty="0">
                <a:latin typeface="Calibri"/>
                <a:cs typeface="Calibri"/>
              </a:rPr>
              <a:t>running </a:t>
            </a:r>
            <a:r>
              <a:rPr sz="2200" dirty="0">
                <a:latin typeface="Calibri"/>
                <a:cs typeface="Calibri"/>
              </a:rPr>
              <a:t>it  by </a:t>
            </a:r>
            <a:r>
              <a:rPr sz="2200" spc="-5" dirty="0">
                <a:latin typeface="Calibri"/>
                <a:cs typeface="Calibri"/>
              </a:rPr>
              <a:t>but </a:t>
            </a:r>
            <a:r>
              <a:rPr sz="2200" spc="-10" dirty="0">
                <a:latin typeface="Calibri"/>
                <a:cs typeface="Calibri"/>
              </a:rPr>
              <a:t>interrupted </a:t>
            </a:r>
            <a:r>
              <a:rPr sz="2200" spc="-5" dirty="0">
                <a:latin typeface="Calibri"/>
                <a:cs typeface="Calibri"/>
              </a:rPr>
              <a:t>by the </a:t>
            </a:r>
            <a:r>
              <a:rPr sz="2200" spc="-10" dirty="0">
                <a:latin typeface="Calibri"/>
                <a:cs typeface="Calibri"/>
              </a:rPr>
              <a:t>scheduler </a:t>
            </a:r>
            <a:r>
              <a:rPr sz="2200" spc="-5" dirty="0">
                <a:latin typeface="Calibri"/>
                <a:cs typeface="Calibri"/>
              </a:rPr>
              <a:t>to assign </a:t>
            </a:r>
            <a:r>
              <a:rPr sz="2200" dirty="0">
                <a:latin typeface="Calibri"/>
                <a:cs typeface="Calibri"/>
              </a:rPr>
              <a:t>CPU </a:t>
            </a:r>
            <a:r>
              <a:rPr sz="2200" spc="-5" dirty="0">
                <a:latin typeface="Calibri"/>
                <a:cs typeface="Calibri"/>
              </a:rPr>
              <a:t>to some other  process.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"/>
            <a:ext cx="9144000" cy="6858000"/>
            <a:chOff x="0" y="12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7235" y="3071520"/>
              <a:ext cx="5430964" cy="280332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643037"/>
              <a:ext cx="9144000" cy="643255"/>
            </a:xfrm>
            <a:custGeom>
              <a:avLst/>
              <a:gdLst/>
              <a:ahLst/>
              <a:cxnLst/>
              <a:rect l="l" t="t" r="r" b="b"/>
              <a:pathLst>
                <a:path w="9144000" h="643255">
                  <a:moveTo>
                    <a:pt x="9144000" y="0"/>
                  </a:moveTo>
                  <a:lnTo>
                    <a:pt x="0" y="0"/>
                  </a:lnTo>
                  <a:lnTo>
                    <a:pt x="0" y="642962"/>
                  </a:lnTo>
                  <a:lnTo>
                    <a:pt x="4572000" y="642962"/>
                  </a:lnTo>
                  <a:lnTo>
                    <a:pt x="9144000" y="64296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1E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8097" y="1721053"/>
            <a:ext cx="12420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Contd…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18525" y="6032156"/>
            <a:ext cx="609485" cy="60948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20255" y="2533573"/>
            <a:ext cx="7914005" cy="404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10" dirty="0">
                <a:solidFill>
                  <a:srgbClr val="1E487C"/>
                </a:solidFill>
                <a:latin typeface="Calibri"/>
                <a:cs typeface="Calibri"/>
              </a:rPr>
              <a:t>Running</a:t>
            </a:r>
            <a:endParaRPr sz="2200">
              <a:latin typeface="Calibri"/>
              <a:cs typeface="Calibri"/>
            </a:endParaRPr>
          </a:p>
          <a:p>
            <a:pPr marL="12700" marR="673735">
              <a:lnSpc>
                <a:spcPct val="100000"/>
              </a:lnSpc>
            </a:pPr>
            <a:r>
              <a:rPr sz="2200" spc="-10" dirty="0">
                <a:latin typeface="Calibri"/>
                <a:cs typeface="Calibri"/>
              </a:rPr>
              <a:t>Once </a:t>
            </a:r>
            <a:r>
              <a:rPr sz="2200" spc="-5" dirty="0">
                <a:latin typeface="Calibri"/>
                <a:cs typeface="Calibri"/>
              </a:rPr>
              <a:t>the process has been assigned to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-5" dirty="0">
                <a:latin typeface="Calibri"/>
                <a:cs typeface="Calibri"/>
              </a:rPr>
              <a:t>processor by </a:t>
            </a:r>
            <a:r>
              <a:rPr sz="2200" spc="-1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OS  </a:t>
            </a:r>
            <a:r>
              <a:rPr sz="2200" spc="-10" dirty="0">
                <a:latin typeface="Calibri"/>
                <a:cs typeface="Calibri"/>
              </a:rPr>
              <a:t>scheduler, </a:t>
            </a:r>
            <a:r>
              <a:rPr sz="2200" spc="-5" dirty="0">
                <a:latin typeface="Calibri"/>
                <a:cs typeface="Calibri"/>
              </a:rPr>
              <a:t>the process state </a:t>
            </a:r>
            <a:r>
              <a:rPr sz="2200" dirty="0">
                <a:latin typeface="Calibri"/>
                <a:cs typeface="Calibri"/>
              </a:rPr>
              <a:t>is </a:t>
            </a:r>
            <a:r>
              <a:rPr sz="2200" spc="-5" dirty="0">
                <a:latin typeface="Calibri"/>
                <a:cs typeface="Calibri"/>
              </a:rPr>
              <a:t>set </a:t>
            </a:r>
            <a:r>
              <a:rPr sz="2200" dirty="0">
                <a:latin typeface="Calibri"/>
                <a:cs typeface="Calibri"/>
              </a:rPr>
              <a:t>to </a:t>
            </a:r>
            <a:r>
              <a:rPr sz="2200" spc="-10" dirty="0">
                <a:latin typeface="Calibri"/>
                <a:cs typeface="Calibri"/>
              </a:rPr>
              <a:t>running </a:t>
            </a:r>
            <a:r>
              <a:rPr sz="2200" spc="-5" dirty="0">
                <a:latin typeface="Calibri"/>
                <a:cs typeface="Calibri"/>
              </a:rPr>
              <a:t>and </a:t>
            </a:r>
            <a:r>
              <a:rPr sz="2200" spc="-1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processor  </a:t>
            </a:r>
            <a:r>
              <a:rPr sz="2200" spc="-10" dirty="0">
                <a:latin typeface="Calibri"/>
                <a:cs typeface="Calibri"/>
              </a:rPr>
              <a:t>executes its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instructions.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libri"/>
              <a:cs typeface="Calibri"/>
            </a:endParaRPr>
          </a:p>
          <a:p>
            <a:pPr marL="12700">
              <a:lnSpc>
                <a:spcPts val="2640"/>
              </a:lnSpc>
            </a:pPr>
            <a:r>
              <a:rPr sz="2200" b="1" spc="-10" dirty="0">
                <a:solidFill>
                  <a:srgbClr val="1E487C"/>
                </a:solidFill>
                <a:latin typeface="Calibri"/>
                <a:cs typeface="Calibri"/>
              </a:rPr>
              <a:t>Waiting</a:t>
            </a:r>
            <a:endParaRPr sz="2200">
              <a:latin typeface="Calibri"/>
              <a:cs typeface="Calibri"/>
            </a:endParaRPr>
          </a:p>
          <a:p>
            <a:pPr marL="12700" marR="5080">
              <a:lnSpc>
                <a:spcPct val="99800"/>
              </a:lnSpc>
              <a:spcBef>
                <a:spcPts val="5"/>
              </a:spcBef>
            </a:pPr>
            <a:r>
              <a:rPr sz="2200" spc="-5" dirty="0">
                <a:latin typeface="Calibri"/>
                <a:cs typeface="Calibri"/>
              </a:rPr>
              <a:t>Process moves into the </a:t>
            </a:r>
            <a:r>
              <a:rPr sz="2200" spc="-10" dirty="0">
                <a:latin typeface="Calibri"/>
                <a:cs typeface="Calibri"/>
              </a:rPr>
              <a:t>waiting </a:t>
            </a:r>
            <a:r>
              <a:rPr sz="2200" spc="-5" dirty="0">
                <a:latin typeface="Calibri"/>
                <a:cs typeface="Calibri"/>
              </a:rPr>
              <a:t>state </a:t>
            </a:r>
            <a:r>
              <a:rPr sz="2200" dirty="0">
                <a:latin typeface="Calibri"/>
                <a:cs typeface="Calibri"/>
              </a:rPr>
              <a:t>if </a:t>
            </a:r>
            <a:r>
              <a:rPr sz="2200" spc="-5" dirty="0">
                <a:latin typeface="Calibri"/>
                <a:cs typeface="Calibri"/>
              </a:rPr>
              <a:t>it </a:t>
            </a:r>
            <a:r>
              <a:rPr sz="2200" spc="-10" dirty="0">
                <a:latin typeface="Calibri"/>
                <a:cs typeface="Calibri"/>
              </a:rPr>
              <a:t>needs </a:t>
            </a:r>
            <a:r>
              <a:rPr sz="2200" spc="-5" dirty="0">
                <a:latin typeface="Calibri"/>
                <a:cs typeface="Calibri"/>
              </a:rPr>
              <a:t>to wait for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-5" dirty="0">
                <a:latin typeface="Calibri"/>
                <a:cs typeface="Calibri"/>
              </a:rPr>
              <a:t>resource,  such as </a:t>
            </a:r>
            <a:r>
              <a:rPr sz="2200" spc="-10" dirty="0">
                <a:latin typeface="Calibri"/>
                <a:cs typeface="Calibri"/>
              </a:rPr>
              <a:t>waiting </a:t>
            </a:r>
            <a:r>
              <a:rPr sz="2200" dirty="0">
                <a:latin typeface="Calibri"/>
                <a:cs typeface="Calibri"/>
              </a:rPr>
              <a:t>for </a:t>
            </a:r>
            <a:r>
              <a:rPr sz="2200" spc="-5" dirty="0">
                <a:latin typeface="Calibri"/>
                <a:cs typeface="Calibri"/>
              </a:rPr>
              <a:t>user input, </a:t>
            </a:r>
            <a:r>
              <a:rPr sz="2200" dirty="0">
                <a:latin typeface="Calibri"/>
                <a:cs typeface="Calibri"/>
              </a:rPr>
              <a:t>or </a:t>
            </a:r>
            <a:r>
              <a:rPr sz="2200" spc="-10" dirty="0">
                <a:latin typeface="Calibri"/>
                <a:cs typeface="Calibri"/>
              </a:rPr>
              <a:t>waiting </a:t>
            </a:r>
            <a:r>
              <a:rPr sz="2200" spc="-5" dirty="0">
                <a:latin typeface="Calibri"/>
                <a:cs typeface="Calibri"/>
              </a:rPr>
              <a:t>for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-10" dirty="0">
                <a:latin typeface="Calibri"/>
                <a:cs typeface="Calibri"/>
              </a:rPr>
              <a:t>file </a:t>
            </a:r>
            <a:r>
              <a:rPr sz="2200" dirty="0">
                <a:latin typeface="Calibri"/>
                <a:cs typeface="Calibri"/>
              </a:rPr>
              <a:t>to </a:t>
            </a:r>
            <a:r>
              <a:rPr sz="2200" spc="-10" dirty="0">
                <a:latin typeface="Calibri"/>
                <a:cs typeface="Calibri"/>
              </a:rPr>
              <a:t>become  </a:t>
            </a:r>
            <a:r>
              <a:rPr sz="2200" spc="-5" dirty="0">
                <a:latin typeface="Calibri"/>
                <a:cs typeface="Calibri"/>
              </a:rPr>
              <a:t>available.</a:t>
            </a:r>
            <a:endParaRPr sz="2200">
              <a:latin typeface="Calibri"/>
              <a:cs typeface="Calibri"/>
            </a:endParaRPr>
          </a:p>
          <a:p>
            <a:pPr marL="12700" marR="262255">
              <a:lnSpc>
                <a:spcPct val="100000"/>
              </a:lnSpc>
            </a:pPr>
            <a:r>
              <a:rPr sz="2200" spc="-5" dirty="0">
                <a:latin typeface="Calibri"/>
                <a:cs typeface="Calibri"/>
              </a:rPr>
              <a:t>For example the process may </a:t>
            </a:r>
            <a:r>
              <a:rPr sz="2200" dirty="0">
                <a:latin typeface="Calibri"/>
                <a:cs typeface="Calibri"/>
              </a:rPr>
              <a:t>be </a:t>
            </a:r>
            <a:r>
              <a:rPr sz="2200" spc="-10" dirty="0">
                <a:latin typeface="Calibri"/>
                <a:cs typeface="Calibri"/>
              </a:rPr>
              <a:t>waiting </a:t>
            </a:r>
            <a:r>
              <a:rPr sz="2200" dirty="0">
                <a:latin typeface="Calibri"/>
                <a:cs typeface="Calibri"/>
              </a:rPr>
              <a:t>for </a:t>
            </a:r>
            <a:r>
              <a:rPr sz="2200" spc="-5" dirty="0">
                <a:latin typeface="Calibri"/>
                <a:cs typeface="Calibri"/>
              </a:rPr>
              <a:t>keyboard </a:t>
            </a:r>
            <a:r>
              <a:rPr sz="2200" spc="-10" dirty="0">
                <a:latin typeface="Calibri"/>
                <a:cs typeface="Calibri"/>
              </a:rPr>
              <a:t>input, </a:t>
            </a:r>
            <a:r>
              <a:rPr sz="2200" spc="-5" dirty="0">
                <a:latin typeface="Calibri"/>
                <a:cs typeface="Calibri"/>
              </a:rPr>
              <a:t>disk  </a:t>
            </a:r>
            <a:r>
              <a:rPr sz="2200" spc="-10" dirty="0">
                <a:latin typeface="Calibri"/>
                <a:cs typeface="Calibri"/>
              </a:rPr>
              <a:t>access </a:t>
            </a:r>
            <a:r>
              <a:rPr sz="2200" spc="-5" dirty="0">
                <a:latin typeface="Calibri"/>
                <a:cs typeface="Calibri"/>
              </a:rPr>
              <a:t>request, </a:t>
            </a:r>
            <a:r>
              <a:rPr sz="2200" spc="-10" dirty="0">
                <a:latin typeface="Calibri"/>
                <a:cs typeface="Calibri"/>
              </a:rPr>
              <a:t>inter-process </a:t>
            </a:r>
            <a:r>
              <a:rPr sz="2200" spc="-5" dirty="0">
                <a:latin typeface="Calibri"/>
                <a:cs typeface="Calibri"/>
              </a:rPr>
              <a:t>messages,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-10" dirty="0">
                <a:latin typeface="Calibri"/>
                <a:cs typeface="Calibri"/>
              </a:rPr>
              <a:t>timer </a:t>
            </a:r>
            <a:r>
              <a:rPr sz="2200" spc="-5" dirty="0">
                <a:latin typeface="Calibri"/>
                <a:cs typeface="Calibri"/>
              </a:rPr>
              <a:t>to go </a:t>
            </a:r>
            <a:r>
              <a:rPr sz="2200" spc="-20" dirty="0">
                <a:latin typeface="Calibri"/>
                <a:cs typeface="Calibri"/>
              </a:rPr>
              <a:t>off, </a:t>
            </a:r>
            <a:r>
              <a:rPr sz="2200" spc="-5" dirty="0">
                <a:latin typeface="Calibri"/>
                <a:cs typeface="Calibri"/>
              </a:rPr>
              <a:t>or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-10" dirty="0">
                <a:latin typeface="Calibri"/>
                <a:cs typeface="Calibri"/>
              </a:rPr>
              <a:t>child  </a:t>
            </a:r>
            <a:r>
              <a:rPr sz="2200" spc="-5" dirty="0">
                <a:latin typeface="Calibri"/>
                <a:cs typeface="Calibri"/>
              </a:rPr>
              <a:t>process to</a:t>
            </a:r>
            <a:r>
              <a:rPr sz="2200" spc="48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finish.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"/>
            <a:ext cx="9144000" cy="6858000"/>
            <a:chOff x="0" y="12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7235" y="3071520"/>
              <a:ext cx="5430964" cy="280332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643037"/>
              <a:ext cx="9144000" cy="643255"/>
            </a:xfrm>
            <a:custGeom>
              <a:avLst/>
              <a:gdLst/>
              <a:ahLst/>
              <a:cxnLst/>
              <a:rect l="l" t="t" r="r" b="b"/>
              <a:pathLst>
                <a:path w="9144000" h="643255">
                  <a:moveTo>
                    <a:pt x="9144000" y="0"/>
                  </a:moveTo>
                  <a:lnTo>
                    <a:pt x="0" y="0"/>
                  </a:lnTo>
                  <a:lnTo>
                    <a:pt x="0" y="642962"/>
                  </a:lnTo>
                  <a:lnTo>
                    <a:pt x="4572000" y="642962"/>
                  </a:lnTo>
                  <a:lnTo>
                    <a:pt x="9144000" y="64296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1E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8097" y="1721053"/>
            <a:ext cx="11753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</a:t>
            </a:r>
            <a:r>
              <a:rPr spc="-5" dirty="0"/>
              <a:t>ontd</a:t>
            </a:r>
            <a:r>
              <a:rPr dirty="0"/>
              <a:t>..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18525" y="6032156"/>
            <a:ext cx="609485" cy="60948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05345" y="2748495"/>
            <a:ext cx="7788909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10" dirty="0">
                <a:solidFill>
                  <a:srgbClr val="1E487C"/>
                </a:solidFill>
                <a:latin typeface="Calibri"/>
                <a:cs typeface="Calibri"/>
              </a:rPr>
              <a:t>Terminated </a:t>
            </a:r>
            <a:r>
              <a:rPr sz="2200" b="1" spc="-5" dirty="0">
                <a:solidFill>
                  <a:srgbClr val="1E487C"/>
                </a:solidFill>
                <a:latin typeface="Calibri"/>
                <a:cs typeface="Calibri"/>
              </a:rPr>
              <a:t>or</a:t>
            </a:r>
            <a:r>
              <a:rPr sz="2200" b="1" spc="-15" dirty="0">
                <a:solidFill>
                  <a:srgbClr val="1E487C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1E487C"/>
                </a:solidFill>
                <a:latin typeface="Calibri"/>
                <a:cs typeface="Calibri"/>
              </a:rPr>
              <a:t>Exit</a:t>
            </a:r>
            <a:endParaRPr sz="22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2200" spc="-10" dirty="0">
                <a:latin typeface="Calibri"/>
                <a:cs typeface="Calibri"/>
              </a:rPr>
              <a:t>Once the </a:t>
            </a:r>
            <a:r>
              <a:rPr sz="2200" spc="-5" dirty="0">
                <a:latin typeface="Calibri"/>
                <a:cs typeface="Calibri"/>
              </a:rPr>
              <a:t>process </a:t>
            </a:r>
            <a:r>
              <a:rPr sz="2200" spc="-10" dirty="0">
                <a:latin typeface="Calibri"/>
                <a:cs typeface="Calibri"/>
              </a:rPr>
              <a:t>finishes </a:t>
            </a:r>
            <a:r>
              <a:rPr sz="2200" spc="-5" dirty="0">
                <a:latin typeface="Calibri"/>
                <a:cs typeface="Calibri"/>
              </a:rPr>
              <a:t>its </a:t>
            </a:r>
            <a:r>
              <a:rPr sz="2200" spc="-10" dirty="0">
                <a:latin typeface="Calibri"/>
                <a:cs typeface="Calibri"/>
              </a:rPr>
              <a:t>execution, </a:t>
            </a:r>
            <a:r>
              <a:rPr sz="2200" dirty="0">
                <a:latin typeface="Calibri"/>
                <a:cs typeface="Calibri"/>
              </a:rPr>
              <a:t>or </a:t>
            </a:r>
            <a:r>
              <a:rPr sz="2200" spc="-5" dirty="0">
                <a:latin typeface="Calibri"/>
                <a:cs typeface="Calibri"/>
              </a:rPr>
              <a:t>it </a:t>
            </a:r>
            <a:r>
              <a:rPr sz="2200" dirty="0">
                <a:latin typeface="Calibri"/>
                <a:cs typeface="Calibri"/>
              </a:rPr>
              <a:t>is </a:t>
            </a:r>
            <a:r>
              <a:rPr sz="2200" spc="-10" dirty="0">
                <a:latin typeface="Calibri"/>
                <a:cs typeface="Calibri"/>
              </a:rPr>
              <a:t>terminated </a:t>
            </a:r>
            <a:r>
              <a:rPr sz="2200" spc="-5" dirty="0">
                <a:latin typeface="Calibri"/>
                <a:cs typeface="Calibri"/>
              </a:rPr>
              <a:t>by </a:t>
            </a:r>
            <a:r>
              <a:rPr sz="2200" spc="-10" dirty="0">
                <a:latin typeface="Calibri"/>
                <a:cs typeface="Calibri"/>
              </a:rPr>
              <a:t>the  operating </a:t>
            </a:r>
            <a:r>
              <a:rPr sz="2200" spc="-5" dirty="0">
                <a:latin typeface="Calibri"/>
                <a:cs typeface="Calibri"/>
              </a:rPr>
              <a:t>system, </a:t>
            </a:r>
            <a:r>
              <a:rPr sz="2200" dirty="0">
                <a:latin typeface="Calibri"/>
                <a:cs typeface="Calibri"/>
              </a:rPr>
              <a:t>it </a:t>
            </a:r>
            <a:r>
              <a:rPr sz="2200" spc="-5" dirty="0">
                <a:latin typeface="Calibri"/>
                <a:cs typeface="Calibri"/>
              </a:rPr>
              <a:t>is moved to </a:t>
            </a:r>
            <a:r>
              <a:rPr sz="2200" spc="-10" dirty="0">
                <a:latin typeface="Calibri"/>
                <a:cs typeface="Calibri"/>
              </a:rPr>
              <a:t>the terminated </a:t>
            </a:r>
            <a:r>
              <a:rPr sz="2200" spc="-5" dirty="0">
                <a:latin typeface="Calibri"/>
                <a:cs typeface="Calibri"/>
              </a:rPr>
              <a:t>state where </a:t>
            </a:r>
            <a:r>
              <a:rPr sz="2200" dirty="0">
                <a:latin typeface="Calibri"/>
                <a:cs typeface="Calibri"/>
              </a:rPr>
              <a:t>it </a:t>
            </a:r>
            <a:r>
              <a:rPr sz="2200" spc="-5" dirty="0">
                <a:latin typeface="Calibri"/>
                <a:cs typeface="Calibri"/>
              </a:rPr>
              <a:t>waits  </a:t>
            </a:r>
            <a:r>
              <a:rPr sz="2200" dirty="0">
                <a:latin typeface="Calibri"/>
                <a:cs typeface="Calibri"/>
              </a:rPr>
              <a:t>to be </a:t>
            </a:r>
            <a:r>
              <a:rPr sz="2200" spc="-5" dirty="0">
                <a:latin typeface="Calibri"/>
                <a:cs typeface="Calibri"/>
              </a:rPr>
              <a:t>removed from main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memory.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8298" y="1721053"/>
            <a:ext cx="396112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Process State</a:t>
            </a:r>
            <a:r>
              <a:rPr spc="-35" dirty="0"/>
              <a:t> </a:t>
            </a:r>
            <a:r>
              <a:rPr spc="-10" dirty="0"/>
              <a:t>Transitions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2715896"/>
            <a:ext cx="9144000" cy="4142104"/>
            <a:chOff x="0" y="2499842"/>
            <a:chExt cx="9144000" cy="414210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18525" y="6032157"/>
              <a:ext cx="609485" cy="60948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499842"/>
              <a:ext cx="9144000" cy="342863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172102" y="6034951"/>
            <a:ext cx="108585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Process </a:t>
            </a:r>
            <a:r>
              <a:rPr sz="1100" spc="-5" dirty="0">
                <a:latin typeface="Arial"/>
                <a:cs typeface="Arial"/>
              </a:rPr>
              <a:t>State</a:t>
            </a:r>
            <a:r>
              <a:rPr sz="975" spc="-7" baseline="29914" dirty="0">
                <a:latin typeface="Arial"/>
                <a:cs typeface="Arial"/>
              </a:rPr>
              <a:t>[ </a:t>
            </a:r>
            <a:r>
              <a:rPr sz="975" spc="-15" baseline="29914" dirty="0">
                <a:latin typeface="Arial"/>
                <a:cs typeface="Arial"/>
              </a:rPr>
              <a:t>1</a:t>
            </a:r>
            <a:r>
              <a:rPr sz="975" spc="-75" baseline="29914" dirty="0">
                <a:latin typeface="Arial"/>
                <a:cs typeface="Arial"/>
              </a:rPr>
              <a:t> </a:t>
            </a:r>
            <a:r>
              <a:rPr sz="975" spc="-7" baseline="29914" dirty="0">
                <a:latin typeface="Arial"/>
                <a:cs typeface="Arial"/>
              </a:rPr>
              <a:t>]</a:t>
            </a:r>
            <a:endParaRPr sz="975" baseline="2991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"/>
            <a:ext cx="9144000" cy="6858000"/>
            <a:chOff x="0" y="12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7235" y="3071520"/>
              <a:ext cx="5430964" cy="280332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643037"/>
              <a:ext cx="9144000" cy="643255"/>
            </a:xfrm>
            <a:custGeom>
              <a:avLst/>
              <a:gdLst/>
              <a:ahLst/>
              <a:cxnLst/>
              <a:rect l="l" t="t" r="r" b="b"/>
              <a:pathLst>
                <a:path w="9144000" h="643255">
                  <a:moveTo>
                    <a:pt x="9144000" y="0"/>
                  </a:moveTo>
                  <a:lnTo>
                    <a:pt x="0" y="0"/>
                  </a:lnTo>
                  <a:lnTo>
                    <a:pt x="0" y="642962"/>
                  </a:lnTo>
                  <a:lnTo>
                    <a:pt x="4572000" y="642962"/>
                  </a:lnTo>
                  <a:lnTo>
                    <a:pt x="9144000" y="64296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1E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44063" y="1721053"/>
            <a:ext cx="30518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Process</a:t>
            </a:r>
            <a:r>
              <a:rPr spc="-40" dirty="0"/>
              <a:t> </a:t>
            </a:r>
            <a:r>
              <a:rPr spc="-10" dirty="0"/>
              <a:t>Transitions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18525" y="6032156"/>
            <a:ext cx="609485" cy="60948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05345" y="2605938"/>
            <a:ext cx="7980680" cy="2036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1E487C"/>
                </a:solidFill>
                <a:latin typeface="Calibri"/>
                <a:cs typeface="Calibri"/>
              </a:rPr>
              <a:t>Ready --&gt;</a:t>
            </a:r>
            <a:r>
              <a:rPr sz="2200" b="1" spc="-25" dirty="0">
                <a:solidFill>
                  <a:srgbClr val="1E487C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1E487C"/>
                </a:solidFill>
                <a:latin typeface="Calibri"/>
                <a:cs typeface="Calibri"/>
              </a:rPr>
              <a:t>Running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latin typeface="Calibri"/>
                <a:cs typeface="Calibri"/>
              </a:rPr>
              <a:t>When it </a:t>
            </a:r>
            <a:r>
              <a:rPr sz="2200" dirty="0">
                <a:latin typeface="Calibri"/>
                <a:cs typeface="Calibri"/>
              </a:rPr>
              <a:t>is </a:t>
            </a:r>
            <a:r>
              <a:rPr sz="2200" spc="-10" dirty="0">
                <a:latin typeface="Calibri"/>
                <a:cs typeface="Calibri"/>
              </a:rPr>
              <a:t>time, the dispatcher selects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-5" dirty="0">
                <a:latin typeface="Calibri"/>
                <a:cs typeface="Calibri"/>
              </a:rPr>
              <a:t>new process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run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150">
              <a:latin typeface="Calibri"/>
              <a:cs typeface="Calibri"/>
            </a:endParaRPr>
          </a:p>
          <a:p>
            <a:pPr marL="12700">
              <a:lnSpc>
                <a:spcPts val="2640"/>
              </a:lnSpc>
            </a:pPr>
            <a:r>
              <a:rPr sz="2200" b="1" spc="-10" dirty="0">
                <a:solidFill>
                  <a:srgbClr val="1E487C"/>
                </a:solidFill>
                <a:latin typeface="Calibri"/>
                <a:cs typeface="Calibri"/>
              </a:rPr>
              <a:t>Running </a:t>
            </a:r>
            <a:r>
              <a:rPr sz="2200" b="1" spc="-5" dirty="0">
                <a:solidFill>
                  <a:srgbClr val="1E487C"/>
                </a:solidFill>
                <a:latin typeface="Calibri"/>
                <a:cs typeface="Calibri"/>
              </a:rPr>
              <a:t>--&gt;</a:t>
            </a:r>
            <a:r>
              <a:rPr sz="2200" b="1" spc="-10" dirty="0">
                <a:solidFill>
                  <a:srgbClr val="1E487C"/>
                </a:solidFill>
                <a:latin typeface="Calibri"/>
                <a:cs typeface="Calibri"/>
              </a:rPr>
              <a:t> Ready</a:t>
            </a:r>
            <a:endParaRPr sz="22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running </a:t>
            </a:r>
            <a:r>
              <a:rPr sz="2200" spc="-5" dirty="0">
                <a:latin typeface="Calibri"/>
                <a:cs typeface="Calibri"/>
              </a:rPr>
              <a:t>process has </a:t>
            </a:r>
            <a:r>
              <a:rPr sz="2200" spc="-10" dirty="0">
                <a:latin typeface="Calibri"/>
                <a:cs typeface="Calibri"/>
              </a:rPr>
              <a:t>expired his time </a:t>
            </a:r>
            <a:r>
              <a:rPr sz="2200" spc="-5" dirty="0">
                <a:latin typeface="Calibri"/>
                <a:cs typeface="Calibri"/>
              </a:rPr>
              <a:t>slot </a:t>
            </a:r>
            <a:r>
              <a:rPr sz="2200" spc="-10" dirty="0">
                <a:latin typeface="Calibri"/>
                <a:cs typeface="Calibri"/>
              </a:rPr>
              <a:t>the running </a:t>
            </a:r>
            <a:r>
              <a:rPr sz="2200" spc="-5" dirty="0">
                <a:latin typeface="Calibri"/>
                <a:cs typeface="Calibri"/>
              </a:rPr>
              <a:t>process gets  </a:t>
            </a:r>
            <a:r>
              <a:rPr sz="2200" spc="-10" dirty="0">
                <a:latin typeface="Calibri"/>
                <a:cs typeface="Calibri"/>
              </a:rPr>
              <a:t>interrupted because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-10" dirty="0">
                <a:latin typeface="Calibri"/>
                <a:cs typeface="Calibri"/>
              </a:rPr>
              <a:t>higher </a:t>
            </a:r>
            <a:r>
              <a:rPr sz="2200" spc="-5" dirty="0">
                <a:latin typeface="Calibri"/>
                <a:cs typeface="Calibri"/>
              </a:rPr>
              <a:t>priority process </a:t>
            </a:r>
            <a:r>
              <a:rPr sz="2200" dirty="0">
                <a:latin typeface="Calibri"/>
                <a:cs typeface="Calibri"/>
              </a:rPr>
              <a:t>is </a:t>
            </a:r>
            <a:r>
              <a:rPr sz="2200" spc="-5" dirty="0">
                <a:latin typeface="Calibri"/>
                <a:cs typeface="Calibri"/>
              </a:rPr>
              <a:t>in the ready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state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"/>
            <a:ext cx="9144000" cy="6858000"/>
            <a:chOff x="0" y="12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2"/>
              <a:ext cx="9143631" cy="685763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57235" y="3071520"/>
              <a:ext cx="5430964" cy="280332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1643037"/>
              <a:ext cx="9144000" cy="643255"/>
            </a:xfrm>
            <a:custGeom>
              <a:avLst/>
              <a:gdLst/>
              <a:ahLst/>
              <a:cxnLst/>
              <a:rect l="l" t="t" r="r" b="b"/>
              <a:pathLst>
                <a:path w="9144000" h="643255">
                  <a:moveTo>
                    <a:pt x="9144000" y="0"/>
                  </a:moveTo>
                  <a:lnTo>
                    <a:pt x="0" y="0"/>
                  </a:lnTo>
                  <a:lnTo>
                    <a:pt x="0" y="642962"/>
                  </a:lnTo>
                  <a:lnTo>
                    <a:pt x="4572000" y="642962"/>
                  </a:lnTo>
                  <a:lnTo>
                    <a:pt x="9144000" y="64296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1E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68097" y="1721053"/>
            <a:ext cx="12420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Contd…</a:t>
            </a: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18525" y="6032156"/>
            <a:ext cx="609485" cy="60948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63143" y="2734462"/>
            <a:ext cx="8602980" cy="3041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10" dirty="0">
                <a:solidFill>
                  <a:srgbClr val="1E487C"/>
                </a:solidFill>
                <a:latin typeface="Calibri"/>
                <a:cs typeface="Calibri"/>
              </a:rPr>
              <a:t>Running </a:t>
            </a:r>
            <a:r>
              <a:rPr sz="2200" b="1" spc="-5" dirty="0">
                <a:solidFill>
                  <a:srgbClr val="1E487C"/>
                </a:solidFill>
                <a:latin typeface="Calibri"/>
                <a:cs typeface="Calibri"/>
              </a:rPr>
              <a:t>--&gt;</a:t>
            </a:r>
            <a:r>
              <a:rPr sz="2200" b="1" spc="-15" dirty="0">
                <a:solidFill>
                  <a:srgbClr val="1E487C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1E487C"/>
                </a:solidFill>
                <a:latin typeface="Calibri"/>
                <a:cs typeface="Calibri"/>
              </a:rPr>
              <a:t>Blocked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latin typeface="Calibri"/>
                <a:cs typeface="Calibri"/>
              </a:rPr>
              <a:t>When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-5" dirty="0">
                <a:latin typeface="Calibri"/>
                <a:cs typeface="Calibri"/>
              </a:rPr>
              <a:t>process requests </a:t>
            </a:r>
            <a:r>
              <a:rPr sz="2200" spc="-10" dirty="0">
                <a:latin typeface="Calibri"/>
                <a:cs typeface="Calibri"/>
              </a:rPr>
              <a:t>something </a:t>
            </a:r>
            <a:r>
              <a:rPr sz="2200" spc="-5" dirty="0">
                <a:latin typeface="Calibri"/>
                <a:cs typeface="Calibri"/>
              </a:rPr>
              <a:t>for </a:t>
            </a:r>
            <a:r>
              <a:rPr sz="2200" spc="-10" dirty="0">
                <a:latin typeface="Calibri"/>
                <a:cs typeface="Calibri"/>
              </a:rPr>
              <a:t>which </a:t>
            </a:r>
            <a:r>
              <a:rPr sz="2200" spc="-5" dirty="0">
                <a:latin typeface="Calibri"/>
                <a:cs typeface="Calibri"/>
              </a:rPr>
              <a:t>it must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wait</a:t>
            </a:r>
            <a:endParaRPr sz="22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2200" dirty="0">
                <a:latin typeface="Calibri"/>
                <a:cs typeface="Calibri"/>
              </a:rPr>
              <a:t>a </a:t>
            </a:r>
            <a:r>
              <a:rPr sz="2200" spc="-5" dirty="0">
                <a:latin typeface="Calibri"/>
                <a:cs typeface="Calibri"/>
              </a:rPr>
              <a:t>service that the OS </a:t>
            </a:r>
            <a:r>
              <a:rPr sz="2200" dirty="0">
                <a:latin typeface="Calibri"/>
                <a:cs typeface="Calibri"/>
              </a:rPr>
              <a:t>is </a:t>
            </a:r>
            <a:r>
              <a:rPr sz="2200" spc="-5" dirty="0">
                <a:latin typeface="Calibri"/>
                <a:cs typeface="Calibri"/>
              </a:rPr>
              <a:t>not ready to perform an access </a:t>
            </a:r>
            <a:r>
              <a:rPr sz="2200" dirty="0">
                <a:latin typeface="Calibri"/>
                <a:cs typeface="Calibri"/>
              </a:rPr>
              <a:t>to a </a:t>
            </a:r>
            <a:r>
              <a:rPr sz="2200" spc="-5" dirty="0">
                <a:latin typeface="Calibri"/>
                <a:cs typeface="Calibri"/>
              </a:rPr>
              <a:t>resource not </a:t>
            </a:r>
            <a:r>
              <a:rPr sz="2200" spc="-10" dirty="0">
                <a:latin typeface="Calibri"/>
                <a:cs typeface="Calibri"/>
              </a:rPr>
              <a:t>yet  </a:t>
            </a:r>
            <a:r>
              <a:rPr sz="2200" spc="-5" dirty="0">
                <a:latin typeface="Calibri"/>
                <a:cs typeface="Calibri"/>
              </a:rPr>
              <a:t>available </a:t>
            </a:r>
            <a:r>
              <a:rPr sz="2200" spc="-10" dirty="0">
                <a:latin typeface="Calibri"/>
                <a:cs typeface="Calibri"/>
              </a:rPr>
              <a:t>initiates </a:t>
            </a:r>
            <a:r>
              <a:rPr sz="2200" dirty="0">
                <a:latin typeface="Calibri"/>
                <a:cs typeface="Calibri"/>
              </a:rPr>
              <a:t>I/O </a:t>
            </a:r>
            <a:r>
              <a:rPr sz="2200" spc="-5" dirty="0">
                <a:latin typeface="Calibri"/>
                <a:cs typeface="Calibri"/>
              </a:rPr>
              <a:t>and must wait for </a:t>
            </a:r>
            <a:r>
              <a:rPr sz="2200" spc="-1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result </a:t>
            </a:r>
            <a:r>
              <a:rPr sz="2200" spc="-10" dirty="0">
                <a:latin typeface="Calibri"/>
                <a:cs typeface="Calibri"/>
              </a:rPr>
              <a:t>waiting </a:t>
            </a:r>
            <a:r>
              <a:rPr sz="2200" dirty="0">
                <a:latin typeface="Calibri"/>
                <a:cs typeface="Calibri"/>
              </a:rPr>
              <a:t>for a </a:t>
            </a:r>
            <a:r>
              <a:rPr sz="2200" spc="-5" dirty="0">
                <a:latin typeface="Calibri"/>
                <a:cs typeface="Calibri"/>
              </a:rPr>
              <a:t>process </a:t>
            </a:r>
            <a:r>
              <a:rPr sz="2200" dirty="0">
                <a:latin typeface="Calibri"/>
                <a:cs typeface="Calibri"/>
              </a:rPr>
              <a:t>to  </a:t>
            </a:r>
            <a:r>
              <a:rPr sz="2200" spc="-5" dirty="0">
                <a:latin typeface="Calibri"/>
                <a:cs typeface="Calibri"/>
              </a:rPr>
              <a:t>provide </a:t>
            </a:r>
            <a:r>
              <a:rPr sz="2200" spc="-10" dirty="0">
                <a:latin typeface="Calibri"/>
                <a:cs typeface="Calibri"/>
              </a:rPr>
              <a:t>input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(IPC).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200" b="1" spc="-5" dirty="0">
                <a:solidFill>
                  <a:srgbClr val="1E487C"/>
                </a:solidFill>
                <a:latin typeface="Calibri"/>
                <a:cs typeface="Calibri"/>
              </a:rPr>
              <a:t>Blocked --&gt;</a:t>
            </a:r>
            <a:r>
              <a:rPr sz="2200" b="1" spc="-25" dirty="0">
                <a:solidFill>
                  <a:srgbClr val="1E487C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1E487C"/>
                </a:solidFill>
                <a:latin typeface="Calibri"/>
                <a:cs typeface="Calibri"/>
              </a:rPr>
              <a:t>Ready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latin typeface="Calibri"/>
                <a:cs typeface="Calibri"/>
              </a:rPr>
              <a:t>When the event for which it was </a:t>
            </a:r>
            <a:r>
              <a:rPr sz="2200" spc="-10" dirty="0">
                <a:latin typeface="Calibri"/>
                <a:cs typeface="Calibri"/>
              </a:rPr>
              <a:t>waiting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occurs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"/>
            <a:ext cx="9144000" cy="6858000"/>
            <a:chOff x="0" y="12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7235" y="3071520"/>
              <a:ext cx="5430964" cy="280332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643037"/>
              <a:ext cx="9144000" cy="643255"/>
            </a:xfrm>
            <a:custGeom>
              <a:avLst/>
              <a:gdLst/>
              <a:ahLst/>
              <a:cxnLst/>
              <a:rect l="l" t="t" r="r" b="b"/>
              <a:pathLst>
                <a:path w="9144000" h="643255">
                  <a:moveTo>
                    <a:pt x="9144000" y="0"/>
                  </a:moveTo>
                  <a:lnTo>
                    <a:pt x="0" y="0"/>
                  </a:lnTo>
                  <a:lnTo>
                    <a:pt x="0" y="642962"/>
                  </a:lnTo>
                  <a:lnTo>
                    <a:pt x="4572000" y="642962"/>
                  </a:lnTo>
                  <a:lnTo>
                    <a:pt x="9144000" y="64296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1E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21380" y="1721053"/>
            <a:ext cx="30988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Process</a:t>
            </a:r>
            <a:r>
              <a:rPr spc="-70" dirty="0"/>
              <a:t> </a:t>
            </a:r>
            <a:r>
              <a:rPr spc="-5" dirty="0"/>
              <a:t>Suspension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18525" y="6032156"/>
            <a:ext cx="609485" cy="60948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20255" y="2533573"/>
            <a:ext cx="7704455" cy="3714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845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72720" algn="l"/>
              </a:tabLst>
            </a:pPr>
            <a:r>
              <a:rPr sz="2200" spc="-10" dirty="0">
                <a:latin typeface="Calibri"/>
                <a:cs typeface="Calibri"/>
              </a:rPr>
              <a:t>Many </a:t>
            </a:r>
            <a:r>
              <a:rPr sz="2200" spc="-5" dirty="0">
                <a:latin typeface="Calibri"/>
                <a:cs typeface="Calibri"/>
              </a:rPr>
              <a:t>OS are </a:t>
            </a:r>
            <a:r>
              <a:rPr sz="2200" spc="-10" dirty="0">
                <a:latin typeface="Calibri"/>
                <a:cs typeface="Calibri"/>
              </a:rPr>
              <a:t>built </a:t>
            </a:r>
            <a:r>
              <a:rPr sz="2200" spc="-5" dirty="0">
                <a:latin typeface="Calibri"/>
                <a:cs typeface="Calibri"/>
              </a:rPr>
              <a:t>around </a:t>
            </a:r>
            <a:r>
              <a:rPr sz="2200" spc="-10" dirty="0">
                <a:latin typeface="Calibri"/>
                <a:cs typeface="Calibri"/>
              </a:rPr>
              <a:t>(Ready, Running, </a:t>
            </a:r>
            <a:r>
              <a:rPr sz="2200" spc="-5" dirty="0">
                <a:latin typeface="Calibri"/>
                <a:cs typeface="Calibri"/>
              </a:rPr>
              <a:t>Blocked) states. But  there is one more state that may aid in </a:t>
            </a:r>
            <a:r>
              <a:rPr sz="2200" spc="-1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operation of an OS </a:t>
            </a:r>
            <a:r>
              <a:rPr sz="2200" dirty="0">
                <a:latin typeface="Calibri"/>
                <a:cs typeface="Calibri"/>
              </a:rPr>
              <a:t>-  </a:t>
            </a:r>
            <a:r>
              <a:rPr sz="2200" spc="-5" dirty="0">
                <a:latin typeface="Calibri"/>
                <a:cs typeface="Calibri"/>
              </a:rPr>
              <a:t>suspended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state.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21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buFont typeface="Arial"/>
              <a:buChar char="•"/>
              <a:tabLst>
                <a:tab pos="172720" algn="l"/>
              </a:tabLst>
            </a:pPr>
            <a:r>
              <a:rPr sz="2200" spc="-5">
                <a:latin typeface="Calibri"/>
                <a:cs typeface="Calibri"/>
              </a:rPr>
              <a:t>When </a:t>
            </a:r>
            <a:r>
              <a:rPr sz="2200" spc="-5" smtClean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processes </a:t>
            </a:r>
            <a:r>
              <a:rPr sz="2200" spc="-10" dirty="0">
                <a:latin typeface="Calibri"/>
                <a:cs typeface="Calibri"/>
              </a:rPr>
              <a:t>occupying the </a:t>
            </a:r>
            <a:r>
              <a:rPr sz="2200" spc="-5" dirty="0">
                <a:latin typeface="Calibri"/>
                <a:cs typeface="Calibri"/>
              </a:rPr>
              <a:t>main memory is in </a:t>
            </a:r>
            <a:r>
              <a:rPr sz="2200" dirty="0">
                <a:latin typeface="Calibri"/>
                <a:cs typeface="Calibri"/>
              </a:rPr>
              <a:t>a  </a:t>
            </a:r>
            <a:r>
              <a:rPr sz="2200" spc="-5" dirty="0">
                <a:latin typeface="Calibri"/>
                <a:cs typeface="Calibri"/>
              </a:rPr>
              <a:t>Ready state, OS swaps one of </a:t>
            </a:r>
            <a:r>
              <a:rPr sz="2200" spc="-1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blocked processes out onto to </a:t>
            </a:r>
            <a:r>
              <a:rPr sz="2200" spc="-10" dirty="0">
                <a:latin typeface="Calibri"/>
                <a:cs typeface="Calibri"/>
              </a:rPr>
              <a:t>the  Suspend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queue.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2150">
              <a:latin typeface="Calibri"/>
              <a:cs typeface="Calibri"/>
            </a:endParaRPr>
          </a:p>
          <a:p>
            <a:pPr marL="12700" marR="100965">
              <a:lnSpc>
                <a:spcPct val="100000"/>
              </a:lnSpc>
              <a:buFont typeface="Arial"/>
              <a:buChar char="•"/>
              <a:tabLst>
                <a:tab pos="172720" algn="l"/>
              </a:tabLst>
            </a:pPr>
            <a:r>
              <a:rPr sz="2200" spc="-5" dirty="0">
                <a:latin typeface="Calibri"/>
                <a:cs typeface="Calibri"/>
              </a:rPr>
              <a:t>When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-10" dirty="0">
                <a:latin typeface="Calibri"/>
                <a:cs typeface="Calibri"/>
              </a:rPr>
              <a:t>Suspended </a:t>
            </a:r>
            <a:r>
              <a:rPr sz="2200" spc="-5" dirty="0">
                <a:latin typeface="Calibri"/>
                <a:cs typeface="Calibri"/>
              </a:rPr>
              <a:t>process is ready to run it moves </a:t>
            </a:r>
            <a:r>
              <a:rPr sz="2200" spc="-10" dirty="0">
                <a:latin typeface="Calibri"/>
                <a:cs typeface="Calibri"/>
              </a:rPr>
              <a:t>into </a:t>
            </a:r>
            <a:r>
              <a:rPr sz="2200" spc="-5" dirty="0">
                <a:latin typeface="Calibri"/>
                <a:cs typeface="Calibri"/>
              </a:rPr>
              <a:t>“Ready,  </a:t>
            </a:r>
            <a:r>
              <a:rPr sz="2200" spc="-10" dirty="0">
                <a:latin typeface="Calibri"/>
                <a:cs typeface="Calibri"/>
              </a:rPr>
              <a:t>Suspend” queue. Thus </a:t>
            </a:r>
            <a:r>
              <a:rPr sz="2200" spc="-5" dirty="0">
                <a:latin typeface="Calibri"/>
                <a:cs typeface="Calibri"/>
              </a:rPr>
              <a:t>we have two more state: </a:t>
            </a:r>
            <a:r>
              <a:rPr sz="2200" b="1" spc="-10" dirty="0">
                <a:solidFill>
                  <a:srgbClr val="1E487C"/>
                </a:solidFill>
                <a:latin typeface="Calibri"/>
                <a:cs typeface="Calibri"/>
              </a:rPr>
              <a:t>Blocked_Suspend,  Ready_Suspend.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"/>
            <a:ext cx="9144000" cy="6858000"/>
            <a:chOff x="0" y="12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7235" y="2571483"/>
              <a:ext cx="5430964" cy="280332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714839"/>
              <a:ext cx="9144000" cy="714375"/>
            </a:xfrm>
            <a:custGeom>
              <a:avLst/>
              <a:gdLst/>
              <a:ahLst/>
              <a:cxnLst/>
              <a:rect l="l" t="t" r="r" b="b"/>
              <a:pathLst>
                <a:path w="9144000" h="714375">
                  <a:moveTo>
                    <a:pt x="9144000" y="0"/>
                  </a:moveTo>
                  <a:lnTo>
                    <a:pt x="0" y="0"/>
                  </a:lnTo>
                  <a:lnTo>
                    <a:pt x="0" y="714235"/>
                  </a:lnTo>
                  <a:lnTo>
                    <a:pt x="4572000" y="714235"/>
                  </a:lnTo>
                  <a:lnTo>
                    <a:pt x="9144000" y="714235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1E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20343" y="3789616"/>
            <a:ext cx="7353934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5" dirty="0">
                <a:solidFill>
                  <a:srgbClr val="FFFFFF"/>
                </a:solidFill>
                <a:latin typeface="Calibri"/>
                <a:cs typeface="Calibri"/>
              </a:rPr>
              <a:t>Processes, Thread </a:t>
            </a:r>
            <a:r>
              <a:rPr sz="3500" b="1" dirty="0">
                <a:solidFill>
                  <a:srgbClr val="FFFFFF"/>
                </a:solidFill>
                <a:latin typeface="Calibri"/>
                <a:cs typeface="Calibri"/>
              </a:rPr>
              <a:t>&amp; </a:t>
            </a:r>
            <a:r>
              <a:rPr sz="3500" b="1" spc="-5" dirty="0">
                <a:solidFill>
                  <a:srgbClr val="FFFFFF"/>
                </a:solidFill>
                <a:latin typeface="Calibri"/>
                <a:cs typeface="Calibri"/>
              </a:rPr>
              <a:t>Process</a:t>
            </a:r>
            <a:r>
              <a:rPr sz="35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1" spc="-5" dirty="0">
                <a:solidFill>
                  <a:srgbClr val="FFFFFF"/>
                </a:solidFill>
                <a:latin typeface="Calibri"/>
                <a:cs typeface="Calibri"/>
              </a:rPr>
              <a:t>Scheduling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22865" y="3106343"/>
            <a:ext cx="2094864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dirty="0">
                <a:latin typeface="Calibri"/>
                <a:cs typeface="Calibri"/>
              </a:rPr>
              <a:t>C</a:t>
            </a:r>
            <a:r>
              <a:rPr sz="3500" b="1" spc="-5" dirty="0">
                <a:latin typeface="Calibri"/>
                <a:cs typeface="Calibri"/>
              </a:rPr>
              <a:t>H</a:t>
            </a:r>
            <a:r>
              <a:rPr sz="3500" b="1" spc="5" dirty="0">
                <a:latin typeface="Calibri"/>
                <a:cs typeface="Calibri"/>
              </a:rPr>
              <a:t>A</a:t>
            </a:r>
            <a:r>
              <a:rPr sz="3500" b="1" spc="-5" dirty="0">
                <a:latin typeface="Calibri"/>
                <a:cs typeface="Calibri"/>
              </a:rPr>
              <a:t>P</a:t>
            </a:r>
            <a:r>
              <a:rPr sz="3500" b="1" dirty="0">
                <a:latin typeface="Calibri"/>
                <a:cs typeface="Calibri"/>
              </a:rPr>
              <a:t>T</a:t>
            </a:r>
            <a:r>
              <a:rPr sz="3500" b="1" spc="-10" dirty="0">
                <a:latin typeface="Calibri"/>
                <a:cs typeface="Calibri"/>
              </a:rPr>
              <a:t>E</a:t>
            </a:r>
            <a:r>
              <a:rPr sz="3500" b="1" spc="-5" dirty="0">
                <a:latin typeface="Calibri"/>
                <a:cs typeface="Calibri"/>
              </a:rPr>
              <a:t>R-2</a:t>
            </a:r>
            <a:endParaRPr sz="35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18525" y="6032156"/>
            <a:ext cx="609485" cy="60948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"/>
            <a:ext cx="9144000" cy="6858000"/>
            <a:chOff x="0" y="12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7235" y="3071520"/>
              <a:ext cx="5430964" cy="280332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643037"/>
              <a:ext cx="9144000" cy="643255"/>
            </a:xfrm>
            <a:custGeom>
              <a:avLst/>
              <a:gdLst/>
              <a:ahLst/>
              <a:cxnLst/>
              <a:rect l="l" t="t" r="r" b="b"/>
              <a:pathLst>
                <a:path w="9144000" h="643255">
                  <a:moveTo>
                    <a:pt x="9144000" y="0"/>
                  </a:moveTo>
                  <a:lnTo>
                    <a:pt x="0" y="0"/>
                  </a:lnTo>
                  <a:lnTo>
                    <a:pt x="0" y="642962"/>
                  </a:lnTo>
                  <a:lnTo>
                    <a:pt x="4572000" y="642962"/>
                  </a:lnTo>
                  <a:lnTo>
                    <a:pt x="9144000" y="64296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1E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8097" y="1721053"/>
            <a:ext cx="12420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Contd…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18525" y="6032156"/>
            <a:ext cx="609485" cy="60948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05345" y="2533573"/>
            <a:ext cx="7868284" cy="2708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545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73355" algn="l"/>
              </a:tabLst>
            </a:pPr>
            <a:r>
              <a:rPr sz="2200" b="1" spc="-5" dirty="0">
                <a:solidFill>
                  <a:srgbClr val="1E487C"/>
                </a:solidFill>
                <a:latin typeface="Calibri"/>
                <a:cs typeface="Calibri"/>
              </a:rPr>
              <a:t>Blocked_suspend</a:t>
            </a:r>
            <a:r>
              <a:rPr sz="2200" spc="-5" dirty="0">
                <a:latin typeface="Calibri"/>
                <a:cs typeface="Calibri"/>
              </a:rPr>
              <a:t>: The process is in the secondary memory and  awaiting </a:t>
            </a:r>
            <a:r>
              <a:rPr sz="2200" dirty="0">
                <a:latin typeface="Calibri"/>
                <a:cs typeface="Calibri"/>
              </a:rPr>
              <a:t>an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event.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har char="•"/>
            </a:pPr>
            <a:endParaRPr sz="2150">
              <a:latin typeface="Calibri"/>
              <a:cs typeface="Calibri"/>
            </a:endParaRPr>
          </a:p>
          <a:p>
            <a:pPr marL="12700" marR="88900">
              <a:lnSpc>
                <a:spcPct val="100000"/>
              </a:lnSpc>
              <a:buFont typeface="Arial"/>
              <a:buChar char="•"/>
              <a:tabLst>
                <a:tab pos="173355" algn="l"/>
              </a:tabLst>
            </a:pPr>
            <a:r>
              <a:rPr sz="2200" b="1" spc="-10" dirty="0">
                <a:solidFill>
                  <a:srgbClr val="1E487C"/>
                </a:solidFill>
                <a:latin typeface="Calibri"/>
                <a:cs typeface="Calibri"/>
              </a:rPr>
              <a:t>Ready_suspend: </a:t>
            </a:r>
            <a:r>
              <a:rPr sz="2200" spc="-5" dirty="0">
                <a:latin typeface="Calibri"/>
                <a:cs typeface="Calibri"/>
              </a:rPr>
              <a:t>The process is in </a:t>
            </a:r>
            <a:r>
              <a:rPr sz="2200" spc="-1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secondary </a:t>
            </a:r>
            <a:r>
              <a:rPr sz="2200" spc="-10" dirty="0">
                <a:latin typeface="Calibri"/>
                <a:cs typeface="Calibri"/>
              </a:rPr>
              <a:t>memory </a:t>
            </a:r>
            <a:r>
              <a:rPr sz="2200" spc="-5" dirty="0">
                <a:latin typeface="Calibri"/>
                <a:cs typeface="Calibri"/>
              </a:rPr>
              <a:t>but is  available for </a:t>
            </a:r>
            <a:r>
              <a:rPr sz="2200" spc="-10" dirty="0">
                <a:latin typeface="Calibri"/>
                <a:cs typeface="Calibri"/>
              </a:rPr>
              <a:t>execution </a:t>
            </a:r>
            <a:r>
              <a:rPr sz="2200" dirty="0">
                <a:latin typeface="Calibri"/>
                <a:cs typeface="Calibri"/>
              </a:rPr>
              <a:t>as </a:t>
            </a:r>
            <a:r>
              <a:rPr sz="2200" spc="-5" dirty="0">
                <a:latin typeface="Calibri"/>
                <a:cs typeface="Calibri"/>
              </a:rPr>
              <a:t>soon as it is loaded into the main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memory.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har char="•"/>
            </a:pPr>
            <a:endParaRPr sz="21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buFont typeface="Arial"/>
              <a:buChar char="•"/>
              <a:tabLst>
                <a:tab pos="173355" algn="l"/>
              </a:tabLst>
            </a:pPr>
            <a:r>
              <a:rPr sz="2200" spc="-5" dirty="0">
                <a:latin typeface="Calibri"/>
                <a:cs typeface="Calibri"/>
              </a:rPr>
              <a:t>Observe on what </a:t>
            </a:r>
            <a:r>
              <a:rPr sz="2200" spc="-10" dirty="0">
                <a:latin typeface="Calibri"/>
                <a:cs typeface="Calibri"/>
              </a:rPr>
              <a:t>condition </a:t>
            </a:r>
            <a:r>
              <a:rPr sz="2200" spc="-5" dirty="0">
                <a:latin typeface="Calibri"/>
                <a:cs typeface="Calibri"/>
              </a:rPr>
              <a:t>does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-5" dirty="0">
                <a:latin typeface="Calibri"/>
                <a:cs typeface="Calibri"/>
              </a:rPr>
              <a:t>state transition take </a:t>
            </a:r>
            <a:r>
              <a:rPr sz="2200" spc="-10" dirty="0">
                <a:latin typeface="Calibri"/>
                <a:cs typeface="Calibri"/>
              </a:rPr>
              <a:t>place? </a:t>
            </a:r>
            <a:r>
              <a:rPr sz="2200" spc="-5" dirty="0">
                <a:latin typeface="Calibri"/>
                <a:cs typeface="Calibri"/>
              </a:rPr>
              <a:t>What  are </a:t>
            </a:r>
            <a:r>
              <a:rPr sz="2200" spc="-1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possible state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transitions?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"/>
            <a:ext cx="9144000" cy="6858000"/>
            <a:chOff x="0" y="12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2"/>
              <a:ext cx="9143631" cy="685763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57235" y="3071520"/>
              <a:ext cx="5430964" cy="280332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1643037"/>
              <a:ext cx="9144000" cy="643255"/>
            </a:xfrm>
            <a:custGeom>
              <a:avLst/>
              <a:gdLst/>
              <a:ahLst/>
              <a:cxnLst/>
              <a:rect l="l" t="t" r="r" b="b"/>
              <a:pathLst>
                <a:path w="9144000" h="643255">
                  <a:moveTo>
                    <a:pt x="9144000" y="0"/>
                  </a:moveTo>
                  <a:lnTo>
                    <a:pt x="0" y="0"/>
                  </a:lnTo>
                  <a:lnTo>
                    <a:pt x="0" y="642962"/>
                  </a:lnTo>
                  <a:lnTo>
                    <a:pt x="4572000" y="642962"/>
                  </a:lnTo>
                  <a:lnTo>
                    <a:pt x="9144000" y="64296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1E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18525" y="6032156"/>
              <a:ext cx="609485" cy="60948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285" y="1642681"/>
              <a:ext cx="8715603" cy="50007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7238" y="1629003"/>
              <a:ext cx="8744585" cy="5029200"/>
            </a:xfrm>
            <a:custGeom>
              <a:avLst/>
              <a:gdLst/>
              <a:ahLst/>
              <a:cxnLst/>
              <a:rect l="l" t="t" r="r" b="b"/>
              <a:pathLst>
                <a:path w="8744585" h="5029200">
                  <a:moveTo>
                    <a:pt x="0" y="0"/>
                  </a:moveTo>
                  <a:lnTo>
                    <a:pt x="8744038" y="0"/>
                  </a:lnTo>
                  <a:lnTo>
                    <a:pt x="8744038" y="5029200"/>
                  </a:lnTo>
                  <a:lnTo>
                    <a:pt x="0" y="5029200"/>
                  </a:lnTo>
                  <a:lnTo>
                    <a:pt x="0" y="0"/>
                  </a:lnTo>
                  <a:close/>
                </a:path>
              </a:pathLst>
            </a:custGeom>
            <a:ln w="28439">
              <a:solidFill>
                <a:srgbClr val="1E48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433940" y="6416179"/>
            <a:ext cx="187134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Process </a:t>
            </a:r>
            <a:r>
              <a:rPr sz="1100" spc="-5" dirty="0">
                <a:latin typeface="Arial"/>
                <a:cs typeface="Arial"/>
              </a:rPr>
              <a:t>Suspension 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Google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6200"/>
            <a:ext cx="9144000" cy="6858000"/>
            <a:chOff x="0" y="12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7235" y="3071520"/>
              <a:ext cx="5430964" cy="280332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643037"/>
              <a:ext cx="9144000" cy="643255"/>
            </a:xfrm>
            <a:custGeom>
              <a:avLst/>
              <a:gdLst/>
              <a:ahLst/>
              <a:cxnLst/>
              <a:rect l="l" t="t" r="r" b="b"/>
              <a:pathLst>
                <a:path w="9144000" h="643255">
                  <a:moveTo>
                    <a:pt x="9144000" y="0"/>
                  </a:moveTo>
                  <a:lnTo>
                    <a:pt x="0" y="0"/>
                  </a:lnTo>
                  <a:lnTo>
                    <a:pt x="0" y="642962"/>
                  </a:lnTo>
                  <a:lnTo>
                    <a:pt x="4572000" y="642962"/>
                  </a:lnTo>
                  <a:lnTo>
                    <a:pt x="9144000" y="64296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1E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15463" y="1721053"/>
            <a:ext cx="34226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Process Control</a:t>
            </a:r>
            <a:r>
              <a:rPr spc="-70" dirty="0"/>
              <a:t> </a:t>
            </a:r>
            <a:r>
              <a:rPr spc="-5" dirty="0"/>
              <a:t>Block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5643359" y="2214727"/>
            <a:ext cx="3284854" cy="4427220"/>
            <a:chOff x="5643359" y="2214727"/>
            <a:chExt cx="3284854" cy="442722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18525" y="6032156"/>
              <a:ext cx="609485" cy="60948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43359" y="2214727"/>
              <a:ext cx="3214433" cy="435707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63143" y="2533573"/>
            <a:ext cx="5045710" cy="3043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buSzPct val="95454"/>
              <a:buFont typeface="Arial"/>
              <a:buChar char="•"/>
              <a:tabLst>
                <a:tab pos="111760" algn="l"/>
              </a:tabLst>
            </a:pPr>
            <a:r>
              <a:rPr sz="2200" b="1" dirty="0">
                <a:solidFill>
                  <a:srgbClr val="1E487C"/>
                </a:solidFill>
                <a:latin typeface="Calibri"/>
                <a:cs typeface="Calibri"/>
              </a:rPr>
              <a:t>A </a:t>
            </a:r>
            <a:r>
              <a:rPr sz="2200" b="1" spc="-10" dirty="0">
                <a:solidFill>
                  <a:srgbClr val="1E487C"/>
                </a:solidFill>
                <a:latin typeface="Calibri"/>
                <a:cs typeface="Calibri"/>
              </a:rPr>
              <a:t>Process Control </a:t>
            </a:r>
            <a:r>
              <a:rPr sz="2200" b="1" spc="-5" dirty="0">
                <a:solidFill>
                  <a:srgbClr val="1E487C"/>
                </a:solidFill>
                <a:latin typeface="Calibri"/>
                <a:cs typeface="Calibri"/>
              </a:rPr>
              <a:t>Block </a:t>
            </a:r>
            <a:r>
              <a:rPr sz="2200" b="1" spc="-10" dirty="0">
                <a:solidFill>
                  <a:srgbClr val="1E487C"/>
                </a:solidFill>
                <a:latin typeface="Calibri"/>
                <a:cs typeface="Calibri"/>
              </a:rPr>
              <a:t>is </a:t>
            </a:r>
            <a:r>
              <a:rPr sz="2200" b="1" dirty="0">
                <a:solidFill>
                  <a:srgbClr val="1E487C"/>
                </a:solidFill>
                <a:latin typeface="Calibri"/>
                <a:cs typeface="Calibri"/>
              </a:rPr>
              <a:t>a </a:t>
            </a:r>
            <a:r>
              <a:rPr sz="2200" b="1" spc="-10" dirty="0">
                <a:solidFill>
                  <a:srgbClr val="1E487C"/>
                </a:solidFill>
                <a:latin typeface="Calibri"/>
                <a:cs typeface="Calibri"/>
              </a:rPr>
              <a:t>data structure  maintained by the Operating </a:t>
            </a:r>
            <a:r>
              <a:rPr sz="2200" b="1" spc="-5" dirty="0">
                <a:solidFill>
                  <a:srgbClr val="1E487C"/>
                </a:solidFill>
                <a:latin typeface="Calibri"/>
                <a:cs typeface="Calibri"/>
              </a:rPr>
              <a:t>System for  every</a:t>
            </a:r>
            <a:r>
              <a:rPr sz="2200" b="1" spc="-10" dirty="0">
                <a:solidFill>
                  <a:srgbClr val="1E487C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1E487C"/>
                </a:solidFill>
                <a:latin typeface="Calibri"/>
                <a:cs typeface="Calibri"/>
              </a:rPr>
              <a:t>process.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har char="•"/>
            </a:pPr>
            <a:endParaRPr sz="2150">
              <a:latin typeface="Calibri"/>
              <a:cs typeface="Calibri"/>
            </a:endParaRPr>
          </a:p>
          <a:p>
            <a:pPr marL="12700" marR="78740">
              <a:lnSpc>
                <a:spcPct val="100000"/>
              </a:lnSpc>
              <a:buSzPct val="95454"/>
              <a:buFont typeface="Arial"/>
              <a:buChar char="•"/>
              <a:tabLst>
                <a:tab pos="111760" algn="l"/>
              </a:tabLst>
            </a:pPr>
            <a:r>
              <a:rPr sz="2200" spc="-5" dirty="0">
                <a:latin typeface="Calibri"/>
                <a:cs typeface="Calibri"/>
              </a:rPr>
              <a:t>The PCB is </a:t>
            </a:r>
            <a:r>
              <a:rPr sz="2200" spc="-10" dirty="0">
                <a:latin typeface="Calibri"/>
                <a:cs typeface="Calibri"/>
              </a:rPr>
              <a:t>identified </a:t>
            </a:r>
            <a:r>
              <a:rPr sz="2200" spc="-5" dirty="0">
                <a:latin typeface="Calibri"/>
                <a:cs typeface="Calibri"/>
              </a:rPr>
              <a:t>by </a:t>
            </a:r>
            <a:r>
              <a:rPr sz="2200" dirty="0">
                <a:latin typeface="Calibri"/>
                <a:cs typeface="Calibri"/>
              </a:rPr>
              <a:t>an </a:t>
            </a:r>
            <a:r>
              <a:rPr sz="2200" spc="-10" dirty="0">
                <a:latin typeface="Calibri"/>
                <a:cs typeface="Calibri"/>
              </a:rPr>
              <a:t>integer </a:t>
            </a:r>
            <a:r>
              <a:rPr sz="2200" spc="-5" dirty="0">
                <a:latin typeface="Calibri"/>
                <a:cs typeface="Calibri"/>
              </a:rPr>
              <a:t>process  ID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(PID).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har char="•"/>
            </a:pPr>
            <a:endParaRPr sz="2150">
              <a:latin typeface="Calibri"/>
              <a:cs typeface="Calibri"/>
            </a:endParaRPr>
          </a:p>
          <a:p>
            <a:pPr marL="12700" marR="80645">
              <a:lnSpc>
                <a:spcPct val="100000"/>
              </a:lnSpc>
              <a:buSzPct val="95454"/>
              <a:buFont typeface="Arial"/>
              <a:buChar char="•"/>
              <a:tabLst>
                <a:tab pos="111760" algn="l"/>
              </a:tabLst>
            </a:pPr>
            <a:r>
              <a:rPr sz="2200" dirty="0">
                <a:latin typeface="Calibri"/>
                <a:cs typeface="Calibri"/>
              </a:rPr>
              <a:t>A </a:t>
            </a:r>
            <a:r>
              <a:rPr sz="2200" spc="-5" dirty="0">
                <a:latin typeface="Calibri"/>
                <a:cs typeface="Calibri"/>
              </a:rPr>
              <a:t>PCB </a:t>
            </a:r>
            <a:r>
              <a:rPr sz="2200" spc="-10" dirty="0">
                <a:latin typeface="Calibri"/>
                <a:cs typeface="Calibri"/>
              </a:rPr>
              <a:t>keeps </a:t>
            </a:r>
            <a:r>
              <a:rPr sz="2200" spc="-5" dirty="0">
                <a:latin typeface="Calibri"/>
                <a:cs typeface="Calibri"/>
              </a:rPr>
              <a:t>all </a:t>
            </a:r>
            <a:r>
              <a:rPr sz="2200" spc="-1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information </a:t>
            </a:r>
            <a:r>
              <a:rPr sz="2200" spc="-10" dirty="0">
                <a:latin typeface="Calibri"/>
                <a:cs typeface="Calibri"/>
              </a:rPr>
              <a:t>needed </a:t>
            </a:r>
            <a:r>
              <a:rPr sz="2200" spc="-5" dirty="0">
                <a:latin typeface="Calibri"/>
                <a:cs typeface="Calibri"/>
              </a:rPr>
              <a:t>to  </a:t>
            </a:r>
            <a:r>
              <a:rPr sz="2200" spc="-10" dirty="0">
                <a:latin typeface="Calibri"/>
                <a:cs typeface="Calibri"/>
              </a:rPr>
              <a:t>keep </a:t>
            </a:r>
            <a:r>
              <a:rPr sz="2200" spc="-5" dirty="0">
                <a:latin typeface="Calibri"/>
                <a:cs typeface="Calibri"/>
              </a:rPr>
              <a:t>track </a:t>
            </a:r>
            <a:r>
              <a:rPr sz="2200" dirty="0">
                <a:latin typeface="Calibri"/>
                <a:cs typeface="Calibri"/>
              </a:rPr>
              <a:t>of a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process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63982" y="6606628"/>
            <a:ext cx="19316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Process Control Block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:Google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"/>
            <a:ext cx="9144000" cy="6858000"/>
            <a:chOff x="0" y="12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7235" y="3071520"/>
              <a:ext cx="5430964" cy="280332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643037"/>
              <a:ext cx="9144000" cy="643255"/>
            </a:xfrm>
            <a:custGeom>
              <a:avLst/>
              <a:gdLst/>
              <a:ahLst/>
              <a:cxnLst/>
              <a:rect l="l" t="t" r="r" b="b"/>
              <a:pathLst>
                <a:path w="9144000" h="643255">
                  <a:moveTo>
                    <a:pt x="9144000" y="0"/>
                  </a:moveTo>
                  <a:lnTo>
                    <a:pt x="0" y="0"/>
                  </a:lnTo>
                  <a:lnTo>
                    <a:pt x="0" y="642962"/>
                  </a:lnTo>
                  <a:lnTo>
                    <a:pt x="4572000" y="642962"/>
                  </a:lnTo>
                  <a:lnTo>
                    <a:pt x="9144000" y="64296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1E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8097" y="1721053"/>
            <a:ext cx="12420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Contd…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18525" y="6032156"/>
            <a:ext cx="609485" cy="609485"/>
          </a:xfrm>
          <a:prstGeom prst="rect">
            <a:avLst/>
          </a:prstGeom>
        </p:spPr>
      </p:pic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26224" y="2842184"/>
          <a:ext cx="8571865" cy="25131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2945"/>
                <a:gridCol w="7868920"/>
              </a:tblGrid>
              <a:tr h="706678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 marR="38544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-5" dirty="0">
                          <a:solidFill>
                            <a:srgbClr val="1E487C"/>
                          </a:solidFill>
                          <a:latin typeface="Calibri"/>
                          <a:cs typeface="Calibri"/>
                        </a:rPr>
                        <a:t>Process State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: The current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state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of the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process i.e., whether it is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ready, 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running, waiting,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2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whatever.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03795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 marR="46609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2000" b="1" spc="-5" dirty="0">
                          <a:solidFill>
                            <a:srgbClr val="1E487C"/>
                          </a:solidFill>
                          <a:latin typeface="Calibri"/>
                          <a:cs typeface="Calibri"/>
                        </a:rPr>
                        <a:t>Process privileges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: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This is required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to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allow/disallow access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to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system  resources.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03795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3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 marR="18796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2000" b="1" spc="-5" dirty="0">
                          <a:solidFill>
                            <a:srgbClr val="1E487C"/>
                          </a:solidFill>
                          <a:latin typeface="Calibri"/>
                          <a:cs typeface="Calibri"/>
                        </a:rPr>
                        <a:t>Process </a:t>
                      </a:r>
                      <a:r>
                        <a:rPr sz="2000" b="1" dirty="0">
                          <a:solidFill>
                            <a:srgbClr val="1E487C"/>
                          </a:solidFill>
                          <a:latin typeface="Calibri"/>
                          <a:cs typeface="Calibri"/>
                        </a:rPr>
                        <a:t>ID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: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Unique identification for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each of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the process in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operating  system.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8881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-5" dirty="0">
                          <a:solidFill>
                            <a:srgbClr val="1E487C"/>
                          </a:solidFill>
                          <a:latin typeface="Calibri"/>
                          <a:cs typeface="Calibri"/>
                        </a:rPr>
                        <a:t>Pointer </a:t>
                      </a:r>
                      <a:r>
                        <a:rPr sz="2000" b="1" dirty="0">
                          <a:solidFill>
                            <a:srgbClr val="1E487C"/>
                          </a:solidFill>
                          <a:latin typeface="Calibri"/>
                          <a:cs typeface="Calibri"/>
                        </a:rPr>
                        <a:t>: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pointer to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parent</a:t>
                      </a:r>
                      <a:r>
                        <a:rPr sz="20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process.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3098774" y="5534545"/>
            <a:ext cx="230187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Table </a:t>
            </a:r>
            <a:r>
              <a:rPr sz="1100" dirty="0">
                <a:latin typeface="Arial"/>
                <a:cs typeface="Arial"/>
              </a:rPr>
              <a:t>: 2.1 </a:t>
            </a:r>
            <a:r>
              <a:rPr sz="1100" spc="-5" dirty="0">
                <a:latin typeface="Arial"/>
                <a:cs typeface="Arial"/>
              </a:rPr>
              <a:t>Process States </a:t>
            </a:r>
            <a:r>
              <a:rPr sz="1100" dirty="0">
                <a:latin typeface="Arial"/>
                <a:cs typeface="Arial"/>
              </a:rPr>
              <a:t>Attributes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7235" y="3071520"/>
            <a:ext cx="5430964" cy="280332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1643037"/>
            <a:ext cx="9144000" cy="643255"/>
          </a:xfrm>
          <a:custGeom>
            <a:avLst/>
            <a:gdLst/>
            <a:ahLst/>
            <a:cxnLst/>
            <a:rect l="l" t="t" r="r" b="b"/>
            <a:pathLst>
              <a:path w="9144000" h="643255">
                <a:moveTo>
                  <a:pt x="9144000" y="0"/>
                </a:moveTo>
                <a:lnTo>
                  <a:pt x="0" y="0"/>
                </a:lnTo>
                <a:lnTo>
                  <a:pt x="0" y="642962"/>
                </a:lnTo>
                <a:lnTo>
                  <a:pt x="4572000" y="642962"/>
                </a:lnTo>
                <a:lnTo>
                  <a:pt x="9144000" y="642962"/>
                </a:lnTo>
                <a:lnTo>
                  <a:pt x="9144000" y="0"/>
                </a:lnTo>
                <a:close/>
              </a:path>
            </a:pathLst>
          </a:custGeom>
          <a:solidFill>
            <a:srgbClr val="1E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8097" y="1721053"/>
            <a:ext cx="12420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Contd…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18525" y="6032156"/>
            <a:ext cx="609485" cy="609485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40386" y="2569299"/>
          <a:ext cx="8571865" cy="39178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2945"/>
                <a:gridCol w="7868920"/>
              </a:tblGrid>
              <a:tr h="703795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 marR="56451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-5" dirty="0">
                          <a:solidFill>
                            <a:srgbClr val="1E487C"/>
                          </a:solidFill>
                          <a:latin typeface="Calibri"/>
                          <a:cs typeface="Calibri"/>
                        </a:rPr>
                        <a:t>Program Counter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: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Program Counter is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pointer to the address of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the 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next instruction to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be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executed for this</a:t>
                      </a:r>
                      <a:r>
                        <a:rPr sz="20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process.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03808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 marR="14795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2000" b="1" spc="-5" dirty="0">
                          <a:solidFill>
                            <a:srgbClr val="1E487C"/>
                          </a:solidFill>
                          <a:latin typeface="Calibri"/>
                          <a:cs typeface="Calibri"/>
                        </a:rPr>
                        <a:t>CPU registers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: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Various CPU registers where process need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to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be stored for  execution for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running</a:t>
                      </a:r>
                      <a:r>
                        <a:rPr sz="2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state.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03795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7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 marR="77533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2000" b="1" spc="-5" dirty="0">
                          <a:solidFill>
                            <a:srgbClr val="1E487C"/>
                          </a:solidFill>
                          <a:latin typeface="Calibri"/>
                          <a:cs typeface="Calibri"/>
                        </a:rPr>
                        <a:t>CPU Scheduling Information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: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Process priority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and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other scheduling  information which is required to schedule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2000" spc="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process.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03795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8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 marR="32702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2000" b="1" spc="-5" dirty="0">
                          <a:solidFill>
                            <a:srgbClr val="1E487C"/>
                          </a:solidFill>
                          <a:latin typeface="Calibri"/>
                          <a:cs typeface="Calibri"/>
                        </a:rPr>
                        <a:t>Memory management information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:information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of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page table, memory  limits, Segment table depending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on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memory used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by the</a:t>
                      </a:r>
                      <a:r>
                        <a:rPr sz="2000" spc="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03808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9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 marR="87439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-5" dirty="0">
                          <a:solidFill>
                            <a:srgbClr val="1E487C"/>
                          </a:solidFill>
                          <a:latin typeface="Calibri"/>
                          <a:cs typeface="Calibri"/>
                        </a:rPr>
                        <a:t>Accounting information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:This includes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amount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of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CPU used for  process execution, time limits, execution ID</a:t>
                      </a:r>
                      <a:r>
                        <a:rPr sz="20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etc.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8881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10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solidFill>
                            <a:srgbClr val="1E487C"/>
                          </a:solidFill>
                          <a:latin typeface="Calibri"/>
                          <a:cs typeface="Calibri"/>
                        </a:rPr>
                        <a:t>IO status </a:t>
                      </a:r>
                      <a:r>
                        <a:rPr sz="2000" b="1" spc="-5" dirty="0">
                          <a:solidFill>
                            <a:srgbClr val="1E487C"/>
                          </a:solidFill>
                          <a:latin typeface="Calibri"/>
                          <a:cs typeface="Calibri"/>
                        </a:rPr>
                        <a:t>information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: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list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of I/O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devices allocated to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2000" spc="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process.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3098774" y="6535343"/>
            <a:ext cx="230187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Table </a:t>
            </a:r>
            <a:r>
              <a:rPr sz="1100" dirty="0">
                <a:latin typeface="Arial"/>
                <a:cs typeface="Arial"/>
              </a:rPr>
              <a:t>: 2.2 </a:t>
            </a:r>
            <a:r>
              <a:rPr sz="1100" spc="-5" dirty="0">
                <a:latin typeface="Arial"/>
                <a:cs typeface="Arial"/>
              </a:rPr>
              <a:t>Process States </a:t>
            </a:r>
            <a:r>
              <a:rPr sz="1100" dirty="0">
                <a:latin typeface="Arial"/>
                <a:cs typeface="Arial"/>
              </a:rPr>
              <a:t>Attributes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"/>
            <a:ext cx="9144000" cy="6858000"/>
            <a:chOff x="0" y="12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7235" y="3071520"/>
              <a:ext cx="5430964" cy="280332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643037"/>
              <a:ext cx="9144000" cy="643255"/>
            </a:xfrm>
            <a:custGeom>
              <a:avLst/>
              <a:gdLst/>
              <a:ahLst/>
              <a:cxnLst/>
              <a:rect l="l" t="t" r="r" b="b"/>
              <a:pathLst>
                <a:path w="9144000" h="643255">
                  <a:moveTo>
                    <a:pt x="9144000" y="0"/>
                  </a:moveTo>
                  <a:lnTo>
                    <a:pt x="0" y="0"/>
                  </a:lnTo>
                  <a:lnTo>
                    <a:pt x="0" y="642962"/>
                  </a:lnTo>
                  <a:lnTo>
                    <a:pt x="4572000" y="642962"/>
                  </a:lnTo>
                  <a:lnTo>
                    <a:pt x="9144000" y="64296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1E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68097" y="1721053"/>
            <a:ext cx="12420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0" dirty="0">
                <a:solidFill>
                  <a:srgbClr val="FFFFFF"/>
                </a:solidFill>
                <a:latin typeface="Calibri"/>
                <a:cs typeface="Calibri"/>
              </a:rPr>
              <a:t>Contd…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18525" y="6032156"/>
            <a:ext cx="609485" cy="60948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76618" y="2646629"/>
            <a:ext cx="80772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1E487C"/>
                </a:solidFill>
                <a:latin typeface="Calibri"/>
                <a:cs typeface="Calibri"/>
              </a:rPr>
              <a:t>The PCB is maintained </a:t>
            </a:r>
            <a:r>
              <a:rPr sz="2400" b="1" dirty="0">
                <a:solidFill>
                  <a:srgbClr val="1E487C"/>
                </a:solidFill>
                <a:latin typeface="Calibri"/>
                <a:cs typeface="Calibri"/>
              </a:rPr>
              <a:t>for a </a:t>
            </a:r>
            <a:r>
              <a:rPr sz="2400" b="1" spc="-5" dirty="0">
                <a:solidFill>
                  <a:srgbClr val="1E487C"/>
                </a:solidFill>
                <a:latin typeface="Calibri"/>
                <a:cs typeface="Calibri"/>
              </a:rPr>
              <a:t>process throughout its </a:t>
            </a:r>
            <a:r>
              <a:rPr sz="2400" b="1" spc="-10" dirty="0">
                <a:solidFill>
                  <a:srgbClr val="1E487C"/>
                </a:solidFill>
                <a:latin typeface="Calibri"/>
                <a:cs typeface="Calibri"/>
              </a:rPr>
              <a:t>lifetime, </a:t>
            </a:r>
            <a:r>
              <a:rPr sz="2400" b="1" spc="-5" dirty="0">
                <a:solidFill>
                  <a:srgbClr val="1E487C"/>
                </a:solidFill>
                <a:latin typeface="Calibri"/>
                <a:cs typeface="Calibri"/>
              </a:rPr>
              <a:t>and  is deleted once the process</a:t>
            </a:r>
            <a:r>
              <a:rPr sz="2400" b="1" spc="-15" dirty="0">
                <a:solidFill>
                  <a:srgbClr val="1E487C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1E487C"/>
                </a:solidFill>
                <a:latin typeface="Calibri"/>
                <a:cs typeface="Calibri"/>
              </a:rPr>
              <a:t>terminates</a:t>
            </a:r>
            <a:r>
              <a:rPr sz="1800" b="1" spc="-5" dirty="0">
                <a:solidFill>
                  <a:srgbClr val="1E487C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"/>
            <a:ext cx="9144000" cy="6858000"/>
            <a:chOff x="0" y="12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7235" y="3071520"/>
              <a:ext cx="5430964" cy="280332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643037"/>
              <a:ext cx="9144000" cy="643255"/>
            </a:xfrm>
            <a:custGeom>
              <a:avLst/>
              <a:gdLst/>
              <a:ahLst/>
              <a:cxnLst/>
              <a:rect l="l" t="t" r="r" b="b"/>
              <a:pathLst>
                <a:path w="9144000" h="643255">
                  <a:moveTo>
                    <a:pt x="9144000" y="0"/>
                  </a:moveTo>
                  <a:lnTo>
                    <a:pt x="0" y="0"/>
                  </a:lnTo>
                  <a:lnTo>
                    <a:pt x="0" y="642962"/>
                  </a:lnTo>
                  <a:lnTo>
                    <a:pt x="4572000" y="642962"/>
                  </a:lnTo>
                  <a:lnTo>
                    <a:pt x="9144000" y="64296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1E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41535" y="1721053"/>
            <a:ext cx="29679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25575" algn="l"/>
              </a:tabLst>
            </a:pPr>
            <a:r>
              <a:rPr spc="-5" dirty="0"/>
              <a:t>Co</a:t>
            </a:r>
            <a:r>
              <a:rPr spc="-10" dirty="0"/>
              <a:t>n</a:t>
            </a:r>
            <a:r>
              <a:rPr spc="5" dirty="0"/>
              <a:t>t</a:t>
            </a:r>
            <a:r>
              <a:rPr spc="-5" dirty="0"/>
              <a:t>ex</a:t>
            </a:r>
            <a:r>
              <a:rPr dirty="0"/>
              <a:t>t	</a:t>
            </a:r>
            <a:r>
              <a:rPr spc="-5" dirty="0"/>
              <a:t>S</a:t>
            </a:r>
            <a:r>
              <a:rPr spc="-10" dirty="0"/>
              <a:t>wi</a:t>
            </a:r>
            <a:r>
              <a:rPr spc="5" dirty="0"/>
              <a:t>t</a:t>
            </a:r>
            <a:r>
              <a:rPr dirty="0"/>
              <a:t>c</a:t>
            </a:r>
            <a:r>
              <a:rPr spc="-15" dirty="0"/>
              <a:t>h</a:t>
            </a:r>
            <a:r>
              <a:rPr dirty="0"/>
              <a:t>i</a:t>
            </a:r>
            <a:r>
              <a:rPr spc="-5" dirty="0"/>
              <a:t>ng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18525" y="6032156"/>
            <a:ext cx="609485" cy="60948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20255" y="2533586"/>
            <a:ext cx="7514590" cy="404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66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7960" algn="l"/>
                <a:tab pos="1575435" algn="l"/>
                <a:tab pos="2909570" algn="l"/>
              </a:tabLst>
            </a:pPr>
            <a:r>
              <a:rPr sz="2400" spc="-5" dirty="0">
                <a:latin typeface="Calibri"/>
                <a:cs typeface="Calibri"/>
              </a:rPr>
              <a:t>Switching the CPU to another process requires saving the  state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 the	old process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loading the saved state for the  new process.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This task	is known </a:t>
            </a:r>
            <a:r>
              <a:rPr sz="2400" dirty="0">
                <a:latin typeface="Calibri"/>
                <a:cs typeface="Calibri"/>
              </a:rPr>
              <a:t>as a </a:t>
            </a:r>
            <a:r>
              <a:rPr sz="2400" spc="-5" dirty="0">
                <a:latin typeface="Calibri"/>
                <a:cs typeface="Calibri"/>
              </a:rPr>
              <a:t>Context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Switch.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3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buFont typeface="Arial"/>
              <a:buChar char="•"/>
              <a:tabLst>
                <a:tab pos="187960" algn="l"/>
                <a:tab pos="1108710" algn="l"/>
                <a:tab pos="1978025" algn="l"/>
              </a:tabLst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context switch is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procedure </a:t>
            </a:r>
            <a:r>
              <a:rPr sz="2400" dirty="0">
                <a:latin typeface="Calibri"/>
                <a:cs typeface="Calibri"/>
              </a:rPr>
              <a:t>that a </a:t>
            </a:r>
            <a:r>
              <a:rPr sz="2400" spc="-5" dirty="0">
                <a:latin typeface="Calibri"/>
                <a:cs typeface="Calibri"/>
              </a:rPr>
              <a:t>computer's CPU  (central	processing unit) follows to </a:t>
            </a:r>
            <a:r>
              <a:rPr sz="2400" b="1" spc="-5" dirty="0">
                <a:solidFill>
                  <a:srgbClr val="1E487C"/>
                </a:solidFill>
                <a:latin typeface="Calibri"/>
                <a:cs typeface="Calibri"/>
              </a:rPr>
              <a:t>change from one task  (or</a:t>
            </a:r>
            <a:r>
              <a:rPr sz="2400" b="1" dirty="0">
                <a:solidFill>
                  <a:srgbClr val="1E487C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1E487C"/>
                </a:solidFill>
                <a:latin typeface="Calibri"/>
                <a:cs typeface="Calibri"/>
              </a:rPr>
              <a:t>process) to	another </a:t>
            </a:r>
            <a:r>
              <a:rPr sz="2400" spc="-5" dirty="0">
                <a:latin typeface="Calibri"/>
                <a:cs typeface="Calibri"/>
              </a:rPr>
              <a:t>while ensuring that the tasks do not  conflict.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350">
              <a:latin typeface="Calibri"/>
              <a:cs typeface="Calibri"/>
            </a:endParaRPr>
          </a:p>
          <a:p>
            <a:pPr marL="12700" marR="541020">
              <a:lnSpc>
                <a:spcPct val="100000"/>
              </a:lnSpc>
              <a:buFont typeface="Arial"/>
              <a:buChar char="•"/>
              <a:tabLst>
                <a:tab pos="187960" algn="l"/>
                <a:tab pos="1095375" algn="l"/>
              </a:tabLst>
            </a:pPr>
            <a:r>
              <a:rPr sz="2400" spc="-15" dirty="0">
                <a:latin typeface="Calibri"/>
                <a:cs typeface="Calibri"/>
              </a:rPr>
              <a:t>Effective </a:t>
            </a:r>
            <a:r>
              <a:rPr sz="2400" spc="-5" dirty="0">
                <a:latin typeface="Calibri"/>
                <a:cs typeface="Calibri"/>
              </a:rPr>
              <a:t>context switching is critical if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computer is </a:t>
            </a:r>
            <a:r>
              <a:rPr sz="2400" dirty="0">
                <a:latin typeface="Calibri"/>
                <a:cs typeface="Calibri"/>
              </a:rPr>
              <a:t>to  </a:t>
            </a:r>
            <a:r>
              <a:rPr sz="2400" spc="-5" dirty="0">
                <a:latin typeface="Calibri"/>
                <a:cs typeface="Calibri"/>
              </a:rPr>
              <a:t>provide	user-friendly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1E487C"/>
                </a:solidFill>
                <a:latin typeface="Calibri"/>
                <a:cs typeface="Calibri"/>
              </a:rPr>
              <a:t>multitasking.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097" y="1721053"/>
            <a:ext cx="13703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Example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356916" y="2571495"/>
            <a:ext cx="6571615" cy="4071620"/>
            <a:chOff x="2356916" y="2571495"/>
            <a:chExt cx="6571615" cy="40716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18525" y="6032157"/>
              <a:ext cx="609485" cy="60948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56916" y="2571495"/>
              <a:ext cx="5929553" cy="407158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649304" y="6462979"/>
            <a:ext cx="152844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Context Switch </a:t>
            </a:r>
            <a:r>
              <a:rPr sz="1100" dirty="0">
                <a:latin typeface="Arial"/>
                <a:cs typeface="Arial"/>
              </a:rPr>
              <a:t>: </a:t>
            </a:r>
            <a:r>
              <a:rPr sz="1100" spc="-5" dirty="0">
                <a:latin typeface="Arial"/>
                <a:cs typeface="Arial"/>
              </a:rPr>
              <a:t>Google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097" y="1721053"/>
            <a:ext cx="13703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Example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3842" y="2357297"/>
            <a:ext cx="8714740" cy="4284345"/>
            <a:chOff x="213842" y="2357297"/>
            <a:chExt cx="8714740" cy="42843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18525" y="6032157"/>
              <a:ext cx="609485" cy="60948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842" y="2357297"/>
              <a:ext cx="8426500" cy="414322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267297" y="6249860"/>
            <a:ext cx="251968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CPU Switch from Process </a:t>
            </a:r>
            <a:r>
              <a:rPr sz="1100" spc="5" dirty="0">
                <a:latin typeface="Arial"/>
                <a:cs typeface="Arial"/>
              </a:rPr>
              <a:t>to </a:t>
            </a:r>
            <a:r>
              <a:rPr sz="1100" spc="-5" dirty="0">
                <a:latin typeface="Arial"/>
                <a:cs typeface="Arial"/>
              </a:rPr>
              <a:t>Process</a:t>
            </a:r>
            <a:r>
              <a:rPr sz="1100" spc="75" dirty="0">
                <a:latin typeface="Arial"/>
                <a:cs typeface="Arial"/>
              </a:rPr>
              <a:t> </a:t>
            </a:r>
            <a:r>
              <a:rPr sz="975" spc="-22" baseline="29914" dirty="0">
                <a:latin typeface="Arial"/>
                <a:cs typeface="Arial"/>
              </a:rPr>
              <a:t>[1]</a:t>
            </a:r>
            <a:endParaRPr sz="975" baseline="2991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"/>
            <a:ext cx="9144000" cy="6858000"/>
            <a:chOff x="0" y="12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7235" y="3071520"/>
              <a:ext cx="5430964" cy="280332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643037"/>
              <a:ext cx="9144000" cy="643255"/>
            </a:xfrm>
            <a:custGeom>
              <a:avLst/>
              <a:gdLst/>
              <a:ahLst/>
              <a:cxnLst/>
              <a:rect l="l" t="t" r="r" b="b"/>
              <a:pathLst>
                <a:path w="9144000" h="643255">
                  <a:moveTo>
                    <a:pt x="9144000" y="0"/>
                  </a:moveTo>
                  <a:lnTo>
                    <a:pt x="0" y="0"/>
                  </a:lnTo>
                  <a:lnTo>
                    <a:pt x="0" y="642962"/>
                  </a:lnTo>
                  <a:lnTo>
                    <a:pt x="4572000" y="642962"/>
                  </a:lnTo>
                  <a:lnTo>
                    <a:pt x="9144000" y="64296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1E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8097" y="1721053"/>
            <a:ext cx="12420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Contd…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18525" y="6032156"/>
            <a:ext cx="609485" cy="60948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05345" y="2605951"/>
            <a:ext cx="8186420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0769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8595" algn="l"/>
                <a:tab pos="1122045" algn="l"/>
                <a:tab pos="2423160" algn="l"/>
              </a:tabLst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context switch is the mechanism </a:t>
            </a:r>
            <a:r>
              <a:rPr sz="2400" dirty="0">
                <a:latin typeface="Calibri"/>
                <a:cs typeface="Calibri"/>
              </a:rPr>
              <a:t>to </a:t>
            </a:r>
            <a:r>
              <a:rPr sz="2400" b="1" spc="-5" dirty="0">
                <a:solidFill>
                  <a:srgbClr val="1E487C"/>
                </a:solidFill>
                <a:latin typeface="Calibri"/>
                <a:cs typeface="Calibri"/>
              </a:rPr>
              <a:t>store and restore the  state</a:t>
            </a:r>
            <a:r>
              <a:rPr sz="2400" b="1" spc="5" dirty="0">
                <a:solidFill>
                  <a:srgbClr val="1E487C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or	context of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CPU in Process Control block so </a:t>
            </a:r>
            <a:r>
              <a:rPr sz="2400" dirty="0">
                <a:latin typeface="Calibri"/>
                <a:cs typeface="Calibri"/>
              </a:rPr>
              <a:t>that a  </a:t>
            </a:r>
            <a:r>
              <a:rPr sz="2400" b="1" spc="-5" dirty="0">
                <a:solidFill>
                  <a:srgbClr val="1E487C"/>
                </a:solidFill>
                <a:latin typeface="Calibri"/>
                <a:cs typeface="Calibri"/>
              </a:rPr>
              <a:t>process</a:t>
            </a:r>
            <a:r>
              <a:rPr sz="2400" b="1" dirty="0">
                <a:solidFill>
                  <a:srgbClr val="1E487C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1E487C"/>
                </a:solidFill>
                <a:latin typeface="Calibri"/>
                <a:cs typeface="Calibri"/>
              </a:rPr>
              <a:t>execution	can be resumed </a:t>
            </a:r>
            <a:r>
              <a:rPr sz="2400" spc="-5" dirty="0">
                <a:latin typeface="Calibri"/>
                <a:cs typeface="Calibri"/>
              </a:rPr>
              <a:t>from the same point </a:t>
            </a:r>
            <a:r>
              <a:rPr sz="2400" dirty="0">
                <a:latin typeface="Calibri"/>
                <a:cs typeface="Calibri"/>
              </a:rPr>
              <a:t>at a  </a:t>
            </a:r>
            <a:r>
              <a:rPr sz="2400" spc="-5" dirty="0">
                <a:latin typeface="Calibri"/>
                <a:cs typeface="Calibri"/>
              </a:rPr>
              <a:t>later</a:t>
            </a:r>
            <a:r>
              <a:rPr sz="2400" spc="-10" dirty="0">
                <a:latin typeface="Calibri"/>
                <a:cs typeface="Calibri"/>
              </a:rPr>
              <a:t> time.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3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buFont typeface="Arial"/>
              <a:buChar char="•"/>
              <a:tabLst>
                <a:tab pos="188595" algn="l"/>
                <a:tab pos="1200785" algn="l"/>
                <a:tab pos="1724025" algn="l"/>
              </a:tabLst>
            </a:pPr>
            <a:r>
              <a:rPr sz="2400" spc="-10" dirty="0">
                <a:latin typeface="Calibri"/>
                <a:cs typeface="Calibri"/>
              </a:rPr>
              <a:t>Using </a:t>
            </a:r>
            <a:r>
              <a:rPr sz="2400" spc="-5" dirty="0">
                <a:latin typeface="Calibri"/>
                <a:cs typeface="Calibri"/>
              </a:rPr>
              <a:t>this technique,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context switcher enables </a:t>
            </a:r>
            <a:r>
              <a:rPr sz="2400" spc="-10" dirty="0">
                <a:latin typeface="Calibri"/>
                <a:cs typeface="Calibri"/>
              </a:rPr>
              <a:t>multiple  </a:t>
            </a:r>
            <a:r>
              <a:rPr sz="2400" b="1" spc="-5" dirty="0">
                <a:solidFill>
                  <a:srgbClr val="1E487C"/>
                </a:solidFill>
                <a:latin typeface="Calibri"/>
                <a:cs typeface="Calibri"/>
              </a:rPr>
              <a:t>processes</a:t>
            </a:r>
            <a:r>
              <a:rPr sz="2400" b="1" spc="5" dirty="0">
                <a:solidFill>
                  <a:srgbClr val="1E487C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1E487C"/>
                </a:solidFill>
                <a:latin typeface="Calibri"/>
                <a:cs typeface="Calibri"/>
              </a:rPr>
              <a:t>to	</a:t>
            </a:r>
            <a:r>
              <a:rPr sz="2400" b="1" spc="-5" dirty="0">
                <a:solidFill>
                  <a:srgbClr val="1E487C"/>
                </a:solidFill>
                <a:latin typeface="Calibri"/>
                <a:cs typeface="Calibri"/>
              </a:rPr>
              <a:t>share </a:t>
            </a:r>
            <a:r>
              <a:rPr sz="2400" b="1" dirty="0">
                <a:solidFill>
                  <a:srgbClr val="1E487C"/>
                </a:solidFill>
                <a:latin typeface="Calibri"/>
                <a:cs typeface="Calibri"/>
              </a:rPr>
              <a:t>a </a:t>
            </a:r>
            <a:r>
              <a:rPr sz="2400" b="1" spc="-5" dirty="0">
                <a:solidFill>
                  <a:srgbClr val="1E487C"/>
                </a:solidFill>
                <a:latin typeface="Calibri"/>
                <a:cs typeface="Calibri"/>
              </a:rPr>
              <a:t>single </a:t>
            </a:r>
            <a:r>
              <a:rPr sz="2400" spc="-10" dirty="0">
                <a:latin typeface="Calibri"/>
                <a:cs typeface="Calibri"/>
              </a:rPr>
              <a:t>CPU. </a:t>
            </a:r>
            <a:r>
              <a:rPr sz="2400" spc="-5" dirty="0">
                <a:latin typeface="Calibri"/>
                <a:cs typeface="Calibri"/>
              </a:rPr>
              <a:t>Context switching is </a:t>
            </a:r>
            <a:r>
              <a:rPr sz="2400" dirty="0">
                <a:latin typeface="Calibri"/>
                <a:cs typeface="Calibri"/>
              </a:rPr>
              <a:t>an </a:t>
            </a:r>
            <a:r>
              <a:rPr sz="2400" spc="-10" dirty="0">
                <a:latin typeface="Calibri"/>
                <a:cs typeface="Calibri"/>
              </a:rPr>
              <a:t>essential  </a:t>
            </a:r>
            <a:r>
              <a:rPr sz="2400" spc="-5" dirty="0">
                <a:latin typeface="Calibri"/>
                <a:cs typeface="Calibri"/>
              </a:rPr>
              <a:t>part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multitasking operating system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features.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097" y="1721053"/>
            <a:ext cx="13176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Syllabus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09518" y="2566803"/>
            <a:ext cx="8934450" cy="4075429"/>
            <a:chOff x="209518" y="2566803"/>
            <a:chExt cx="8934450" cy="4075429"/>
          </a:xfrm>
        </p:grpSpPr>
        <p:sp>
          <p:nvSpPr>
            <p:cNvPr id="4" name="object 4"/>
            <p:cNvSpPr/>
            <p:nvPr/>
          </p:nvSpPr>
          <p:spPr>
            <a:xfrm>
              <a:off x="6564236" y="6072123"/>
              <a:ext cx="2580005" cy="215900"/>
            </a:xfrm>
            <a:custGeom>
              <a:avLst/>
              <a:gdLst/>
              <a:ahLst/>
              <a:cxnLst/>
              <a:rect l="l" t="t" r="r" b="b"/>
              <a:pathLst>
                <a:path w="2580004" h="215900">
                  <a:moveTo>
                    <a:pt x="46088" y="0"/>
                  </a:moveTo>
                  <a:lnTo>
                    <a:pt x="0" y="0"/>
                  </a:lnTo>
                  <a:lnTo>
                    <a:pt x="0" y="214553"/>
                  </a:lnTo>
                  <a:lnTo>
                    <a:pt x="23037" y="214553"/>
                  </a:lnTo>
                  <a:lnTo>
                    <a:pt x="46088" y="214553"/>
                  </a:lnTo>
                  <a:lnTo>
                    <a:pt x="46088" y="0"/>
                  </a:lnTo>
                  <a:close/>
                </a:path>
                <a:path w="2580004" h="215900">
                  <a:moveTo>
                    <a:pt x="2579408" y="1435"/>
                  </a:moveTo>
                  <a:lnTo>
                    <a:pt x="79209" y="1435"/>
                  </a:lnTo>
                  <a:lnTo>
                    <a:pt x="79209" y="215633"/>
                  </a:lnTo>
                  <a:lnTo>
                    <a:pt x="1329486" y="215633"/>
                  </a:lnTo>
                  <a:lnTo>
                    <a:pt x="2579408" y="215633"/>
                  </a:lnTo>
                  <a:lnTo>
                    <a:pt x="2579408" y="143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18525" y="6032156"/>
              <a:ext cx="609485" cy="6094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4198" y="3086303"/>
              <a:ext cx="8715590" cy="291418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14198" y="3086277"/>
              <a:ext cx="8716010" cy="2914650"/>
            </a:xfrm>
            <a:custGeom>
              <a:avLst/>
              <a:gdLst/>
              <a:ahLst/>
              <a:cxnLst/>
              <a:rect l="l" t="t" r="r" b="b"/>
              <a:pathLst>
                <a:path w="8716010" h="2914650">
                  <a:moveTo>
                    <a:pt x="4357801" y="2914561"/>
                  </a:moveTo>
                  <a:lnTo>
                    <a:pt x="0" y="2914561"/>
                  </a:lnTo>
                  <a:lnTo>
                    <a:pt x="0" y="0"/>
                  </a:lnTo>
                  <a:lnTo>
                    <a:pt x="8715603" y="0"/>
                  </a:lnTo>
                  <a:lnTo>
                    <a:pt x="8715603" y="2914561"/>
                  </a:lnTo>
                  <a:lnTo>
                    <a:pt x="4357801" y="2914561"/>
                  </a:lnTo>
                  <a:close/>
                </a:path>
              </a:pathLst>
            </a:custGeom>
            <a:ln w="9359">
              <a:solidFill>
                <a:srgbClr val="1E48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4198" y="2571495"/>
              <a:ext cx="8715590" cy="57094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14198" y="2571483"/>
              <a:ext cx="8716010" cy="571500"/>
            </a:xfrm>
            <a:custGeom>
              <a:avLst/>
              <a:gdLst/>
              <a:ahLst/>
              <a:cxnLst/>
              <a:rect l="l" t="t" r="r" b="b"/>
              <a:pathLst>
                <a:path w="8716010" h="571500">
                  <a:moveTo>
                    <a:pt x="4357801" y="571322"/>
                  </a:moveTo>
                  <a:lnTo>
                    <a:pt x="0" y="571322"/>
                  </a:lnTo>
                  <a:lnTo>
                    <a:pt x="0" y="0"/>
                  </a:lnTo>
                  <a:lnTo>
                    <a:pt x="8715603" y="0"/>
                  </a:lnTo>
                  <a:lnTo>
                    <a:pt x="8715603" y="571322"/>
                  </a:lnTo>
                  <a:lnTo>
                    <a:pt x="4357801" y="571322"/>
                  </a:lnTo>
                  <a:close/>
                </a:path>
              </a:pathLst>
            </a:custGeom>
            <a:ln w="9359">
              <a:solidFill>
                <a:srgbClr val="4E80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"/>
            <a:ext cx="9144000" cy="6858000"/>
            <a:chOff x="0" y="12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7235" y="3071520"/>
              <a:ext cx="5430964" cy="280332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643037"/>
              <a:ext cx="9144000" cy="643255"/>
            </a:xfrm>
            <a:custGeom>
              <a:avLst/>
              <a:gdLst/>
              <a:ahLst/>
              <a:cxnLst/>
              <a:rect l="l" t="t" r="r" b="b"/>
              <a:pathLst>
                <a:path w="9144000" h="643255">
                  <a:moveTo>
                    <a:pt x="9144000" y="0"/>
                  </a:moveTo>
                  <a:lnTo>
                    <a:pt x="0" y="0"/>
                  </a:lnTo>
                  <a:lnTo>
                    <a:pt x="0" y="642962"/>
                  </a:lnTo>
                  <a:lnTo>
                    <a:pt x="4572000" y="642962"/>
                  </a:lnTo>
                  <a:lnTo>
                    <a:pt x="9144000" y="64296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1E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8097" y="1721053"/>
            <a:ext cx="12420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Contd…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18525" y="6032156"/>
            <a:ext cx="609485" cy="60948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05345" y="2605951"/>
            <a:ext cx="796734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476250" algn="l"/>
              </a:tabLst>
            </a:pPr>
            <a:r>
              <a:rPr sz="2400" spc="-5" dirty="0">
                <a:latin typeface="Calibri"/>
                <a:cs typeface="Calibri"/>
              </a:rPr>
              <a:t>Context switch </a:t>
            </a:r>
            <a:r>
              <a:rPr sz="2400" spc="-10" dirty="0">
                <a:latin typeface="Calibri"/>
                <a:cs typeface="Calibri"/>
              </a:rPr>
              <a:t>time </a:t>
            </a:r>
            <a:r>
              <a:rPr sz="2400" spc="-5" dirty="0">
                <a:latin typeface="Calibri"/>
                <a:cs typeface="Calibri"/>
              </a:rPr>
              <a:t>is </a:t>
            </a:r>
            <a:r>
              <a:rPr sz="2400" b="1" spc="-5" dirty="0">
                <a:solidFill>
                  <a:srgbClr val="1E487C"/>
                </a:solidFill>
                <a:latin typeface="Calibri"/>
                <a:cs typeface="Calibri"/>
              </a:rPr>
              <a:t>pure overhead</a:t>
            </a:r>
            <a:r>
              <a:rPr sz="2400" spc="-5" dirty="0">
                <a:latin typeface="Calibri"/>
                <a:cs typeface="Calibri"/>
              </a:rPr>
              <a:t>, because the </a:t>
            </a:r>
            <a:r>
              <a:rPr sz="2400" b="1" spc="-5" dirty="0">
                <a:solidFill>
                  <a:srgbClr val="1E487C"/>
                </a:solidFill>
                <a:latin typeface="Calibri"/>
                <a:cs typeface="Calibri"/>
              </a:rPr>
              <a:t>system does  </a:t>
            </a:r>
            <a:r>
              <a:rPr sz="2400" b="1" dirty="0">
                <a:solidFill>
                  <a:srgbClr val="1E487C"/>
                </a:solidFill>
                <a:latin typeface="Calibri"/>
                <a:cs typeface="Calibri"/>
              </a:rPr>
              <a:t>no	</a:t>
            </a:r>
            <a:r>
              <a:rPr sz="2400" b="1" spc="-5" dirty="0">
                <a:solidFill>
                  <a:srgbClr val="1E487C"/>
                </a:solidFill>
                <a:latin typeface="Calibri"/>
                <a:cs typeface="Calibri"/>
              </a:rPr>
              <a:t>useful work while</a:t>
            </a:r>
            <a:r>
              <a:rPr sz="2400" b="1" spc="-10" dirty="0">
                <a:solidFill>
                  <a:srgbClr val="1E487C"/>
                </a:solidFill>
                <a:latin typeface="Calibri"/>
                <a:cs typeface="Calibri"/>
              </a:rPr>
              <a:t> switching.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49530">
              <a:lnSpc>
                <a:spcPct val="100000"/>
              </a:lnSpc>
              <a:tabLst>
                <a:tab pos="659765" algn="l"/>
                <a:tab pos="1388110" algn="l"/>
              </a:tabLst>
            </a:pPr>
            <a:r>
              <a:rPr sz="2400" spc="-5" dirty="0">
                <a:latin typeface="Calibri"/>
                <a:cs typeface="Calibri"/>
              </a:rPr>
              <a:t>Context Switching has </a:t>
            </a:r>
            <a:r>
              <a:rPr sz="2400" dirty="0">
                <a:latin typeface="Calibri"/>
                <a:cs typeface="Calibri"/>
              </a:rPr>
              <a:t>become </a:t>
            </a:r>
            <a:r>
              <a:rPr sz="2400" spc="-5" dirty="0">
                <a:latin typeface="Calibri"/>
                <a:cs typeface="Calibri"/>
              </a:rPr>
              <a:t>such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performance </a:t>
            </a:r>
            <a:r>
              <a:rPr sz="2400" b="1" spc="-15" dirty="0">
                <a:solidFill>
                  <a:srgbClr val="1E487C"/>
                </a:solidFill>
                <a:latin typeface="Calibri"/>
                <a:cs typeface="Calibri"/>
              </a:rPr>
              <a:t>bottleneck  </a:t>
            </a:r>
            <a:r>
              <a:rPr sz="2400" spc="-5" dirty="0">
                <a:latin typeface="Calibri"/>
                <a:cs typeface="Calibri"/>
              </a:rPr>
              <a:t>that	</a:t>
            </a:r>
            <a:r>
              <a:rPr sz="2400" dirty="0">
                <a:latin typeface="Calibri"/>
                <a:cs typeface="Calibri"/>
              </a:rPr>
              <a:t>programmers are </a:t>
            </a:r>
            <a:r>
              <a:rPr sz="2400" spc="-5" dirty="0">
                <a:latin typeface="Calibri"/>
                <a:cs typeface="Calibri"/>
              </a:rPr>
              <a:t>using new structures(threads) </a:t>
            </a:r>
            <a:r>
              <a:rPr sz="2400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avoid it  whenever	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wherever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possible.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"/>
            <a:ext cx="9144000" cy="6858000"/>
            <a:chOff x="0" y="12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7235" y="3071520"/>
              <a:ext cx="5430964" cy="280332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643037"/>
              <a:ext cx="9144000" cy="643255"/>
            </a:xfrm>
            <a:custGeom>
              <a:avLst/>
              <a:gdLst/>
              <a:ahLst/>
              <a:cxnLst/>
              <a:rect l="l" t="t" r="r" b="b"/>
              <a:pathLst>
                <a:path w="9144000" h="643255">
                  <a:moveTo>
                    <a:pt x="9144000" y="0"/>
                  </a:moveTo>
                  <a:lnTo>
                    <a:pt x="0" y="0"/>
                  </a:lnTo>
                  <a:lnTo>
                    <a:pt x="0" y="642962"/>
                  </a:lnTo>
                  <a:lnTo>
                    <a:pt x="4572000" y="642962"/>
                  </a:lnTo>
                  <a:lnTo>
                    <a:pt x="9144000" y="64296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1E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03103" y="1721053"/>
            <a:ext cx="11366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</a:t>
            </a:r>
            <a:r>
              <a:rPr spc="-5" dirty="0"/>
              <a:t>h</a:t>
            </a:r>
            <a:r>
              <a:rPr spc="-10" dirty="0"/>
              <a:t>r</a:t>
            </a:r>
            <a:r>
              <a:rPr spc="5" dirty="0"/>
              <a:t>e</a:t>
            </a:r>
            <a:r>
              <a:rPr spc="-15" dirty="0"/>
              <a:t>a</a:t>
            </a:r>
            <a:r>
              <a:rPr dirty="0"/>
              <a:t>d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18525" y="6032156"/>
            <a:ext cx="609485" cy="60948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77697" y="2416568"/>
            <a:ext cx="8249284" cy="4299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0" indent="-159385">
              <a:lnSpc>
                <a:spcPct val="100000"/>
              </a:lnSpc>
              <a:spcBef>
                <a:spcPts val="100"/>
              </a:spcBef>
              <a:buSzPct val="110000"/>
              <a:buFont typeface="Arial"/>
              <a:buChar char="•"/>
              <a:tabLst>
                <a:tab pos="172085" algn="l"/>
              </a:tabLst>
            </a:pP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thread is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single </a:t>
            </a:r>
            <a:r>
              <a:rPr sz="2000" dirty="0">
                <a:latin typeface="Calibri"/>
                <a:cs typeface="Calibri"/>
              </a:rPr>
              <a:t>sequence </a:t>
            </a:r>
            <a:r>
              <a:rPr sz="2000" spc="-5" dirty="0">
                <a:latin typeface="Calibri"/>
                <a:cs typeface="Calibri"/>
              </a:rPr>
              <a:t>stream within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5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process.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har char="•"/>
            </a:pPr>
            <a:endParaRPr sz="2000">
              <a:latin typeface="Calibri"/>
              <a:cs typeface="Calibri"/>
            </a:endParaRPr>
          </a:p>
          <a:p>
            <a:pPr marL="158750" indent="-146685">
              <a:lnSpc>
                <a:spcPct val="100000"/>
              </a:lnSpc>
              <a:buFont typeface="Arial"/>
              <a:buChar char="•"/>
              <a:tabLst>
                <a:tab pos="159385" algn="l"/>
              </a:tabLst>
            </a:pPr>
            <a:r>
              <a:rPr sz="2000" spc="-5" dirty="0">
                <a:latin typeface="Calibri"/>
                <a:cs typeface="Calibri"/>
              </a:rPr>
              <a:t>They </a:t>
            </a:r>
            <a:r>
              <a:rPr sz="2000" dirty="0">
                <a:latin typeface="Calibri"/>
                <a:cs typeface="Calibri"/>
              </a:rPr>
              <a:t>are </a:t>
            </a:r>
            <a:r>
              <a:rPr sz="2000" spc="-5" dirty="0">
                <a:latin typeface="Calibri"/>
                <a:cs typeface="Calibri"/>
              </a:rPr>
              <a:t>sometimes called lightweight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processes.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har char="•"/>
            </a:pPr>
            <a:endParaRPr sz="1950">
              <a:latin typeface="Calibri"/>
              <a:cs typeface="Calibri"/>
            </a:endParaRPr>
          </a:p>
          <a:p>
            <a:pPr marL="158750" indent="-146685">
              <a:lnSpc>
                <a:spcPct val="100000"/>
              </a:lnSpc>
              <a:buFont typeface="Arial"/>
              <a:buChar char="•"/>
              <a:tabLst>
                <a:tab pos="159385" algn="l"/>
              </a:tabLst>
            </a:pPr>
            <a:r>
              <a:rPr sz="2000" spc="-5" dirty="0">
                <a:latin typeface="Calibri"/>
                <a:cs typeface="Calibri"/>
              </a:rPr>
              <a:t>In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process, threads allow multiple executions of</a:t>
            </a:r>
            <a:r>
              <a:rPr sz="2000" spc="4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streams.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har char="•"/>
            </a:pPr>
            <a:endParaRPr sz="1950">
              <a:latin typeface="Calibri"/>
              <a:cs typeface="Calibri"/>
            </a:endParaRPr>
          </a:p>
          <a:p>
            <a:pPr marL="12700" marR="588645">
              <a:lnSpc>
                <a:spcPct val="100000"/>
              </a:lnSpc>
              <a:buFont typeface="Arial"/>
              <a:buChar char="•"/>
              <a:tabLst>
                <a:tab pos="159385" algn="l"/>
              </a:tabLst>
            </a:pPr>
            <a:r>
              <a:rPr sz="2000" b="1" spc="-5" dirty="0">
                <a:latin typeface="Calibri"/>
                <a:cs typeface="Calibri"/>
              </a:rPr>
              <a:t>Thread </a:t>
            </a:r>
            <a:r>
              <a:rPr sz="2000" spc="-5" dirty="0">
                <a:latin typeface="Calibri"/>
                <a:cs typeface="Calibri"/>
              </a:rPr>
              <a:t>is </a:t>
            </a:r>
            <a:r>
              <a:rPr sz="2000" dirty="0">
                <a:latin typeface="Calibri"/>
                <a:cs typeface="Calibri"/>
              </a:rPr>
              <a:t>an </a:t>
            </a:r>
            <a:r>
              <a:rPr sz="2000" spc="-5" dirty="0">
                <a:latin typeface="Calibri"/>
                <a:cs typeface="Calibri"/>
              </a:rPr>
              <a:t>execution unit which consists </a:t>
            </a:r>
            <a:r>
              <a:rPr sz="2000" dirty="0">
                <a:latin typeface="Calibri"/>
                <a:cs typeface="Calibri"/>
              </a:rPr>
              <a:t>of </a:t>
            </a:r>
            <a:r>
              <a:rPr sz="2000" spc="-5" dirty="0">
                <a:latin typeface="Calibri"/>
                <a:cs typeface="Calibri"/>
              </a:rPr>
              <a:t>its own program counter, </a:t>
            </a:r>
            <a:r>
              <a:rPr sz="2000" dirty="0">
                <a:latin typeface="Calibri"/>
                <a:cs typeface="Calibri"/>
              </a:rPr>
              <a:t>a  </a:t>
            </a:r>
            <a:r>
              <a:rPr sz="2000" spc="-5" dirty="0">
                <a:latin typeface="Calibri"/>
                <a:cs typeface="Calibri"/>
              </a:rPr>
              <a:t>stack, </a:t>
            </a:r>
            <a:r>
              <a:rPr sz="2000" dirty="0">
                <a:latin typeface="Calibri"/>
                <a:cs typeface="Calibri"/>
              </a:rPr>
              <a:t>and a </a:t>
            </a:r>
            <a:r>
              <a:rPr sz="2000" spc="-5" dirty="0">
                <a:latin typeface="Calibri"/>
                <a:cs typeface="Calibri"/>
              </a:rPr>
              <a:t>set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registers.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har char="•"/>
            </a:pPr>
            <a:endParaRPr sz="1950">
              <a:latin typeface="Calibri"/>
              <a:cs typeface="Calibri"/>
            </a:endParaRPr>
          </a:p>
          <a:p>
            <a:pPr marL="12700" marR="202565">
              <a:lnSpc>
                <a:spcPct val="100499"/>
              </a:lnSpc>
              <a:buFont typeface="Arial"/>
              <a:buChar char="•"/>
              <a:tabLst>
                <a:tab pos="159385" algn="l"/>
              </a:tabLst>
            </a:pPr>
            <a:r>
              <a:rPr sz="2000" dirty="0">
                <a:latin typeface="Calibri"/>
                <a:cs typeface="Calibri"/>
              </a:rPr>
              <a:t>As </a:t>
            </a:r>
            <a:r>
              <a:rPr sz="2000" spc="-5" dirty="0">
                <a:latin typeface="Calibri"/>
                <a:cs typeface="Calibri"/>
              </a:rPr>
              <a:t>each thread has its own independent resource </a:t>
            </a:r>
            <a:r>
              <a:rPr sz="2000" dirty="0">
                <a:latin typeface="Calibri"/>
                <a:cs typeface="Calibri"/>
              </a:rPr>
              <a:t>for </a:t>
            </a:r>
            <a:r>
              <a:rPr sz="2000" spc="-5" dirty="0">
                <a:latin typeface="Calibri"/>
                <a:cs typeface="Calibri"/>
              </a:rPr>
              <a:t>process execution,  multiple processes </a:t>
            </a:r>
            <a:r>
              <a:rPr sz="2000" dirty="0">
                <a:latin typeface="Calibri"/>
                <a:cs typeface="Calibri"/>
              </a:rPr>
              <a:t>can </a:t>
            </a:r>
            <a:r>
              <a:rPr sz="2000" spc="-5" dirty="0">
                <a:latin typeface="Calibri"/>
                <a:cs typeface="Calibri"/>
              </a:rPr>
              <a:t>be executed parallel </a:t>
            </a:r>
            <a:r>
              <a:rPr sz="2000" dirty="0">
                <a:latin typeface="Calibri"/>
                <a:cs typeface="Calibri"/>
              </a:rPr>
              <a:t>by </a:t>
            </a:r>
            <a:r>
              <a:rPr sz="2000" spc="-5" dirty="0">
                <a:latin typeface="Calibri"/>
                <a:cs typeface="Calibri"/>
              </a:rPr>
              <a:t>increasing number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15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threads.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har char="•"/>
            </a:pPr>
            <a:endParaRPr sz="19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buFont typeface="Arial"/>
              <a:buChar char="•"/>
              <a:tabLst>
                <a:tab pos="159385" algn="l"/>
              </a:tabLst>
            </a:pPr>
            <a:r>
              <a:rPr sz="2000" dirty="0">
                <a:latin typeface="Calibri"/>
                <a:cs typeface="Calibri"/>
              </a:rPr>
              <a:t>Each </a:t>
            </a:r>
            <a:r>
              <a:rPr sz="2000" spc="-5" dirty="0">
                <a:latin typeface="Calibri"/>
                <a:cs typeface="Calibri"/>
              </a:rPr>
              <a:t>thread belongs to exactly one process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b="1" dirty="0">
                <a:solidFill>
                  <a:srgbClr val="1E487C"/>
                </a:solidFill>
                <a:latin typeface="Calibri"/>
                <a:cs typeface="Calibri"/>
              </a:rPr>
              <a:t>no </a:t>
            </a:r>
            <a:r>
              <a:rPr sz="2000" b="1" spc="-5" dirty="0">
                <a:solidFill>
                  <a:srgbClr val="1E487C"/>
                </a:solidFill>
                <a:latin typeface="Calibri"/>
                <a:cs typeface="Calibri"/>
              </a:rPr>
              <a:t>thread can exist outside </a:t>
            </a:r>
            <a:r>
              <a:rPr sz="2000" b="1" dirty="0">
                <a:solidFill>
                  <a:srgbClr val="1E487C"/>
                </a:solidFill>
                <a:latin typeface="Calibri"/>
                <a:cs typeface="Calibri"/>
              </a:rPr>
              <a:t>a  </a:t>
            </a:r>
            <a:r>
              <a:rPr sz="2000" b="1" spc="-5" dirty="0">
                <a:solidFill>
                  <a:srgbClr val="1E487C"/>
                </a:solidFill>
                <a:latin typeface="Calibri"/>
                <a:cs typeface="Calibri"/>
              </a:rPr>
              <a:t>process.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6776" y="1721053"/>
            <a:ext cx="12884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</a:t>
            </a:r>
            <a:r>
              <a:rPr spc="-15" dirty="0"/>
              <a:t>h</a:t>
            </a:r>
            <a:r>
              <a:rPr dirty="0"/>
              <a:t>r</a:t>
            </a:r>
            <a:r>
              <a:rPr spc="-5" dirty="0"/>
              <a:t>eads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00037" y="2356929"/>
            <a:ext cx="8430260" cy="4284980"/>
            <a:chOff x="500037" y="2356929"/>
            <a:chExt cx="8430260" cy="42849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18525" y="6032157"/>
              <a:ext cx="609485" cy="60948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0037" y="2356929"/>
              <a:ext cx="8429752" cy="392902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169856" y="6320790"/>
            <a:ext cx="244729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Single and Multithreaded Processes</a:t>
            </a:r>
            <a:r>
              <a:rPr sz="1100" spc="45" dirty="0">
                <a:latin typeface="Arial"/>
                <a:cs typeface="Arial"/>
              </a:rPr>
              <a:t> </a:t>
            </a:r>
            <a:r>
              <a:rPr sz="975" spc="-15" baseline="29914" dirty="0">
                <a:latin typeface="Arial"/>
                <a:cs typeface="Arial"/>
              </a:rPr>
              <a:t>[1]</a:t>
            </a:r>
            <a:endParaRPr sz="975" baseline="2991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"/>
            <a:ext cx="9144000" cy="6858000"/>
            <a:chOff x="0" y="12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7235" y="3071520"/>
              <a:ext cx="5430964" cy="280332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643037"/>
              <a:ext cx="9144000" cy="643255"/>
            </a:xfrm>
            <a:custGeom>
              <a:avLst/>
              <a:gdLst/>
              <a:ahLst/>
              <a:cxnLst/>
              <a:rect l="l" t="t" r="r" b="b"/>
              <a:pathLst>
                <a:path w="9144000" h="643255">
                  <a:moveTo>
                    <a:pt x="9144000" y="0"/>
                  </a:moveTo>
                  <a:lnTo>
                    <a:pt x="0" y="0"/>
                  </a:lnTo>
                  <a:lnTo>
                    <a:pt x="0" y="642962"/>
                  </a:lnTo>
                  <a:lnTo>
                    <a:pt x="4572000" y="642962"/>
                  </a:lnTo>
                  <a:lnTo>
                    <a:pt x="9144000" y="64296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1E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28417" y="1721053"/>
            <a:ext cx="34823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Advantages </a:t>
            </a:r>
            <a:r>
              <a:rPr spc="-5" dirty="0"/>
              <a:t>of</a:t>
            </a:r>
            <a:r>
              <a:rPr spc="-40" dirty="0"/>
              <a:t> </a:t>
            </a:r>
            <a:r>
              <a:rPr spc="-5" dirty="0"/>
              <a:t>Thread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18525" y="6032156"/>
            <a:ext cx="609485" cy="60948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20255" y="2533586"/>
            <a:ext cx="7167245" cy="404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7325" indent="-17526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7960" algn="l"/>
              </a:tabLst>
            </a:pPr>
            <a:r>
              <a:rPr sz="2400" spc="-5" dirty="0">
                <a:latin typeface="Calibri"/>
                <a:cs typeface="Calibri"/>
              </a:rPr>
              <a:t>Threads </a:t>
            </a:r>
            <a:r>
              <a:rPr sz="2400" b="1" spc="-5" dirty="0">
                <a:solidFill>
                  <a:srgbClr val="1E487C"/>
                </a:solidFill>
                <a:latin typeface="Calibri"/>
                <a:cs typeface="Calibri"/>
              </a:rPr>
              <a:t>minimize </a:t>
            </a: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b="1" spc="-5" dirty="0">
                <a:solidFill>
                  <a:srgbClr val="1E487C"/>
                </a:solidFill>
                <a:latin typeface="Calibri"/>
                <a:cs typeface="Calibri"/>
              </a:rPr>
              <a:t>context switching</a:t>
            </a:r>
            <a:r>
              <a:rPr sz="2400" b="1" spc="5" dirty="0">
                <a:solidFill>
                  <a:srgbClr val="1E487C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time.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350">
              <a:latin typeface="Calibri"/>
              <a:cs typeface="Calibri"/>
            </a:endParaRPr>
          </a:p>
          <a:p>
            <a:pPr marL="187325" indent="-175260">
              <a:lnSpc>
                <a:spcPct val="100000"/>
              </a:lnSpc>
              <a:buFont typeface="Arial"/>
              <a:buChar char="•"/>
              <a:tabLst>
                <a:tab pos="187960" algn="l"/>
              </a:tabLst>
            </a:pPr>
            <a:r>
              <a:rPr sz="2400" spc="-10" dirty="0">
                <a:latin typeface="Calibri"/>
                <a:cs typeface="Calibri"/>
              </a:rPr>
              <a:t>Use </a:t>
            </a:r>
            <a:r>
              <a:rPr sz="2400" spc="-5" dirty="0">
                <a:latin typeface="Calibri"/>
                <a:cs typeface="Calibri"/>
              </a:rPr>
              <a:t>of threads provides </a:t>
            </a:r>
            <a:r>
              <a:rPr sz="2400" b="1" spc="-5" dirty="0">
                <a:solidFill>
                  <a:srgbClr val="1E487C"/>
                </a:solidFill>
                <a:latin typeface="Calibri"/>
                <a:cs typeface="Calibri"/>
              </a:rPr>
              <a:t>concurrency </a:t>
            </a:r>
            <a:r>
              <a:rPr sz="2400" spc="-5" dirty="0">
                <a:latin typeface="Calibri"/>
                <a:cs typeface="Calibri"/>
              </a:rPr>
              <a:t>within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process.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350">
              <a:latin typeface="Calibri"/>
              <a:cs typeface="Calibri"/>
            </a:endParaRPr>
          </a:p>
          <a:p>
            <a:pPr marL="187325" indent="-175260">
              <a:lnSpc>
                <a:spcPct val="100000"/>
              </a:lnSpc>
              <a:buFont typeface="Arial"/>
              <a:buChar char="•"/>
              <a:tabLst>
                <a:tab pos="187960" algn="l"/>
              </a:tabLst>
            </a:pPr>
            <a:r>
              <a:rPr sz="2400" spc="-15" dirty="0">
                <a:latin typeface="Calibri"/>
                <a:cs typeface="Calibri"/>
              </a:rPr>
              <a:t>Efficient </a:t>
            </a:r>
            <a:r>
              <a:rPr sz="2400" spc="-5" dirty="0">
                <a:latin typeface="Calibri"/>
                <a:cs typeface="Calibri"/>
              </a:rPr>
              <a:t>communication.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350">
              <a:latin typeface="Calibri"/>
              <a:cs typeface="Calibri"/>
            </a:endParaRPr>
          </a:p>
          <a:p>
            <a:pPr marL="12700" marR="67500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87960" algn="l"/>
              </a:tabLst>
            </a:pPr>
            <a:r>
              <a:rPr sz="2400" spc="-5" dirty="0">
                <a:latin typeface="Calibri"/>
                <a:cs typeface="Calibri"/>
              </a:rPr>
              <a:t>It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b="1" spc="-5" dirty="0">
                <a:solidFill>
                  <a:srgbClr val="1E487C"/>
                </a:solidFill>
                <a:latin typeface="Calibri"/>
                <a:cs typeface="Calibri"/>
              </a:rPr>
              <a:t>more economical </a:t>
            </a:r>
            <a:r>
              <a:rPr sz="2400" dirty="0">
                <a:latin typeface="Calibri"/>
                <a:cs typeface="Calibri"/>
              </a:rPr>
              <a:t>to create and </a:t>
            </a:r>
            <a:r>
              <a:rPr sz="2400" spc="-5" dirty="0">
                <a:latin typeface="Calibri"/>
                <a:cs typeface="Calibri"/>
              </a:rPr>
              <a:t>context switch  threads.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350">
              <a:latin typeface="Calibri"/>
              <a:cs typeface="Calibri"/>
            </a:endParaRPr>
          </a:p>
          <a:p>
            <a:pPr marL="81280" marR="5080" indent="-69215">
              <a:lnSpc>
                <a:spcPct val="100000"/>
              </a:lnSpc>
              <a:buFont typeface="Arial"/>
              <a:buChar char="•"/>
              <a:tabLst>
                <a:tab pos="187960" algn="l"/>
                <a:tab pos="1671955" algn="l"/>
              </a:tabLst>
            </a:pPr>
            <a:r>
              <a:rPr sz="2400" spc="-5" dirty="0">
                <a:latin typeface="Calibri"/>
                <a:cs typeface="Calibri"/>
              </a:rPr>
              <a:t>Threads allow </a:t>
            </a:r>
            <a:r>
              <a:rPr sz="2400" spc="-10" dirty="0">
                <a:latin typeface="Calibri"/>
                <a:cs typeface="Calibri"/>
              </a:rPr>
              <a:t>utilization </a:t>
            </a:r>
            <a:r>
              <a:rPr sz="2400" spc="-5" dirty="0">
                <a:latin typeface="Calibri"/>
                <a:cs typeface="Calibri"/>
              </a:rPr>
              <a:t>of multiprocessor architectures  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greater	scale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0" dirty="0">
                <a:latin typeface="Calibri"/>
                <a:cs typeface="Calibri"/>
              </a:rPr>
              <a:t>efficiency</a:t>
            </a:r>
            <a:r>
              <a:rPr sz="1800" spc="-10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6105" y="1721053"/>
            <a:ext cx="29876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Process </a:t>
            </a:r>
            <a:r>
              <a:rPr dirty="0"/>
              <a:t>Vs.</a:t>
            </a:r>
            <a:r>
              <a:rPr spc="-70" dirty="0"/>
              <a:t> </a:t>
            </a:r>
            <a:r>
              <a:rPr spc="-5" dirty="0"/>
              <a:t>Thread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14544" y="2342697"/>
            <a:ext cx="8529955" cy="4315460"/>
            <a:chOff x="414544" y="2342697"/>
            <a:chExt cx="8529955" cy="43154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18525" y="6032157"/>
              <a:ext cx="609485" cy="60948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8764" y="2356929"/>
              <a:ext cx="8501024" cy="428614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28764" y="2356916"/>
              <a:ext cx="8501380" cy="4286885"/>
            </a:xfrm>
            <a:custGeom>
              <a:avLst/>
              <a:gdLst/>
              <a:ahLst/>
              <a:cxnLst/>
              <a:rect l="l" t="t" r="r" b="b"/>
              <a:pathLst>
                <a:path w="8501380" h="4286884">
                  <a:moveTo>
                    <a:pt x="4250512" y="4286529"/>
                  </a:moveTo>
                  <a:lnTo>
                    <a:pt x="0" y="4286529"/>
                  </a:lnTo>
                  <a:lnTo>
                    <a:pt x="0" y="0"/>
                  </a:lnTo>
                  <a:lnTo>
                    <a:pt x="8501037" y="0"/>
                  </a:lnTo>
                  <a:lnTo>
                    <a:pt x="8501037" y="4286529"/>
                  </a:lnTo>
                  <a:lnTo>
                    <a:pt x="4250512" y="4286529"/>
                  </a:lnTo>
                  <a:close/>
                </a:path>
              </a:pathLst>
            </a:custGeom>
            <a:ln w="28439">
              <a:solidFill>
                <a:srgbClr val="1E48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"/>
            <a:ext cx="9144000" cy="6858000"/>
            <a:chOff x="0" y="12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7235" y="3071520"/>
              <a:ext cx="5430964" cy="280332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643037"/>
              <a:ext cx="9144000" cy="643255"/>
            </a:xfrm>
            <a:custGeom>
              <a:avLst/>
              <a:gdLst/>
              <a:ahLst/>
              <a:cxnLst/>
              <a:rect l="l" t="t" r="r" b="b"/>
              <a:pathLst>
                <a:path w="9144000" h="643255">
                  <a:moveTo>
                    <a:pt x="9144000" y="0"/>
                  </a:moveTo>
                  <a:lnTo>
                    <a:pt x="0" y="0"/>
                  </a:lnTo>
                  <a:lnTo>
                    <a:pt x="0" y="642962"/>
                  </a:lnTo>
                  <a:lnTo>
                    <a:pt x="4572000" y="642962"/>
                  </a:lnTo>
                  <a:lnTo>
                    <a:pt x="9144000" y="64296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1E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95700" y="1721053"/>
            <a:ext cx="25501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Types </a:t>
            </a:r>
            <a:r>
              <a:rPr spc="-10" dirty="0"/>
              <a:t>of</a:t>
            </a:r>
            <a:r>
              <a:rPr spc="-75" dirty="0"/>
              <a:t> </a:t>
            </a:r>
            <a:r>
              <a:rPr spc="-5" dirty="0"/>
              <a:t>Thread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18525" y="6032156"/>
            <a:ext cx="609485" cy="60948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05738" y="2677223"/>
            <a:ext cx="653923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7960" indent="-17589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Font typeface="Arial"/>
              <a:buChar char="•"/>
              <a:tabLst>
                <a:tab pos="188595" algn="l"/>
              </a:tabLst>
            </a:pPr>
            <a:r>
              <a:rPr sz="2400" b="1" spc="-5" dirty="0">
                <a:solidFill>
                  <a:srgbClr val="1E487C"/>
                </a:solidFill>
                <a:latin typeface="Calibri"/>
                <a:cs typeface="Calibri"/>
              </a:rPr>
              <a:t>User Level Threads </a:t>
            </a:r>
            <a:r>
              <a:rPr sz="2400" dirty="0">
                <a:latin typeface="Calibri"/>
                <a:cs typeface="Calibri"/>
              </a:rPr>
              <a:t>− </a:t>
            </a:r>
            <a:r>
              <a:rPr sz="2400" spc="-5" dirty="0">
                <a:latin typeface="Calibri"/>
                <a:cs typeface="Calibri"/>
              </a:rPr>
              <a:t>User </a:t>
            </a:r>
            <a:r>
              <a:rPr sz="2400" dirty="0">
                <a:latin typeface="Calibri"/>
                <a:cs typeface="Calibri"/>
              </a:rPr>
              <a:t>managed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threads.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3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188595" algn="l"/>
                <a:tab pos="1912620" algn="l"/>
              </a:tabLst>
            </a:pPr>
            <a:r>
              <a:rPr sz="2400" b="1" spc="-5" dirty="0">
                <a:solidFill>
                  <a:srgbClr val="1E487C"/>
                </a:solidFill>
                <a:latin typeface="Calibri"/>
                <a:cs typeface="Calibri"/>
              </a:rPr>
              <a:t>Kernel Level Threads </a:t>
            </a:r>
            <a:r>
              <a:rPr sz="2400" dirty="0">
                <a:latin typeface="Calibri"/>
                <a:cs typeface="Calibri"/>
              </a:rPr>
              <a:t>− </a:t>
            </a:r>
            <a:r>
              <a:rPr sz="2400" spc="-5" dirty="0">
                <a:latin typeface="Calibri"/>
                <a:cs typeface="Calibri"/>
              </a:rPr>
              <a:t>Operating System </a:t>
            </a:r>
            <a:r>
              <a:rPr sz="2400" dirty="0">
                <a:latin typeface="Calibri"/>
                <a:cs typeface="Calibri"/>
              </a:rPr>
              <a:t>managed  </a:t>
            </a:r>
            <a:r>
              <a:rPr sz="2400" spc="-5" dirty="0">
                <a:latin typeface="Calibri"/>
                <a:cs typeface="Calibri"/>
              </a:rPr>
              <a:t>threads acting	</a:t>
            </a:r>
            <a:r>
              <a:rPr sz="2400" spc="-10" dirty="0">
                <a:latin typeface="Calibri"/>
                <a:cs typeface="Calibri"/>
              </a:rPr>
              <a:t>on </a:t>
            </a:r>
            <a:r>
              <a:rPr sz="2400" spc="-5" dirty="0">
                <a:latin typeface="Calibri"/>
                <a:cs typeface="Calibri"/>
              </a:rPr>
              <a:t>kernel, </a:t>
            </a:r>
            <a:r>
              <a:rPr sz="2400" dirty="0">
                <a:latin typeface="Calibri"/>
                <a:cs typeface="Calibri"/>
              </a:rPr>
              <a:t>an </a:t>
            </a:r>
            <a:r>
              <a:rPr sz="2400" spc="-5" dirty="0">
                <a:latin typeface="Calibri"/>
                <a:cs typeface="Calibri"/>
              </a:rPr>
              <a:t>operating system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core.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"/>
            <a:ext cx="9144000" cy="6858000"/>
            <a:chOff x="0" y="12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7235" y="3071520"/>
              <a:ext cx="5430964" cy="280332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643037"/>
              <a:ext cx="9144000" cy="643255"/>
            </a:xfrm>
            <a:custGeom>
              <a:avLst/>
              <a:gdLst/>
              <a:ahLst/>
              <a:cxnLst/>
              <a:rect l="l" t="t" r="r" b="b"/>
              <a:pathLst>
                <a:path w="9144000" h="643255">
                  <a:moveTo>
                    <a:pt x="9144000" y="0"/>
                  </a:moveTo>
                  <a:lnTo>
                    <a:pt x="0" y="0"/>
                  </a:lnTo>
                  <a:lnTo>
                    <a:pt x="0" y="642962"/>
                  </a:lnTo>
                  <a:lnTo>
                    <a:pt x="4572000" y="642962"/>
                  </a:lnTo>
                  <a:lnTo>
                    <a:pt x="9144000" y="64296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1E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143415" y="1721053"/>
            <a:ext cx="28536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User Level</a:t>
            </a:r>
            <a:r>
              <a:rPr spc="-70" dirty="0"/>
              <a:t> </a:t>
            </a:r>
            <a:r>
              <a:rPr spc="-5" dirty="0"/>
              <a:t>Thread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18525" y="6032156"/>
            <a:ext cx="609485" cy="60948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03783" y="2636532"/>
            <a:ext cx="1238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93584" y="2605651"/>
            <a:ext cx="7522845" cy="788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100"/>
              </a:spcBef>
            </a:pPr>
            <a:r>
              <a:rPr sz="2200" spc="-5" dirty="0">
                <a:latin typeface="Calibri"/>
                <a:cs typeface="Calibri"/>
              </a:rPr>
              <a:t>In this case, the thread </a:t>
            </a:r>
            <a:r>
              <a:rPr sz="2200" spc="-10" dirty="0">
                <a:latin typeface="Calibri"/>
                <a:cs typeface="Calibri"/>
              </a:rPr>
              <a:t>management </a:t>
            </a:r>
            <a:r>
              <a:rPr sz="2200" b="1" spc="-5" dirty="0">
                <a:solidFill>
                  <a:srgbClr val="1E487C"/>
                </a:solidFill>
                <a:latin typeface="Calibri"/>
                <a:cs typeface="Calibri"/>
              </a:rPr>
              <a:t>kernel is </a:t>
            </a:r>
            <a:r>
              <a:rPr sz="2200" b="1" spc="-10" dirty="0">
                <a:solidFill>
                  <a:srgbClr val="1E487C"/>
                </a:solidFill>
                <a:latin typeface="Calibri"/>
                <a:cs typeface="Calibri"/>
              </a:rPr>
              <a:t>not </a:t>
            </a:r>
            <a:r>
              <a:rPr sz="2200" b="1" spc="-5" dirty="0">
                <a:solidFill>
                  <a:srgbClr val="1E487C"/>
                </a:solidFill>
                <a:latin typeface="Calibri"/>
                <a:cs typeface="Calibri"/>
              </a:rPr>
              <a:t>aware </a:t>
            </a:r>
            <a:r>
              <a:rPr sz="2200" spc="-5" dirty="0">
                <a:latin typeface="Calibri"/>
                <a:cs typeface="Calibri"/>
              </a:rPr>
              <a:t>of the  </a:t>
            </a:r>
            <a:r>
              <a:rPr sz="2200" spc="-10" dirty="0">
                <a:latin typeface="Calibri"/>
                <a:cs typeface="Calibri"/>
              </a:rPr>
              <a:t>existence </a:t>
            </a:r>
            <a:r>
              <a:rPr sz="2200" spc="-5" dirty="0">
                <a:latin typeface="Calibri"/>
                <a:cs typeface="Calibri"/>
              </a:rPr>
              <a:t>of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threads.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3783" y="3657498"/>
            <a:ext cx="1238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93584" y="3669017"/>
            <a:ext cx="761365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6105" algn="l"/>
                <a:tab pos="1511300" algn="l"/>
                <a:tab pos="2418715" algn="l"/>
                <a:tab pos="3550285" algn="l"/>
                <a:tab pos="4262755" algn="l"/>
                <a:tab pos="4745990" algn="l"/>
                <a:tab pos="5821045" algn="l"/>
                <a:tab pos="6400800" algn="l"/>
              </a:tabLst>
            </a:pPr>
            <a:r>
              <a:rPr sz="2200" spc="-15" dirty="0">
                <a:latin typeface="Calibri"/>
                <a:cs typeface="Calibri"/>
              </a:rPr>
              <a:t>T</a:t>
            </a:r>
            <a:r>
              <a:rPr sz="2200" spc="-10" dirty="0">
                <a:latin typeface="Calibri"/>
                <a:cs typeface="Calibri"/>
              </a:rPr>
              <a:t>h</a:t>
            </a:r>
            <a:r>
              <a:rPr sz="2200" dirty="0">
                <a:latin typeface="Calibri"/>
                <a:cs typeface="Calibri"/>
              </a:rPr>
              <a:t>e	</a:t>
            </a:r>
            <a:r>
              <a:rPr sz="2200" b="1" spc="-5" dirty="0">
                <a:solidFill>
                  <a:srgbClr val="1E487C"/>
                </a:solidFill>
                <a:latin typeface="Calibri"/>
                <a:cs typeface="Calibri"/>
              </a:rPr>
              <a:t>th</a:t>
            </a:r>
            <a:r>
              <a:rPr sz="2200" b="1" spc="-15" dirty="0">
                <a:solidFill>
                  <a:srgbClr val="1E487C"/>
                </a:solidFill>
                <a:latin typeface="Calibri"/>
                <a:cs typeface="Calibri"/>
              </a:rPr>
              <a:t>r</a:t>
            </a:r>
            <a:r>
              <a:rPr sz="2200" b="1" dirty="0">
                <a:solidFill>
                  <a:srgbClr val="1E487C"/>
                </a:solidFill>
                <a:latin typeface="Calibri"/>
                <a:cs typeface="Calibri"/>
              </a:rPr>
              <a:t>e</a:t>
            </a:r>
            <a:r>
              <a:rPr sz="2200" b="1" spc="-10" dirty="0">
                <a:solidFill>
                  <a:srgbClr val="1E487C"/>
                </a:solidFill>
                <a:latin typeface="Calibri"/>
                <a:cs typeface="Calibri"/>
              </a:rPr>
              <a:t>a</a:t>
            </a:r>
            <a:r>
              <a:rPr sz="2200" b="1" dirty="0">
                <a:solidFill>
                  <a:srgbClr val="1E487C"/>
                </a:solidFill>
                <a:latin typeface="Calibri"/>
                <a:cs typeface="Calibri"/>
              </a:rPr>
              <a:t>d	</a:t>
            </a:r>
            <a:r>
              <a:rPr sz="2200" b="1" spc="-5" dirty="0">
                <a:solidFill>
                  <a:srgbClr val="1E487C"/>
                </a:solidFill>
                <a:latin typeface="Calibri"/>
                <a:cs typeface="Calibri"/>
              </a:rPr>
              <a:t>libr</a:t>
            </a:r>
            <a:r>
              <a:rPr sz="2200" b="1" spc="-10" dirty="0">
                <a:solidFill>
                  <a:srgbClr val="1E487C"/>
                </a:solidFill>
                <a:latin typeface="Calibri"/>
                <a:cs typeface="Calibri"/>
              </a:rPr>
              <a:t>a</a:t>
            </a:r>
            <a:r>
              <a:rPr sz="2200" b="1" spc="-5" dirty="0">
                <a:solidFill>
                  <a:srgbClr val="1E487C"/>
                </a:solidFill>
                <a:latin typeface="Calibri"/>
                <a:cs typeface="Calibri"/>
              </a:rPr>
              <a:t>r</a:t>
            </a:r>
            <a:r>
              <a:rPr sz="2200" b="1" dirty="0">
                <a:solidFill>
                  <a:srgbClr val="1E487C"/>
                </a:solidFill>
                <a:latin typeface="Calibri"/>
                <a:cs typeface="Calibri"/>
              </a:rPr>
              <a:t>y	</a:t>
            </a:r>
            <a:r>
              <a:rPr sz="2200" b="1" spc="5" dirty="0">
                <a:solidFill>
                  <a:srgbClr val="1E487C"/>
                </a:solidFill>
                <a:latin typeface="Calibri"/>
                <a:cs typeface="Calibri"/>
              </a:rPr>
              <a:t>c</a:t>
            </a:r>
            <a:r>
              <a:rPr sz="2200" b="1" spc="-15" dirty="0">
                <a:solidFill>
                  <a:srgbClr val="1E487C"/>
                </a:solidFill>
                <a:latin typeface="Calibri"/>
                <a:cs typeface="Calibri"/>
              </a:rPr>
              <a:t>o</a:t>
            </a:r>
            <a:r>
              <a:rPr sz="2200" b="1" spc="-5" dirty="0">
                <a:solidFill>
                  <a:srgbClr val="1E487C"/>
                </a:solidFill>
                <a:latin typeface="Calibri"/>
                <a:cs typeface="Calibri"/>
              </a:rPr>
              <a:t>n</a:t>
            </a:r>
            <a:r>
              <a:rPr sz="2200" b="1" spc="-15" dirty="0">
                <a:solidFill>
                  <a:srgbClr val="1E487C"/>
                </a:solidFill>
                <a:latin typeface="Calibri"/>
                <a:cs typeface="Calibri"/>
              </a:rPr>
              <a:t>t</a:t>
            </a:r>
            <a:r>
              <a:rPr sz="2200" b="1" spc="-10" dirty="0">
                <a:solidFill>
                  <a:srgbClr val="1E487C"/>
                </a:solidFill>
                <a:latin typeface="Calibri"/>
                <a:cs typeface="Calibri"/>
              </a:rPr>
              <a:t>a</a:t>
            </a:r>
            <a:r>
              <a:rPr sz="2200" b="1" spc="-5" dirty="0">
                <a:solidFill>
                  <a:srgbClr val="1E487C"/>
                </a:solidFill>
                <a:latin typeface="Calibri"/>
                <a:cs typeface="Calibri"/>
              </a:rPr>
              <a:t>in</a:t>
            </a:r>
            <a:r>
              <a:rPr sz="2200" b="1" dirty="0">
                <a:solidFill>
                  <a:srgbClr val="1E487C"/>
                </a:solidFill>
                <a:latin typeface="Calibri"/>
                <a:cs typeface="Calibri"/>
              </a:rPr>
              <a:t>s	</a:t>
            </a:r>
            <a:r>
              <a:rPr sz="2200" b="1" spc="-5" dirty="0">
                <a:solidFill>
                  <a:srgbClr val="1E487C"/>
                </a:solidFill>
                <a:latin typeface="Calibri"/>
                <a:cs typeface="Calibri"/>
              </a:rPr>
              <a:t>co</a:t>
            </a:r>
            <a:r>
              <a:rPr sz="2200" b="1" spc="-15" dirty="0">
                <a:solidFill>
                  <a:srgbClr val="1E487C"/>
                </a:solidFill>
                <a:latin typeface="Calibri"/>
                <a:cs typeface="Calibri"/>
              </a:rPr>
              <a:t>d</a:t>
            </a:r>
            <a:r>
              <a:rPr sz="2200" b="1" dirty="0">
                <a:solidFill>
                  <a:srgbClr val="1E487C"/>
                </a:solidFill>
                <a:latin typeface="Calibri"/>
                <a:cs typeface="Calibri"/>
              </a:rPr>
              <a:t>e	</a:t>
            </a:r>
            <a:r>
              <a:rPr sz="2200" spc="-5" dirty="0">
                <a:latin typeface="Calibri"/>
                <a:cs typeface="Calibri"/>
              </a:rPr>
              <a:t>f</a:t>
            </a:r>
            <a:r>
              <a:rPr sz="2200" spc="5" dirty="0">
                <a:latin typeface="Calibri"/>
                <a:cs typeface="Calibri"/>
              </a:rPr>
              <a:t>o</a:t>
            </a:r>
            <a:r>
              <a:rPr sz="2200" dirty="0">
                <a:latin typeface="Calibri"/>
                <a:cs typeface="Calibri"/>
              </a:rPr>
              <a:t>r	</a:t>
            </a:r>
            <a:r>
              <a:rPr sz="2200" spc="-5" dirty="0">
                <a:latin typeface="Calibri"/>
                <a:cs typeface="Calibri"/>
              </a:rPr>
              <a:t>c</a:t>
            </a:r>
            <a:r>
              <a:rPr sz="2200" dirty="0">
                <a:latin typeface="Calibri"/>
                <a:cs typeface="Calibri"/>
              </a:rPr>
              <a:t>r</a:t>
            </a:r>
            <a:r>
              <a:rPr sz="2200" spc="-10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10" dirty="0">
                <a:latin typeface="Calibri"/>
                <a:cs typeface="Calibri"/>
              </a:rPr>
              <a:t>t</a:t>
            </a:r>
            <a:r>
              <a:rPr sz="2200" spc="-15" dirty="0">
                <a:latin typeface="Calibri"/>
                <a:cs typeface="Calibri"/>
              </a:rPr>
              <a:t>i</a:t>
            </a:r>
            <a:r>
              <a:rPr sz="2200" spc="-10" dirty="0">
                <a:latin typeface="Calibri"/>
                <a:cs typeface="Calibri"/>
              </a:rPr>
              <a:t>n</a:t>
            </a:r>
            <a:r>
              <a:rPr sz="2200" dirty="0">
                <a:latin typeface="Calibri"/>
                <a:cs typeface="Calibri"/>
              </a:rPr>
              <a:t>g	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-10" dirty="0">
                <a:latin typeface="Calibri"/>
                <a:cs typeface="Calibri"/>
              </a:rPr>
              <a:t>n</a:t>
            </a:r>
            <a:r>
              <a:rPr sz="2200" dirty="0">
                <a:latin typeface="Calibri"/>
                <a:cs typeface="Calibri"/>
              </a:rPr>
              <a:t>d	</a:t>
            </a:r>
            <a:r>
              <a:rPr sz="2200" spc="-10" dirty="0">
                <a:latin typeface="Calibri"/>
                <a:cs typeface="Calibri"/>
              </a:rPr>
              <a:t>de</a:t>
            </a:r>
            <a:r>
              <a:rPr sz="2200" spc="5" dirty="0">
                <a:latin typeface="Calibri"/>
                <a:cs typeface="Calibri"/>
              </a:rPr>
              <a:t>s</a:t>
            </a:r>
            <a:r>
              <a:rPr sz="2200" spc="-10" dirty="0">
                <a:latin typeface="Calibri"/>
                <a:cs typeface="Calibri"/>
              </a:rPr>
              <a:t>tr</a:t>
            </a:r>
            <a:r>
              <a:rPr sz="2200" spc="5" dirty="0">
                <a:latin typeface="Calibri"/>
                <a:cs typeface="Calibri"/>
              </a:rPr>
              <a:t>o</a:t>
            </a:r>
            <a:r>
              <a:rPr sz="2200" spc="-10" dirty="0">
                <a:latin typeface="Calibri"/>
                <a:cs typeface="Calibri"/>
              </a:rPr>
              <a:t>y</a:t>
            </a:r>
            <a:r>
              <a:rPr sz="2200" dirty="0">
                <a:latin typeface="Calibri"/>
                <a:cs typeface="Calibri"/>
              </a:rPr>
              <a:t>i</a:t>
            </a:r>
            <a:r>
              <a:rPr sz="2200" spc="-10" dirty="0">
                <a:latin typeface="Calibri"/>
                <a:cs typeface="Calibri"/>
              </a:rPr>
              <a:t>n</a:t>
            </a:r>
            <a:r>
              <a:rPr sz="2200" dirty="0">
                <a:latin typeface="Calibri"/>
                <a:cs typeface="Calibri"/>
              </a:rPr>
              <a:t>g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93584" y="3969981"/>
            <a:ext cx="7609205" cy="96266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 algn="just">
              <a:lnSpc>
                <a:spcPts val="2370"/>
              </a:lnSpc>
              <a:spcBef>
                <a:spcPts val="400"/>
              </a:spcBef>
            </a:pPr>
            <a:r>
              <a:rPr sz="2200" spc="-5" dirty="0">
                <a:latin typeface="Calibri"/>
                <a:cs typeface="Calibri"/>
              </a:rPr>
              <a:t>threads, </a:t>
            </a:r>
            <a:r>
              <a:rPr sz="2200" dirty="0">
                <a:latin typeface="Calibri"/>
                <a:cs typeface="Calibri"/>
              </a:rPr>
              <a:t>for </a:t>
            </a:r>
            <a:r>
              <a:rPr sz="2200" spc="-5" dirty="0">
                <a:latin typeface="Calibri"/>
                <a:cs typeface="Calibri"/>
              </a:rPr>
              <a:t>passing message and data </a:t>
            </a:r>
            <a:r>
              <a:rPr sz="2200" spc="-10" dirty="0">
                <a:latin typeface="Calibri"/>
                <a:cs typeface="Calibri"/>
              </a:rPr>
              <a:t>between threads, </a:t>
            </a:r>
            <a:r>
              <a:rPr sz="2200" spc="-5" dirty="0">
                <a:latin typeface="Calibri"/>
                <a:cs typeface="Calibri"/>
              </a:rPr>
              <a:t>for  </a:t>
            </a:r>
            <a:r>
              <a:rPr sz="2200" spc="-10" dirty="0">
                <a:latin typeface="Calibri"/>
                <a:cs typeface="Calibri"/>
              </a:rPr>
              <a:t>scheduling </a:t>
            </a:r>
            <a:r>
              <a:rPr sz="2200" spc="-5" dirty="0">
                <a:latin typeface="Calibri"/>
                <a:cs typeface="Calibri"/>
              </a:rPr>
              <a:t>thread </a:t>
            </a:r>
            <a:r>
              <a:rPr sz="2200" spc="-10" dirty="0">
                <a:latin typeface="Calibri"/>
                <a:cs typeface="Calibri"/>
              </a:rPr>
              <a:t>execution </a:t>
            </a:r>
            <a:r>
              <a:rPr sz="2200" spc="-5" dirty="0">
                <a:latin typeface="Calibri"/>
                <a:cs typeface="Calibri"/>
              </a:rPr>
              <a:t>and for saving and restoring thread  </a:t>
            </a:r>
            <a:r>
              <a:rPr sz="2200" spc="-10" dirty="0">
                <a:latin typeface="Calibri"/>
                <a:cs typeface="Calibri"/>
              </a:rPr>
              <a:t>contexts.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3783" y="5235016"/>
            <a:ext cx="1238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93584" y="5250141"/>
            <a:ext cx="48171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latin typeface="Calibri"/>
                <a:cs typeface="Calibri"/>
              </a:rPr>
              <a:t>The application </a:t>
            </a:r>
            <a:r>
              <a:rPr sz="2200" spc="-5" dirty="0">
                <a:latin typeface="Calibri"/>
                <a:cs typeface="Calibri"/>
              </a:rPr>
              <a:t>starts with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-5" dirty="0">
                <a:latin typeface="Calibri"/>
                <a:cs typeface="Calibri"/>
              </a:rPr>
              <a:t>single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thread</a:t>
            </a:r>
            <a:r>
              <a:rPr sz="1800" spc="-5" dirty="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097" y="1721053"/>
            <a:ext cx="12420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Contd…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71322" y="2356929"/>
            <a:ext cx="8357234" cy="4284980"/>
            <a:chOff x="571322" y="2356929"/>
            <a:chExt cx="8357234" cy="42849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18525" y="6032157"/>
              <a:ext cx="609485" cy="60948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322" y="2356929"/>
              <a:ext cx="8000987" cy="392902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646335" y="6392062"/>
            <a:ext cx="1707514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User </a:t>
            </a:r>
            <a:r>
              <a:rPr sz="1100" spc="-5" dirty="0">
                <a:latin typeface="Arial"/>
                <a:cs typeface="Arial"/>
              </a:rPr>
              <a:t>Level </a:t>
            </a:r>
            <a:r>
              <a:rPr sz="1100" dirty="0">
                <a:latin typeface="Arial"/>
                <a:cs typeface="Arial"/>
              </a:rPr>
              <a:t>Thread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:Google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"/>
            <a:ext cx="9144000" cy="6858000"/>
            <a:chOff x="0" y="12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7235" y="3071520"/>
              <a:ext cx="5430964" cy="280332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643037"/>
              <a:ext cx="9144000" cy="643255"/>
            </a:xfrm>
            <a:custGeom>
              <a:avLst/>
              <a:gdLst/>
              <a:ahLst/>
              <a:cxnLst/>
              <a:rect l="l" t="t" r="r" b="b"/>
              <a:pathLst>
                <a:path w="9144000" h="643255">
                  <a:moveTo>
                    <a:pt x="9144000" y="0"/>
                  </a:moveTo>
                  <a:lnTo>
                    <a:pt x="0" y="0"/>
                  </a:lnTo>
                  <a:lnTo>
                    <a:pt x="0" y="642962"/>
                  </a:lnTo>
                  <a:lnTo>
                    <a:pt x="4572000" y="642962"/>
                  </a:lnTo>
                  <a:lnTo>
                    <a:pt x="9144000" y="64296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1E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01938" y="1721053"/>
            <a:ext cx="49333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Advantages and</a:t>
            </a:r>
            <a:r>
              <a:rPr spc="-30" dirty="0"/>
              <a:t> </a:t>
            </a:r>
            <a:r>
              <a:rPr spc="-5" dirty="0"/>
              <a:t>Disadvantages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18525" y="6032156"/>
            <a:ext cx="609485" cy="60948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00696" y="2462301"/>
            <a:ext cx="1506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1E487C"/>
                </a:solidFill>
                <a:latin typeface="Calibri"/>
                <a:cs typeface="Calibri"/>
              </a:rPr>
              <a:t>A</a:t>
            </a:r>
            <a:r>
              <a:rPr sz="2400" b="1" spc="-10" dirty="0">
                <a:solidFill>
                  <a:srgbClr val="1E487C"/>
                </a:solidFill>
                <a:latin typeface="Calibri"/>
                <a:cs typeface="Calibri"/>
              </a:rPr>
              <a:t>d</a:t>
            </a:r>
            <a:r>
              <a:rPr sz="2400" b="1" dirty="0">
                <a:solidFill>
                  <a:srgbClr val="1E487C"/>
                </a:solidFill>
                <a:latin typeface="Calibri"/>
                <a:cs typeface="Calibri"/>
              </a:rPr>
              <a:t>van</a:t>
            </a:r>
            <a:r>
              <a:rPr sz="2400" b="1" spc="-5" dirty="0">
                <a:solidFill>
                  <a:srgbClr val="1E487C"/>
                </a:solidFill>
                <a:latin typeface="Calibri"/>
                <a:cs typeface="Calibri"/>
              </a:rPr>
              <a:t>tages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00696" y="2826707"/>
            <a:ext cx="123825" cy="1701164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2200" dirty="0"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2200" dirty="0"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200" dirty="0">
                <a:solidFill>
                  <a:srgbClr val="1E487C"/>
                </a:solidFill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2200" dirty="0"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89062" y="2842544"/>
            <a:ext cx="7032625" cy="1700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09575">
              <a:lnSpc>
                <a:spcPct val="123800"/>
              </a:lnSpc>
              <a:spcBef>
                <a:spcPts val="100"/>
              </a:spcBef>
            </a:pPr>
            <a:r>
              <a:rPr sz="2200" spc="-5" dirty="0">
                <a:latin typeface="Calibri"/>
                <a:cs typeface="Calibri"/>
              </a:rPr>
              <a:t>Thread switching does </a:t>
            </a:r>
            <a:r>
              <a:rPr sz="2200" spc="-5" dirty="0">
                <a:solidFill>
                  <a:srgbClr val="1E487C"/>
                </a:solidFill>
                <a:latin typeface="Calibri"/>
                <a:cs typeface="Calibri"/>
              </a:rPr>
              <a:t>not </a:t>
            </a:r>
            <a:r>
              <a:rPr sz="2200" spc="-10" dirty="0">
                <a:solidFill>
                  <a:srgbClr val="1E487C"/>
                </a:solidFill>
                <a:latin typeface="Calibri"/>
                <a:cs typeface="Calibri"/>
              </a:rPr>
              <a:t>require </a:t>
            </a:r>
            <a:r>
              <a:rPr sz="2200" spc="-5" dirty="0">
                <a:solidFill>
                  <a:srgbClr val="1E487C"/>
                </a:solidFill>
                <a:latin typeface="Calibri"/>
                <a:cs typeface="Calibri"/>
              </a:rPr>
              <a:t>Kernel </a:t>
            </a:r>
            <a:r>
              <a:rPr sz="2200" spc="-10" dirty="0">
                <a:latin typeface="Calibri"/>
                <a:cs typeface="Calibri"/>
              </a:rPr>
              <a:t>mode </a:t>
            </a:r>
            <a:r>
              <a:rPr sz="2200" spc="-5" dirty="0">
                <a:solidFill>
                  <a:srgbClr val="1E487C"/>
                </a:solidFill>
                <a:latin typeface="Calibri"/>
                <a:cs typeface="Calibri"/>
              </a:rPr>
              <a:t>privileges</a:t>
            </a:r>
            <a:r>
              <a:rPr sz="2200" spc="-5" dirty="0">
                <a:latin typeface="Calibri"/>
                <a:cs typeface="Calibri"/>
              </a:rPr>
              <a:t>.  User level thread can </a:t>
            </a:r>
            <a:r>
              <a:rPr sz="2200" spc="-5" dirty="0">
                <a:solidFill>
                  <a:srgbClr val="1E487C"/>
                </a:solidFill>
                <a:latin typeface="Calibri"/>
                <a:cs typeface="Calibri"/>
              </a:rPr>
              <a:t>run on any </a:t>
            </a:r>
            <a:r>
              <a:rPr sz="2200" spc="-10" dirty="0">
                <a:solidFill>
                  <a:srgbClr val="1E487C"/>
                </a:solidFill>
                <a:latin typeface="Calibri"/>
                <a:cs typeface="Calibri"/>
              </a:rPr>
              <a:t>operating</a:t>
            </a:r>
            <a:r>
              <a:rPr sz="2200" spc="-50" dirty="0">
                <a:solidFill>
                  <a:srgbClr val="1E487C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1E487C"/>
                </a:solidFill>
                <a:latin typeface="Calibri"/>
                <a:cs typeface="Calibri"/>
              </a:rPr>
              <a:t>system.</a:t>
            </a:r>
            <a:endParaRPr sz="2200">
              <a:latin typeface="Calibri"/>
              <a:cs typeface="Calibri"/>
            </a:endParaRPr>
          </a:p>
          <a:p>
            <a:pPr marL="12700" marR="5080">
              <a:lnSpc>
                <a:spcPct val="125699"/>
              </a:lnSpc>
              <a:spcBef>
                <a:spcPts val="10"/>
              </a:spcBef>
            </a:pPr>
            <a:r>
              <a:rPr sz="2200" spc="-10" dirty="0">
                <a:solidFill>
                  <a:srgbClr val="1E487C"/>
                </a:solidFill>
                <a:latin typeface="Calibri"/>
                <a:cs typeface="Calibri"/>
              </a:rPr>
              <a:t>Scheduling </a:t>
            </a:r>
            <a:r>
              <a:rPr sz="2200" spc="-5" dirty="0">
                <a:solidFill>
                  <a:srgbClr val="1E487C"/>
                </a:solidFill>
                <a:latin typeface="Calibri"/>
                <a:cs typeface="Calibri"/>
              </a:rPr>
              <a:t>can be </a:t>
            </a:r>
            <a:r>
              <a:rPr sz="2200" spc="-10" dirty="0">
                <a:solidFill>
                  <a:srgbClr val="1E487C"/>
                </a:solidFill>
                <a:latin typeface="Calibri"/>
                <a:cs typeface="Calibri"/>
              </a:rPr>
              <a:t>application specific </a:t>
            </a:r>
            <a:r>
              <a:rPr sz="2200" dirty="0">
                <a:latin typeface="Calibri"/>
                <a:cs typeface="Calibri"/>
              </a:rPr>
              <a:t>in </a:t>
            </a:r>
            <a:r>
              <a:rPr sz="2200" spc="-5" dirty="0">
                <a:latin typeface="Calibri"/>
                <a:cs typeface="Calibri"/>
              </a:rPr>
              <a:t>the user level </a:t>
            </a:r>
            <a:r>
              <a:rPr sz="2200" spc="-10" dirty="0">
                <a:latin typeface="Calibri"/>
                <a:cs typeface="Calibri"/>
              </a:rPr>
              <a:t>thread.  </a:t>
            </a:r>
            <a:r>
              <a:rPr sz="2200" spc="-5" dirty="0">
                <a:latin typeface="Calibri"/>
                <a:cs typeface="Calibri"/>
              </a:rPr>
              <a:t>User level threads are </a:t>
            </a:r>
            <a:r>
              <a:rPr sz="2200" spc="-5" dirty="0">
                <a:solidFill>
                  <a:srgbClr val="1E487C"/>
                </a:solidFill>
                <a:latin typeface="Calibri"/>
                <a:cs typeface="Calibri"/>
              </a:rPr>
              <a:t>fast </a:t>
            </a:r>
            <a:r>
              <a:rPr sz="2200" spc="-5" dirty="0">
                <a:latin typeface="Calibri"/>
                <a:cs typeface="Calibri"/>
              </a:rPr>
              <a:t>to create and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manage.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00696" y="4771886"/>
            <a:ext cx="6215380" cy="1250950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2400" b="1" spc="-5" dirty="0">
                <a:solidFill>
                  <a:srgbClr val="1E487C"/>
                </a:solidFill>
                <a:latin typeface="Calibri"/>
                <a:cs typeface="Calibri"/>
              </a:rPr>
              <a:t>Disadvantages</a:t>
            </a:r>
            <a:endParaRPr sz="2400">
              <a:latin typeface="Calibri"/>
              <a:cs typeface="Calibri"/>
            </a:endParaRPr>
          </a:p>
          <a:p>
            <a:pPr marL="300990" marR="5080" indent="-288925">
              <a:lnSpc>
                <a:spcPct val="100000"/>
              </a:lnSpc>
              <a:spcBef>
                <a:spcPts val="710"/>
              </a:spcBef>
              <a:buFont typeface="Arial"/>
              <a:buChar char="•"/>
              <a:tabLst>
                <a:tab pos="300990" algn="l"/>
                <a:tab pos="301625" algn="l"/>
              </a:tabLst>
            </a:pPr>
            <a:r>
              <a:rPr sz="2200" spc="-10" dirty="0">
                <a:latin typeface="Calibri"/>
                <a:cs typeface="Calibri"/>
              </a:rPr>
              <a:t>Multithreaded application </a:t>
            </a:r>
            <a:r>
              <a:rPr sz="2200" spc="-5" dirty="0">
                <a:latin typeface="Calibri"/>
                <a:cs typeface="Calibri"/>
              </a:rPr>
              <a:t>cannot take advantage of  </a:t>
            </a:r>
            <a:r>
              <a:rPr sz="2200" spc="-10" dirty="0">
                <a:latin typeface="Calibri"/>
                <a:cs typeface="Calibri"/>
              </a:rPr>
              <a:t>multiprocessing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"/>
            <a:ext cx="9144000" cy="6858000"/>
            <a:chOff x="0" y="12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7235" y="3071520"/>
              <a:ext cx="5430964" cy="280332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643037"/>
              <a:ext cx="9144000" cy="643255"/>
            </a:xfrm>
            <a:custGeom>
              <a:avLst/>
              <a:gdLst/>
              <a:ahLst/>
              <a:cxnLst/>
              <a:rect l="l" t="t" r="r" b="b"/>
              <a:pathLst>
                <a:path w="9144000" h="643255">
                  <a:moveTo>
                    <a:pt x="9144000" y="0"/>
                  </a:moveTo>
                  <a:lnTo>
                    <a:pt x="0" y="0"/>
                  </a:lnTo>
                  <a:lnTo>
                    <a:pt x="0" y="642962"/>
                  </a:lnTo>
                  <a:lnTo>
                    <a:pt x="4572000" y="642962"/>
                  </a:lnTo>
                  <a:lnTo>
                    <a:pt x="9144000" y="64296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1E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994736" y="1721053"/>
            <a:ext cx="31502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Kernel Level</a:t>
            </a:r>
            <a:r>
              <a:rPr spc="-75" dirty="0"/>
              <a:t> </a:t>
            </a:r>
            <a:r>
              <a:rPr spc="-5" dirty="0"/>
              <a:t>Thread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18525" y="6032156"/>
            <a:ext cx="609485" cy="60948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91184" y="2605938"/>
            <a:ext cx="7719695" cy="2707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2720" indent="-16065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73355" algn="l"/>
              </a:tabLst>
            </a:pPr>
            <a:r>
              <a:rPr sz="2200" spc="-5" dirty="0">
                <a:latin typeface="Calibri"/>
                <a:cs typeface="Calibri"/>
              </a:rPr>
              <a:t>In </a:t>
            </a:r>
            <a:r>
              <a:rPr sz="2200" spc="-10" dirty="0">
                <a:latin typeface="Calibri"/>
                <a:cs typeface="Calibri"/>
              </a:rPr>
              <a:t>this </a:t>
            </a:r>
            <a:r>
              <a:rPr sz="2200" spc="-5" dirty="0">
                <a:latin typeface="Calibri"/>
                <a:cs typeface="Calibri"/>
              </a:rPr>
              <a:t>case, thread </a:t>
            </a:r>
            <a:r>
              <a:rPr sz="2200" b="1" spc="-10" dirty="0">
                <a:solidFill>
                  <a:srgbClr val="1E487C"/>
                </a:solidFill>
                <a:latin typeface="Calibri"/>
                <a:cs typeface="Calibri"/>
              </a:rPr>
              <a:t>management </a:t>
            </a:r>
            <a:r>
              <a:rPr sz="2200" dirty="0">
                <a:latin typeface="Calibri"/>
                <a:cs typeface="Calibri"/>
              </a:rPr>
              <a:t>is </a:t>
            </a:r>
            <a:r>
              <a:rPr sz="2200" spc="-5" dirty="0">
                <a:latin typeface="Calibri"/>
                <a:cs typeface="Calibri"/>
              </a:rPr>
              <a:t>done by the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1E487C"/>
                </a:solidFill>
                <a:latin typeface="Calibri"/>
                <a:cs typeface="Calibri"/>
              </a:rPr>
              <a:t>Kernel</a:t>
            </a:r>
            <a:r>
              <a:rPr sz="2200" spc="-5" dirty="0">
                <a:latin typeface="Calibri"/>
                <a:cs typeface="Calibri"/>
              </a:rPr>
              <a:t>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150">
              <a:latin typeface="Calibri"/>
              <a:cs typeface="Calibri"/>
            </a:endParaRPr>
          </a:p>
          <a:p>
            <a:pPr marL="172720" indent="-160655">
              <a:lnSpc>
                <a:spcPct val="100000"/>
              </a:lnSpc>
              <a:buFont typeface="Arial"/>
              <a:buChar char="•"/>
              <a:tabLst>
                <a:tab pos="173355" algn="l"/>
              </a:tabLst>
            </a:pPr>
            <a:r>
              <a:rPr sz="2200" spc="-5" dirty="0">
                <a:latin typeface="Calibri"/>
                <a:cs typeface="Calibri"/>
              </a:rPr>
              <a:t>There </a:t>
            </a:r>
            <a:r>
              <a:rPr sz="2200" dirty="0">
                <a:latin typeface="Calibri"/>
                <a:cs typeface="Calibri"/>
              </a:rPr>
              <a:t>is no </a:t>
            </a:r>
            <a:r>
              <a:rPr sz="2200" spc="-5" dirty="0">
                <a:latin typeface="Calibri"/>
                <a:cs typeface="Calibri"/>
              </a:rPr>
              <a:t>thread </a:t>
            </a:r>
            <a:r>
              <a:rPr sz="2200" spc="-10" dirty="0">
                <a:latin typeface="Calibri"/>
                <a:cs typeface="Calibri"/>
              </a:rPr>
              <a:t>management </a:t>
            </a:r>
            <a:r>
              <a:rPr sz="2200" spc="-5" dirty="0">
                <a:latin typeface="Calibri"/>
                <a:cs typeface="Calibri"/>
              </a:rPr>
              <a:t>code in </a:t>
            </a:r>
            <a:r>
              <a:rPr sz="2200" spc="-10" dirty="0">
                <a:latin typeface="Calibri"/>
                <a:cs typeface="Calibri"/>
              </a:rPr>
              <a:t>the application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area.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2150">
              <a:latin typeface="Calibri"/>
              <a:cs typeface="Calibri"/>
            </a:endParaRPr>
          </a:p>
          <a:p>
            <a:pPr marL="172720" indent="-160655">
              <a:lnSpc>
                <a:spcPct val="100000"/>
              </a:lnSpc>
              <a:buFont typeface="Arial"/>
              <a:buChar char="•"/>
              <a:tabLst>
                <a:tab pos="173355" algn="l"/>
              </a:tabLst>
            </a:pPr>
            <a:r>
              <a:rPr sz="2200" spc="-5" dirty="0">
                <a:latin typeface="Calibri"/>
                <a:cs typeface="Calibri"/>
              </a:rPr>
              <a:t>Kernel </a:t>
            </a:r>
            <a:r>
              <a:rPr sz="2200" spc="-10" dirty="0">
                <a:latin typeface="Calibri"/>
                <a:cs typeface="Calibri"/>
              </a:rPr>
              <a:t>threads </a:t>
            </a:r>
            <a:r>
              <a:rPr sz="2200" spc="-5" dirty="0">
                <a:latin typeface="Calibri"/>
                <a:cs typeface="Calibri"/>
              </a:rPr>
              <a:t>are </a:t>
            </a:r>
            <a:r>
              <a:rPr sz="2200" b="1" spc="-10" dirty="0">
                <a:solidFill>
                  <a:srgbClr val="1E487C"/>
                </a:solidFill>
                <a:latin typeface="Calibri"/>
                <a:cs typeface="Calibri"/>
              </a:rPr>
              <a:t>supported directly </a:t>
            </a:r>
            <a:r>
              <a:rPr sz="2200" b="1" spc="-5" dirty="0">
                <a:solidFill>
                  <a:srgbClr val="1E487C"/>
                </a:solidFill>
                <a:latin typeface="Calibri"/>
                <a:cs typeface="Calibri"/>
              </a:rPr>
              <a:t>by the </a:t>
            </a:r>
            <a:r>
              <a:rPr sz="2200" b="1" spc="-10" dirty="0">
                <a:solidFill>
                  <a:srgbClr val="1E487C"/>
                </a:solidFill>
                <a:latin typeface="Calibri"/>
                <a:cs typeface="Calibri"/>
              </a:rPr>
              <a:t>operating</a:t>
            </a:r>
            <a:r>
              <a:rPr sz="2200" b="1" spc="5" dirty="0">
                <a:solidFill>
                  <a:srgbClr val="1E487C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1E487C"/>
                </a:solidFill>
                <a:latin typeface="Calibri"/>
                <a:cs typeface="Calibri"/>
              </a:rPr>
              <a:t>system</a:t>
            </a:r>
            <a:r>
              <a:rPr sz="2200" dirty="0">
                <a:latin typeface="Calibri"/>
                <a:cs typeface="Calibri"/>
              </a:rPr>
              <a:t>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21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buFont typeface="Arial"/>
              <a:buChar char="•"/>
              <a:tabLst>
                <a:tab pos="173355" algn="l"/>
              </a:tabLst>
            </a:pP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Kernel </a:t>
            </a:r>
            <a:r>
              <a:rPr sz="2200" spc="-5" dirty="0">
                <a:latin typeface="Calibri"/>
                <a:cs typeface="Calibri"/>
              </a:rPr>
              <a:t>performs thread </a:t>
            </a:r>
            <a:r>
              <a:rPr sz="2200" spc="-10" dirty="0">
                <a:latin typeface="Calibri"/>
                <a:cs typeface="Calibri"/>
              </a:rPr>
              <a:t>creation, scheduling </a:t>
            </a:r>
            <a:r>
              <a:rPr sz="2200" spc="-5" dirty="0">
                <a:latin typeface="Calibri"/>
                <a:cs typeface="Calibri"/>
              </a:rPr>
              <a:t>and </a:t>
            </a:r>
            <a:r>
              <a:rPr sz="2200" spc="-10" dirty="0">
                <a:latin typeface="Calibri"/>
                <a:cs typeface="Calibri"/>
              </a:rPr>
              <a:t>management  </a:t>
            </a:r>
            <a:r>
              <a:rPr sz="2200" dirty="0">
                <a:latin typeface="Calibri"/>
                <a:cs typeface="Calibri"/>
              </a:rPr>
              <a:t>in </a:t>
            </a:r>
            <a:r>
              <a:rPr sz="2200" spc="-5" dirty="0">
                <a:latin typeface="Calibri"/>
                <a:cs typeface="Calibri"/>
              </a:rPr>
              <a:t>Kernel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space.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"/>
            <a:ext cx="9144000" cy="6858000"/>
            <a:chOff x="0" y="12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7235" y="3071520"/>
              <a:ext cx="5430964" cy="280332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643037"/>
              <a:ext cx="9144000" cy="643255"/>
            </a:xfrm>
            <a:custGeom>
              <a:avLst/>
              <a:gdLst/>
              <a:ahLst/>
              <a:cxnLst/>
              <a:rect l="l" t="t" r="r" b="b"/>
              <a:pathLst>
                <a:path w="9144000" h="643255">
                  <a:moveTo>
                    <a:pt x="9144000" y="0"/>
                  </a:moveTo>
                  <a:lnTo>
                    <a:pt x="0" y="0"/>
                  </a:lnTo>
                  <a:lnTo>
                    <a:pt x="0" y="642962"/>
                  </a:lnTo>
                  <a:lnTo>
                    <a:pt x="4572000" y="642962"/>
                  </a:lnTo>
                  <a:lnTo>
                    <a:pt x="9144000" y="64296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1E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59898" y="1721053"/>
            <a:ext cx="12230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</a:t>
            </a:r>
            <a:r>
              <a:rPr dirty="0"/>
              <a:t>r</a:t>
            </a:r>
            <a:r>
              <a:rPr spc="-5" dirty="0"/>
              <a:t>o</a:t>
            </a:r>
            <a:r>
              <a:rPr dirty="0"/>
              <a:t>c</a:t>
            </a:r>
            <a:r>
              <a:rPr spc="-5" dirty="0"/>
              <a:t>e</a:t>
            </a:r>
            <a:r>
              <a:rPr dirty="0"/>
              <a:t>ss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18525" y="6032156"/>
            <a:ext cx="609485" cy="60948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18299" y="2590949"/>
            <a:ext cx="7896859" cy="2236470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187325" indent="-175260" algn="just">
              <a:lnSpc>
                <a:spcPct val="100000"/>
              </a:lnSpc>
              <a:spcBef>
                <a:spcPts val="1110"/>
              </a:spcBef>
              <a:buFont typeface="Arial"/>
              <a:buChar char="•"/>
              <a:tabLst>
                <a:tab pos="187960" algn="l"/>
              </a:tabLst>
            </a:pPr>
            <a:r>
              <a:rPr sz="2400" b="1" dirty="0">
                <a:solidFill>
                  <a:srgbClr val="1E487C"/>
                </a:solidFill>
                <a:latin typeface="Calibri"/>
                <a:cs typeface="Calibri"/>
              </a:rPr>
              <a:t>A </a:t>
            </a:r>
            <a:r>
              <a:rPr sz="2400" b="1" spc="-5" dirty="0">
                <a:solidFill>
                  <a:srgbClr val="1E487C"/>
                </a:solidFill>
                <a:latin typeface="Calibri"/>
                <a:cs typeface="Calibri"/>
              </a:rPr>
              <a:t>process is </a:t>
            </a:r>
            <a:r>
              <a:rPr sz="2400" b="1" dirty="0">
                <a:solidFill>
                  <a:srgbClr val="1E487C"/>
                </a:solidFill>
                <a:latin typeface="Calibri"/>
                <a:cs typeface="Calibri"/>
              </a:rPr>
              <a:t>a </a:t>
            </a:r>
            <a:r>
              <a:rPr sz="2400" b="1" spc="-5" dirty="0">
                <a:solidFill>
                  <a:srgbClr val="1E487C"/>
                </a:solidFill>
                <a:latin typeface="Calibri"/>
                <a:cs typeface="Calibri"/>
              </a:rPr>
              <a:t>program in</a:t>
            </a:r>
            <a:r>
              <a:rPr sz="2400" b="1" spc="-20" dirty="0">
                <a:solidFill>
                  <a:srgbClr val="1E487C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1E487C"/>
                </a:solidFill>
                <a:latin typeface="Calibri"/>
                <a:cs typeface="Calibri"/>
              </a:rPr>
              <a:t>execution</a:t>
            </a:r>
            <a:r>
              <a:rPr sz="2400" b="1" spc="-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187325" indent="-175260" algn="just">
              <a:lnSpc>
                <a:spcPct val="100000"/>
              </a:lnSpc>
              <a:spcBef>
                <a:spcPts val="1005"/>
              </a:spcBef>
              <a:buFont typeface="Arial"/>
              <a:buChar char="•"/>
              <a:tabLst>
                <a:tab pos="187960" algn="l"/>
              </a:tabLst>
            </a:pPr>
            <a:r>
              <a:rPr sz="2400" spc="-5" dirty="0">
                <a:latin typeface="Calibri"/>
                <a:cs typeface="Calibri"/>
              </a:rPr>
              <a:t>Process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not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5" dirty="0">
                <a:latin typeface="Calibri"/>
                <a:cs typeface="Calibri"/>
              </a:rPr>
              <a:t>same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5" dirty="0">
                <a:latin typeface="Calibri"/>
                <a:cs typeface="Calibri"/>
              </a:rPr>
              <a:t>program code but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lot more than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it.</a:t>
            </a:r>
            <a:endParaRPr sz="2400">
              <a:latin typeface="Calibri"/>
              <a:cs typeface="Calibri"/>
            </a:endParaRPr>
          </a:p>
          <a:p>
            <a:pPr marL="187325" marR="5080" indent="-175260" algn="just">
              <a:lnSpc>
                <a:spcPct val="100000"/>
              </a:lnSpc>
              <a:spcBef>
                <a:spcPts val="990"/>
              </a:spcBef>
              <a:buFont typeface="Arial"/>
              <a:buChar char="•"/>
              <a:tabLst>
                <a:tab pos="187960" algn="l"/>
              </a:tabLst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process is </a:t>
            </a:r>
            <a:r>
              <a:rPr sz="2400" dirty="0">
                <a:latin typeface="Calibri"/>
                <a:cs typeface="Calibri"/>
              </a:rPr>
              <a:t>an </a:t>
            </a:r>
            <a:r>
              <a:rPr sz="2400" spc="-10" dirty="0">
                <a:latin typeface="Calibri"/>
                <a:cs typeface="Calibri"/>
              </a:rPr>
              <a:t>'active' entity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5" dirty="0">
                <a:latin typeface="Calibri"/>
                <a:cs typeface="Calibri"/>
              </a:rPr>
              <a:t>opposed </a:t>
            </a:r>
            <a:r>
              <a:rPr sz="2400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program which is  considered to be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'passive' </a:t>
            </a:r>
            <a:r>
              <a:rPr sz="2400" spc="-10" dirty="0">
                <a:latin typeface="Calibri"/>
                <a:cs typeface="Calibri"/>
              </a:rPr>
              <a:t>entity. </a:t>
            </a:r>
            <a:r>
              <a:rPr sz="2400" spc="-15" dirty="0">
                <a:latin typeface="Calibri"/>
                <a:cs typeface="Calibri"/>
              </a:rPr>
              <a:t>Attributes </a:t>
            </a:r>
            <a:r>
              <a:rPr sz="2400" spc="-5" dirty="0">
                <a:latin typeface="Calibri"/>
                <a:cs typeface="Calibri"/>
              </a:rPr>
              <a:t>held by process  include hardware state, memory, CPU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etc.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"/>
            <a:ext cx="9144000" cy="6858000"/>
            <a:chOff x="0" y="12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7235" y="3071520"/>
              <a:ext cx="5430964" cy="280332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643037"/>
              <a:ext cx="9144000" cy="643255"/>
            </a:xfrm>
            <a:custGeom>
              <a:avLst/>
              <a:gdLst/>
              <a:ahLst/>
              <a:cxnLst/>
              <a:rect l="l" t="t" r="r" b="b"/>
              <a:pathLst>
                <a:path w="9144000" h="643255">
                  <a:moveTo>
                    <a:pt x="9144000" y="0"/>
                  </a:moveTo>
                  <a:lnTo>
                    <a:pt x="0" y="0"/>
                  </a:lnTo>
                  <a:lnTo>
                    <a:pt x="0" y="642962"/>
                  </a:lnTo>
                  <a:lnTo>
                    <a:pt x="4572000" y="642962"/>
                  </a:lnTo>
                  <a:lnTo>
                    <a:pt x="9144000" y="64296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1E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33380" y="1721053"/>
            <a:ext cx="18745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Advantages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18525" y="6032156"/>
            <a:ext cx="609485" cy="60948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91184" y="2677223"/>
            <a:ext cx="7376795" cy="170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73355" algn="l"/>
              </a:tabLst>
            </a:pPr>
            <a:r>
              <a:rPr sz="2200" spc="-10" dirty="0">
                <a:latin typeface="Calibri"/>
                <a:cs typeface="Calibri"/>
              </a:rPr>
              <a:t>Kernel </a:t>
            </a:r>
            <a:r>
              <a:rPr sz="2200" spc="-5" dirty="0">
                <a:latin typeface="Calibri"/>
                <a:cs typeface="Calibri"/>
              </a:rPr>
              <a:t>can </a:t>
            </a:r>
            <a:r>
              <a:rPr sz="2200" b="1" spc="-10" dirty="0">
                <a:solidFill>
                  <a:srgbClr val="1E487C"/>
                </a:solidFill>
                <a:latin typeface="Calibri"/>
                <a:cs typeface="Calibri"/>
              </a:rPr>
              <a:t>simultaneously </a:t>
            </a:r>
            <a:r>
              <a:rPr sz="2200" b="1" spc="-5" dirty="0">
                <a:solidFill>
                  <a:srgbClr val="1E487C"/>
                </a:solidFill>
                <a:latin typeface="Calibri"/>
                <a:cs typeface="Calibri"/>
              </a:rPr>
              <a:t>schedule </a:t>
            </a:r>
            <a:r>
              <a:rPr sz="2200" b="1" spc="-10" dirty="0">
                <a:solidFill>
                  <a:srgbClr val="1E487C"/>
                </a:solidFill>
                <a:latin typeface="Calibri"/>
                <a:cs typeface="Calibri"/>
              </a:rPr>
              <a:t>multiple threads </a:t>
            </a:r>
            <a:r>
              <a:rPr sz="2200" dirty="0">
                <a:latin typeface="Calibri"/>
                <a:cs typeface="Calibri"/>
              </a:rPr>
              <a:t>from </a:t>
            </a:r>
            <a:r>
              <a:rPr sz="2200" spc="-10" dirty="0">
                <a:latin typeface="Calibri"/>
                <a:cs typeface="Calibri"/>
              </a:rPr>
              <a:t>the  </a:t>
            </a:r>
            <a:r>
              <a:rPr sz="2200" spc="-5" dirty="0">
                <a:latin typeface="Calibri"/>
                <a:cs typeface="Calibri"/>
              </a:rPr>
              <a:t>same process on </a:t>
            </a:r>
            <a:r>
              <a:rPr sz="2200" spc="-10" dirty="0">
                <a:latin typeface="Calibri"/>
                <a:cs typeface="Calibri"/>
              </a:rPr>
              <a:t>multiple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processes.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2150">
              <a:latin typeface="Calibri"/>
              <a:cs typeface="Calibri"/>
            </a:endParaRPr>
          </a:p>
          <a:p>
            <a:pPr marL="12700" marR="315595">
              <a:lnSpc>
                <a:spcPct val="100000"/>
              </a:lnSpc>
              <a:buFont typeface="Arial"/>
              <a:buChar char="•"/>
              <a:tabLst>
                <a:tab pos="173355" algn="l"/>
              </a:tabLst>
            </a:pPr>
            <a:r>
              <a:rPr sz="2200" spc="-5" dirty="0">
                <a:latin typeface="Calibri"/>
                <a:cs typeface="Calibri"/>
              </a:rPr>
              <a:t>If one thread in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-5" dirty="0">
                <a:latin typeface="Calibri"/>
                <a:cs typeface="Calibri"/>
              </a:rPr>
              <a:t>process is </a:t>
            </a:r>
            <a:r>
              <a:rPr sz="2200" spc="-10" dirty="0">
                <a:latin typeface="Calibri"/>
                <a:cs typeface="Calibri"/>
              </a:rPr>
              <a:t>blocked, </a:t>
            </a: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Kernel </a:t>
            </a:r>
            <a:r>
              <a:rPr sz="2200" spc="-5" dirty="0">
                <a:latin typeface="Calibri"/>
                <a:cs typeface="Calibri"/>
              </a:rPr>
              <a:t>can </a:t>
            </a:r>
            <a:r>
              <a:rPr sz="2200" spc="-10" dirty="0">
                <a:latin typeface="Calibri"/>
                <a:cs typeface="Calibri"/>
              </a:rPr>
              <a:t>schedule  </a:t>
            </a:r>
            <a:r>
              <a:rPr sz="2200" spc="-5" dirty="0">
                <a:latin typeface="Calibri"/>
                <a:cs typeface="Calibri"/>
              </a:rPr>
              <a:t>another thread </a:t>
            </a:r>
            <a:r>
              <a:rPr sz="2200" dirty="0">
                <a:latin typeface="Calibri"/>
                <a:cs typeface="Calibri"/>
              </a:rPr>
              <a:t>of </a:t>
            </a:r>
            <a:r>
              <a:rPr sz="2200" spc="-5" dirty="0">
                <a:latin typeface="Calibri"/>
                <a:cs typeface="Calibri"/>
              </a:rPr>
              <a:t>the same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process</a:t>
            </a:r>
            <a:r>
              <a:rPr sz="1800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"/>
            <a:ext cx="9144000" cy="6858000"/>
            <a:chOff x="0" y="12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7235" y="3071520"/>
              <a:ext cx="5430964" cy="280332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643037"/>
              <a:ext cx="9144000" cy="643255"/>
            </a:xfrm>
            <a:custGeom>
              <a:avLst/>
              <a:gdLst/>
              <a:ahLst/>
              <a:cxnLst/>
              <a:rect l="l" t="t" r="r" b="b"/>
              <a:pathLst>
                <a:path w="9144000" h="643255">
                  <a:moveTo>
                    <a:pt x="9144000" y="0"/>
                  </a:moveTo>
                  <a:lnTo>
                    <a:pt x="0" y="0"/>
                  </a:lnTo>
                  <a:lnTo>
                    <a:pt x="0" y="642962"/>
                  </a:lnTo>
                  <a:lnTo>
                    <a:pt x="4572000" y="642962"/>
                  </a:lnTo>
                  <a:lnTo>
                    <a:pt x="9144000" y="64296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1E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12337" y="1721053"/>
            <a:ext cx="23171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Disadvantages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18525" y="6032156"/>
            <a:ext cx="609485" cy="60948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77023" y="2533573"/>
            <a:ext cx="6759575" cy="1702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72720" algn="l"/>
              </a:tabLst>
            </a:pPr>
            <a:r>
              <a:rPr sz="2200" spc="-10" dirty="0">
                <a:latin typeface="Calibri"/>
                <a:cs typeface="Calibri"/>
              </a:rPr>
              <a:t>Kernel threads </a:t>
            </a:r>
            <a:r>
              <a:rPr sz="2200" spc="-5" dirty="0">
                <a:latin typeface="Calibri"/>
                <a:cs typeface="Calibri"/>
              </a:rPr>
              <a:t>are </a:t>
            </a:r>
            <a:r>
              <a:rPr sz="2200" spc="-10" dirty="0">
                <a:latin typeface="Calibri"/>
                <a:cs typeface="Calibri"/>
              </a:rPr>
              <a:t>generally </a:t>
            </a:r>
            <a:r>
              <a:rPr sz="2200" b="1" spc="-10" dirty="0">
                <a:solidFill>
                  <a:srgbClr val="1E487C"/>
                </a:solidFill>
                <a:latin typeface="Calibri"/>
                <a:cs typeface="Calibri"/>
              </a:rPr>
              <a:t>slower </a:t>
            </a:r>
            <a:r>
              <a:rPr sz="2200" spc="-5" dirty="0">
                <a:latin typeface="Calibri"/>
                <a:cs typeface="Calibri"/>
              </a:rPr>
              <a:t>to create and manage  than the user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threads.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2150">
              <a:latin typeface="Calibri"/>
              <a:cs typeface="Calibri"/>
            </a:endParaRPr>
          </a:p>
          <a:p>
            <a:pPr marL="12700" marR="52069">
              <a:lnSpc>
                <a:spcPct val="100000"/>
              </a:lnSpc>
              <a:buFont typeface="Arial"/>
              <a:buChar char="•"/>
              <a:tabLst>
                <a:tab pos="172720" algn="l"/>
              </a:tabLst>
            </a:pPr>
            <a:r>
              <a:rPr sz="2200" spc="-5" dirty="0">
                <a:latin typeface="Calibri"/>
                <a:cs typeface="Calibri"/>
              </a:rPr>
              <a:t>Transfer </a:t>
            </a:r>
            <a:r>
              <a:rPr sz="2200" dirty="0">
                <a:latin typeface="Calibri"/>
                <a:cs typeface="Calibri"/>
              </a:rPr>
              <a:t>of </a:t>
            </a:r>
            <a:r>
              <a:rPr sz="2200" spc="-5" dirty="0">
                <a:latin typeface="Calibri"/>
                <a:cs typeface="Calibri"/>
              </a:rPr>
              <a:t>control from one thread to another </a:t>
            </a:r>
            <a:r>
              <a:rPr sz="2200" spc="-10" dirty="0">
                <a:latin typeface="Calibri"/>
                <a:cs typeface="Calibri"/>
              </a:rPr>
              <a:t>within </a:t>
            </a:r>
            <a:r>
              <a:rPr sz="2200" spc="-5" dirty="0">
                <a:latin typeface="Calibri"/>
                <a:cs typeface="Calibri"/>
              </a:rPr>
              <a:t>the  same process </a:t>
            </a:r>
            <a:r>
              <a:rPr sz="2200" b="1" spc="-10" dirty="0">
                <a:solidFill>
                  <a:srgbClr val="1E487C"/>
                </a:solidFill>
                <a:latin typeface="Calibri"/>
                <a:cs typeface="Calibri"/>
              </a:rPr>
              <a:t>requires </a:t>
            </a:r>
            <a:r>
              <a:rPr sz="2200" b="1" dirty="0">
                <a:solidFill>
                  <a:srgbClr val="1E487C"/>
                </a:solidFill>
                <a:latin typeface="Calibri"/>
                <a:cs typeface="Calibri"/>
              </a:rPr>
              <a:t>a </a:t>
            </a:r>
            <a:r>
              <a:rPr sz="2200" b="1" spc="-5" dirty="0">
                <a:solidFill>
                  <a:srgbClr val="1E487C"/>
                </a:solidFill>
                <a:latin typeface="Calibri"/>
                <a:cs typeface="Calibri"/>
              </a:rPr>
              <a:t>mode switch to </a:t>
            </a:r>
            <a:r>
              <a:rPr sz="2200" b="1" spc="-10" dirty="0">
                <a:solidFill>
                  <a:srgbClr val="1E487C"/>
                </a:solidFill>
                <a:latin typeface="Calibri"/>
                <a:cs typeface="Calibri"/>
              </a:rPr>
              <a:t>the</a:t>
            </a:r>
            <a:r>
              <a:rPr sz="2200" b="1" spc="-60" dirty="0">
                <a:solidFill>
                  <a:srgbClr val="1E487C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1E487C"/>
                </a:solidFill>
                <a:latin typeface="Calibri"/>
                <a:cs typeface="Calibri"/>
              </a:rPr>
              <a:t>Kernel.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"/>
            <a:ext cx="9144000" cy="6858000"/>
            <a:chOff x="0" y="12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7235" y="2999879"/>
              <a:ext cx="5430964" cy="28036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643037"/>
              <a:ext cx="9144000" cy="643255"/>
            </a:xfrm>
            <a:custGeom>
              <a:avLst/>
              <a:gdLst/>
              <a:ahLst/>
              <a:cxnLst/>
              <a:rect l="l" t="t" r="r" b="b"/>
              <a:pathLst>
                <a:path w="9144000" h="643255">
                  <a:moveTo>
                    <a:pt x="9144000" y="0"/>
                  </a:moveTo>
                  <a:lnTo>
                    <a:pt x="0" y="0"/>
                  </a:lnTo>
                  <a:lnTo>
                    <a:pt x="0" y="642962"/>
                  </a:lnTo>
                  <a:lnTo>
                    <a:pt x="4572000" y="642962"/>
                  </a:lnTo>
                  <a:lnTo>
                    <a:pt x="9144000" y="64296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1E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65537" y="1721053"/>
            <a:ext cx="24091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Multithreading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18525" y="6032156"/>
            <a:ext cx="609485" cy="60948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91184" y="2819425"/>
            <a:ext cx="7815580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7960" indent="-17589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8595" algn="l"/>
              </a:tabLst>
            </a:pPr>
            <a:r>
              <a:rPr sz="2400" spc="-5" dirty="0">
                <a:latin typeface="Calibri"/>
                <a:cs typeface="Calibri"/>
              </a:rPr>
              <a:t>Ability of operating system </a:t>
            </a:r>
            <a:r>
              <a:rPr sz="2400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execute </a:t>
            </a:r>
            <a:r>
              <a:rPr sz="2400" spc="-10" dirty="0">
                <a:latin typeface="Calibri"/>
                <a:cs typeface="Calibri"/>
              </a:rPr>
              <a:t>multiple </a:t>
            </a:r>
            <a:r>
              <a:rPr sz="2400" spc="-5" dirty="0">
                <a:latin typeface="Calibri"/>
                <a:cs typeface="Calibri"/>
              </a:rPr>
              <a:t>threads.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3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buFont typeface="Arial"/>
              <a:buChar char="•"/>
              <a:tabLst>
                <a:tab pos="188595" algn="l"/>
                <a:tab pos="615950" algn="l"/>
              </a:tabLst>
            </a:pPr>
            <a:r>
              <a:rPr sz="2400" spc="-5" dirty="0">
                <a:latin typeface="Calibri"/>
                <a:cs typeface="Calibri"/>
              </a:rPr>
              <a:t>Some operating system provide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b="1" spc="-5" dirty="0">
                <a:solidFill>
                  <a:srgbClr val="1E487C"/>
                </a:solidFill>
                <a:latin typeface="Calibri"/>
                <a:cs typeface="Calibri"/>
              </a:rPr>
              <a:t>combined </a:t>
            </a:r>
            <a:r>
              <a:rPr sz="2400" spc="-5" dirty="0">
                <a:latin typeface="Calibri"/>
                <a:cs typeface="Calibri"/>
              </a:rPr>
              <a:t>user level thread  </a:t>
            </a:r>
            <a:r>
              <a:rPr sz="2400" dirty="0">
                <a:latin typeface="Calibri"/>
                <a:cs typeface="Calibri"/>
              </a:rPr>
              <a:t>and	</a:t>
            </a:r>
            <a:r>
              <a:rPr sz="2400" spc="-5" dirty="0">
                <a:latin typeface="Calibri"/>
                <a:cs typeface="Calibri"/>
              </a:rPr>
              <a:t>Kernel level thread facility.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350">
              <a:latin typeface="Calibri"/>
              <a:cs typeface="Calibri"/>
            </a:endParaRPr>
          </a:p>
          <a:p>
            <a:pPr marL="187960" indent="-175895">
              <a:lnSpc>
                <a:spcPct val="100000"/>
              </a:lnSpc>
              <a:buFont typeface="Arial"/>
              <a:buChar char="•"/>
              <a:tabLst>
                <a:tab pos="188595" algn="l"/>
              </a:tabLst>
            </a:pPr>
            <a:r>
              <a:rPr sz="2400" spc="-5" dirty="0">
                <a:latin typeface="Calibri"/>
                <a:cs typeface="Calibri"/>
              </a:rPr>
              <a:t>Multithreading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Models</a:t>
            </a:r>
            <a:endParaRPr sz="2400">
              <a:latin typeface="Calibri"/>
              <a:cs typeface="Calibri"/>
            </a:endParaRPr>
          </a:p>
          <a:p>
            <a:pPr marL="927100" lvl="1" indent="-457200">
              <a:lnSpc>
                <a:spcPct val="100000"/>
              </a:lnSpc>
              <a:buAutoNum type="arabicPeriod"/>
              <a:tabLst>
                <a:tab pos="926465" algn="l"/>
                <a:tab pos="927100" algn="l"/>
              </a:tabLst>
            </a:pPr>
            <a:r>
              <a:rPr sz="2400" spc="-5" dirty="0">
                <a:latin typeface="Calibri"/>
                <a:cs typeface="Calibri"/>
              </a:rPr>
              <a:t>Many to One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  <a:p>
            <a:pPr marL="927100" lvl="1" indent="-457200">
              <a:lnSpc>
                <a:spcPct val="100000"/>
              </a:lnSpc>
              <a:buAutoNum type="arabicPeriod"/>
              <a:tabLst>
                <a:tab pos="926465" algn="l"/>
                <a:tab pos="927100" algn="l"/>
              </a:tabLst>
            </a:pPr>
            <a:r>
              <a:rPr sz="2400" spc="-5" dirty="0">
                <a:latin typeface="Calibri"/>
                <a:cs typeface="Calibri"/>
              </a:rPr>
              <a:t>One </a:t>
            </a:r>
            <a:r>
              <a:rPr sz="2400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One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  <a:p>
            <a:pPr marL="927100" lvl="1" indent="-457200">
              <a:lnSpc>
                <a:spcPct val="100000"/>
              </a:lnSpc>
              <a:buAutoNum type="arabicPeriod"/>
              <a:tabLst>
                <a:tab pos="926465" algn="l"/>
                <a:tab pos="927100" algn="l"/>
              </a:tabLst>
            </a:pPr>
            <a:r>
              <a:rPr sz="2400" spc="-5" dirty="0">
                <a:latin typeface="Calibri"/>
                <a:cs typeface="Calibri"/>
              </a:rPr>
              <a:t>Many to Many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"/>
            <a:ext cx="9144000" cy="6858000"/>
            <a:chOff x="0" y="12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7235" y="3071520"/>
              <a:ext cx="5430964" cy="280332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643037"/>
              <a:ext cx="9144000" cy="643255"/>
            </a:xfrm>
            <a:custGeom>
              <a:avLst/>
              <a:gdLst/>
              <a:ahLst/>
              <a:cxnLst/>
              <a:rect l="l" t="t" r="r" b="b"/>
              <a:pathLst>
                <a:path w="9144000" h="643255">
                  <a:moveTo>
                    <a:pt x="9144000" y="0"/>
                  </a:moveTo>
                  <a:lnTo>
                    <a:pt x="0" y="0"/>
                  </a:lnTo>
                  <a:lnTo>
                    <a:pt x="0" y="642962"/>
                  </a:lnTo>
                  <a:lnTo>
                    <a:pt x="4572000" y="642962"/>
                  </a:lnTo>
                  <a:lnTo>
                    <a:pt x="9144000" y="64296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1E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994736" y="1721053"/>
            <a:ext cx="31502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Many to </a:t>
            </a:r>
            <a:r>
              <a:rPr spc="-10" dirty="0"/>
              <a:t>one</a:t>
            </a:r>
            <a:r>
              <a:rPr spc="-75" dirty="0"/>
              <a:t> </a:t>
            </a:r>
            <a:r>
              <a:rPr spc="-5" dirty="0"/>
              <a:t>Model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18525" y="6032156"/>
            <a:ext cx="609485" cy="60948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34416" y="2391384"/>
            <a:ext cx="757491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34950">
              <a:lnSpc>
                <a:spcPct val="100000"/>
              </a:lnSpc>
              <a:spcBef>
                <a:spcPts val="100"/>
              </a:spcBef>
              <a:buSzPct val="95833"/>
              <a:buFont typeface="Arial"/>
              <a:buChar char="•"/>
              <a:tabLst>
                <a:tab pos="120650" algn="l"/>
                <a:tab pos="1172210" algn="l"/>
              </a:tabLst>
            </a:pPr>
            <a:r>
              <a:rPr sz="2400" spc="-5" dirty="0">
                <a:latin typeface="Calibri"/>
                <a:cs typeface="Calibri"/>
              </a:rPr>
              <a:t>In the </a:t>
            </a:r>
            <a:r>
              <a:rPr sz="2400" b="1" spc="-5" dirty="0">
                <a:solidFill>
                  <a:srgbClr val="1E487C"/>
                </a:solidFill>
                <a:latin typeface="Calibri"/>
                <a:cs typeface="Calibri"/>
              </a:rPr>
              <a:t>many to one </a:t>
            </a:r>
            <a:r>
              <a:rPr sz="2400" b="1" dirty="0">
                <a:solidFill>
                  <a:srgbClr val="1E487C"/>
                </a:solidFill>
                <a:latin typeface="Calibri"/>
                <a:cs typeface="Calibri"/>
              </a:rPr>
              <a:t>model</a:t>
            </a:r>
            <a:r>
              <a:rPr sz="2400" dirty="0">
                <a:latin typeface="Calibri"/>
                <a:cs typeface="Calibri"/>
              </a:rPr>
              <a:t>, many </a:t>
            </a:r>
            <a:r>
              <a:rPr sz="2400" spc="-5" dirty="0">
                <a:latin typeface="Calibri"/>
                <a:cs typeface="Calibri"/>
              </a:rPr>
              <a:t>user-level threads </a:t>
            </a:r>
            <a:r>
              <a:rPr sz="2400" dirty="0">
                <a:latin typeface="Calibri"/>
                <a:cs typeface="Calibri"/>
              </a:rPr>
              <a:t>are all  mapped	</a:t>
            </a:r>
            <a:r>
              <a:rPr sz="2400" spc="-5" dirty="0">
                <a:latin typeface="Calibri"/>
                <a:cs typeface="Calibri"/>
              </a:rPr>
              <a:t>onto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single </a:t>
            </a:r>
            <a:r>
              <a:rPr sz="2400" dirty="0">
                <a:latin typeface="Calibri"/>
                <a:cs typeface="Calibri"/>
              </a:rPr>
              <a:t>kernel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thread.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buSzPct val="95833"/>
              <a:buFont typeface="Arial"/>
              <a:buChar char="•"/>
              <a:tabLst>
                <a:tab pos="120650" algn="l"/>
                <a:tab pos="931544" algn="l"/>
              </a:tabLst>
            </a:pPr>
            <a:r>
              <a:rPr sz="2400" spc="-5" dirty="0">
                <a:latin typeface="Calibri"/>
                <a:cs typeface="Calibri"/>
              </a:rPr>
              <a:t>Thread management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handled by the thread library in user  space,	which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0" dirty="0">
                <a:latin typeface="Calibri"/>
                <a:cs typeface="Calibri"/>
              </a:rPr>
              <a:t>efficient </a:t>
            </a:r>
            <a:r>
              <a:rPr sz="2400" spc="-5" dirty="0">
                <a:latin typeface="Calibri"/>
                <a:cs typeface="Calibri"/>
              </a:rPr>
              <a:t>in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nature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35181" y="3577593"/>
            <a:ext cx="7747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42916" y="3499929"/>
            <a:ext cx="4211637" cy="3071507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391859" y="6392062"/>
            <a:ext cx="143129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Many to One </a:t>
            </a:r>
            <a:r>
              <a:rPr sz="1100" spc="-5" dirty="0">
                <a:latin typeface="Arial"/>
                <a:cs typeface="Arial"/>
              </a:rPr>
              <a:t>Model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975" spc="-15" baseline="29914" dirty="0">
                <a:latin typeface="Arial"/>
                <a:cs typeface="Arial"/>
              </a:rPr>
              <a:t>[1]</a:t>
            </a:r>
            <a:endParaRPr sz="975" baseline="2991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"/>
            <a:ext cx="9144000" cy="6858000"/>
            <a:chOff x="0" y="12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7235" y="3071520"/>
              <a:ext cx="5430964" cy="280332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643037"/>
              <a:ext cx="9144000" cy="643255"/>
            </a:xfrm>
            <a:custGeom>
              <a:avLst/>
              <a:gdLst/>
              <a:ahLst/>
              <a:cxnLst/>
              <a:rect l="l" t="t" r="r" b="b"/>
              <a:pathLst>
                <a:path w="9144000" h="643255">
                  <a:moveTo>
                    <a:pt x="9144000" y="0"/>
                  </a:moveTo>
                  <a:lnTo>
                    <a:pt x="0" y="0"/>
                  </a:lnTo>
                  <a:lnTo>
                    <a:pt x="0" y="642962"/>
                  </a:lnTo>
                  <a:lnTo>
                    <a:pt x="4572000" y="642962"/>
                  </a:lnTo>
                  <a:lnTo>
                    <a:pt x="9144000" y="64296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1E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93745" y="1721053"/>
            <a:ext cx="29527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One to One</a:t>
            </a:r>
            <a:r>
              <a:rPr spc="-70" dirty="0"/>
              <a:t> </a:t>
            </a:r>
            <a:r>
              <a:rPr spc="-5" dirty="0"/>
              <a:t>Model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18525" y="6032156"/>
            <a:ext cx="609485" cy="60948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76618" y="2416568"/>
            <a:ext cx="7614920" cy="1859914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156845">
              <a:lnSpc>
                <a:spcPct val="101699"/>
              </a:lnSpc>
              <a:spcBef>
                <a:spcPts val="60"/>
              </a:spcBef>
              <a:buSzPct val="110000"/>
              <a:buFont typeface="Arial"/>
              <a:buChar char="•"/>
              <a:tabLst>
                <a:tab pos="172720" algn="l"/>
              </a:tabLst>
            </a:pP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one to one </a:t>
            </a:r>
            <a:r>
              <a:rPr sz="2000" dirty="0">
                <a:latin typeface="Calibri"/>
                <a:cs typeface="Calibri"/>
              </a:rPr>
              <a:t>model </a:t>
            </a:r>
            <a:r>
              <a:rPr sz="2000" spc="-5" dirty="0">
                <a:latin typeface="Calibri"/>
                <a:cs typeface="Calibri"/>
              </a:rPr>
              <a:t>creates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separate kernel thread to </a:t>
            </a:r>
            <a:r>
              <a:rPr sz="2000" dirty="0">
                <a:latin typeface="Calibri"/>
                <a:cs typeface="Calibri"/>
              </a:rPr>
              <a:t>handle </a:t>
            </a:r>
            <a:r>
              <a:rPr sz="2000" spc="-5" dirty="0">
                <a:latin typeface="Calibri"/>
                <a:cs typeface="Calibri"/>
              </a:rPr>
              <a:t>each 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5" dirty="0">
                <a:latin typeface="Calibri"/>
                <a:cs typeface="Calibri"/>
              </a:rPr>
              <a:t>every user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thread.</a:t>
            </a:r>
            <a:endParaRPr sz="20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buFont typeface="Arial"/>
              <a:buChar char="•"/>
              <a:tabLst>
                <a:tab pos="159385" algn="l"/>
              </a:tabLst>
            </a:pPr>
            <a:r>
              <a:rPr sz="2000" dirty="0">
                <a:latin typeface="Calibri"/>
                <a:cs typeface="Calibri"/>
              </a:rPr>
              <a:t>Most </a:t>
            </a:r>
            <a:r>
              <a:rPr sz="2000" spc="-5" dirty="0">
                <a:latin typeface="Calibri"/>
                <a:cs typeface="Calibri"/>
              </a:rPr>
              <a:t>implementations of this model place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limit </a:t>
            </a:r>
            <a:r>
              <a:rPr sz="2000" dirty="0">
                <a:latin typeface="Calibri"/>
                <a:cs typeface="Calibri"/>
              </a:rPr>
              <a:t>on how </a:t>
            </a:r>
            <a:r>
              <a:rPr sz="2000" spc="-5" dirty="0">
                <a:latin typeface="Calibri"/>
                <a:cs typeface="Calibri"/>
              </a:rPr>
              <a:t>many threads  </a:t>
            </a:r>
            <a:r>
              <a:rPr sz="2000" dirty="0">
                <a:latin typeface="Calibri"/>
                <a:cs typeface="Calibri"/>
              </a:rPr>
              <a:t>can </a:t>
            </a:r>
            <a:r>
              <a:rPr sz="2000" spc="-5" dirty="0">
                <a:latin typeface="Calibri"/>
                <a:cs typeface="Calibri"/>
              </a:rPr>
              <a:t>be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created.</a:t>
            </a:r>
            <a:endParaRPr sz="2000">
              <a:latin typeface="Calibri"/>
              <a:cs typeface="Calibri"/>
            </a:endParaRPr>
          </a:p>
          <a:p>
            <a:pPr marL="12700" marR="19050">
              <a:lnSpc>
                <a:spcPct val="100000"/>
              </a:lnSpc>
              <a:buFont typeface="Arial"/>
              <a:buChar char="•"/>
              <a:tabLst>
                <a:tab pos="159385" algn="l"/>
              </a:tabLst>
            </a:pPr>
            <a:r>
              <a:rPr sz="2000" spc="-5" dirty="0">
                <a:latin typeface="Calibri"/>
                <a:cs typeface="Calibri"/>
              </a:rPr>
              <a:t>Linux </a:t>
            </a:r>
            <a:r>
              <a:rPr sz="2000" dirty="0">
                <a:latin typeface="Calibri"/>
                <a:cs typeface="Calibri"/>
              </a:rPr>
              <a:t>and Windows </a:t>
            </a:r>
            <a:r>
              <a:rPr sz="2000" spc="-5" dirty="0">
                <a:latin typeface="Calibri"/>
                <a:cs typeface="Calibri"/>
              </a:rPr>
              <a:t>from </a:t>
            </a:r>
            <a:r>
              <a:rPr sz="2000" dirty="0">
                <a:latin typeface="Calibri"/>
                <a:cs typeface="Calibri"/>
              </a:rPr>
              <a:t>95 </a:t>
            </a:r>
            <a:r>
              <a:rPr sz="2000" spc="-5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XP </a:t>
            </a:r>
            <a:r>
              <a:rPr sz="2000" spc="-5" dirty="0">
                <a:latin typeface="Calibri"/>
                <a:cs typeface="Calibri"/>
              </a:rPr>
              <a:t>implement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one-to-one model for  threads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28805" y="3929049"/>
            <a:ext cx="3357702" cy="246203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228054" y="6392062"/>
            <a:ext cx="13538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One </a:t>
            </a:r>
            <a:r>
              <a:rPr sz="1100" spc="5" dirty="0">
                <a:latin typeface="Arial"/>
                <a:cs typeface="Arial"/>
              </a:rPr>
              <a:t>to </a:t>
            </a:r>
            <a:r>
              <a:rPr sz="1100" spc="-5" dirty="0">
                <a:latin typeface="Arial"/>
                <a:cs typeface="Arial"/>
              </a:rPr>
              <a:t>One Model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975" spc="-15" baseline="29914" dirty="0">
                <a:latin typeface="Arial"/>
                <a:cs typeface="Arial"/>
              </a:rPr>
              <a:t>[1]</a:t>
            </a:r>
            <a:endParaRPr sz="975" baseline="2991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"/>
            <a:ext cx="9144000" cy="6858000"/>
            <a:chOff x="0" y="12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7235" y="3071520"/>
              <a:ext cx="5430964" cy="280332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643037"/>
              <a:ext cx="9144000" cy="643255"/>
            </a:xfrm>
            <a:custGeom>
              <a:avLst/>
              <a:gdLst/>
              <a:ahLst/>
              <a:cxnLst/>
              <a:rect l="l" t="t" r="r" b="b"/>
              <a:pathLst>
                <a:path w="9144000" h="643255">
                  <a:moveTo>
                    <a:pt x="9144000" y="0"/>
                  </a:moveTo>
                  <a:lnTo>
                    <a:pt x="0" y="0"/>
                  </a:lnTo>
                  <a:lnTo>
                    <a:pt x="0" y="642962"/>
                  </a:lnTo>
                  <a:lnTo>
                    <a:pt x="4572000" y="642962"/>
                  </a:lnTo>
                  <a:lnTo>
                    <a:pt x="9144000" y="64296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1E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42094" y="1721053"/>
            <a:ext cx="34550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Many to Many</a:t>
            </a:r>
            <a:r>
              <a:rPr spc="-80" dirty="0"/>
              <a:t> </a:t>
            </a:r>
            <a:r>
              <a:rPr spc="-5" dirty="0"/>
              <a:t>Model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18525" y="6032156"/>
            <a:ext cx="609485" cy="60948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48982" y="2462288"/>
            <a:ext cx="7900670" cy="1856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9385" marR="5080" indent="-159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59385" algn="l"/>
              </a:tabLst>
            </a:pPr>
            <a:r>
              <a:rPr sz="2000" spc="-5" dirty="0">
                <a:latin typeface="Calibri"/>
                <a:cs typeface="Calibri"/>
              </a:rPr>
              <a:t>The many to </a:t>
            </a:r>
            <a:r>
              <a:rPr sz="2000" dirty="0">
                <a:latin typeface="Calibri"/>
                <a:cs typeface="Calibri"/>
              </a:rPr>
              <a:t>many model </a:t>
            </a:r>
            <a:r>
              <a:rPr sz="2000" spc="-5" dirty="0">
                <a:latin typeface="Calibri"/>
                <a:cs typeface="Calibri"/>
              </a:rPr>
              <a:t>multiplexes </a:t>
            </a:r>
            <a:r>
              <a:rPr sz="2000" dirty="0">
                <a:latin typeface="Calibri"/>
                <a:cs typeface="Calibri"/>
              </a:rPr>
              <a:t>any </a:t>
            </a:r>
            <a:r>
              <a:rPr sz="2000" spc="-5" dirty="0">
                <a:latin typeface="Calibri"/>
                <a:cs typeface="Calibri"/>
              </a:rPr>
              <a:t>number </a:t>
            </a:r>
            <a:r>
              <a:rPr sz="2000" dirty="0">
                <a:latin typeface="Calibri"/>
                <a:cs typeface="Calibri"/>
              </a:rPr>
              <a:t>of </a:t>
            </a:r>
            <a:r>
              <a:rPr sz="2000" spc="-5" dirty="0">
                <a:latin typeface="Calibri"/>
                <a:cs typeface="Calibri"/>
              </a:rPr>
              <a:t>user threads onto </a:t>
            </a:r>
            <a:r>
              <a:rPr sz="2000" dirty="0">
                <a:latin typeface="Calibri"/>
                <a:cs typeface="Calibri"/>
              </a:rPr>
              <a:t>an  equal or </a:t>
            </a:r>
            <a:r>
              <a:rPr sz="2000" spc="-5" dirty="0">
                <a:latin typeface="Calibri"/>
                <a:cs typeface="Calibri"/>
              </a:rPr>
              <a:t>smaller number of kernel threads, </a:t>
            </a:r>
            <a:r>
              <a:rPr sz="2000" dirty="0">
                <a:latin typeface="Calibri"/>
                <a:cs typeface="Calibri"/>
              </a:rPr>
              <a:t>combining the best</a:t>
            </a:r>
            <a:r>
              <a:rPr sz="2000" spc="6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features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one-to-one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5" dirty="0">
                <a:latin typeface="Calibri"/>
                <a:cs typeface="Calibri"/>
              </a:rPr>
              <a:t>many-to-one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models.</a:t>
            </a:r>
            <a:endParaRPr sz="2000">
              <a:latin typeface="Calibri"/>
              <a:cs typeface="Calibri"/>
            </a:endParaRPr>
          </a:p>
          <a:p>
            <a:pPr marL="158750" indent="-146685">
              <a:lnSpc>
                <a:spcPts val="2400"/>
              </a:lnSpc>
              <a:spcBef>
                <a:spcPts val="10"/>
              </a:spcBef>
              <a:buFont typeface="Arial"/>
              <a:buChar char="•"/>
              <a:tabLst>
                <a:tab pos="159385" algn="l"/>
              </a:tabLst>
            </a:pPr>
            <a:r>
              <a:rPr sz="2000" spc="-5" dirty="0">
                <a:latin typeface="Calibri"/>
                <a:cs typeface="Calibri"/>
              </a:rPr>
              <a:t>Users </a:t>
            </a:r>
            <a:r>
              <a:rPr sz="2000" dirty="0">
                <a:latin typeface="Calibri"/>
                <a:cs typeface="Calibri"/>
              </a:rPr>
              <a:t>can create any </a:t>
            </a:r>
            <a:r>
              <a:rPr sz="2000" spc="-5" dirty="0">
                <a:latin typeface="Calibri"/>
                <a:cs typeface="Calibri"/>
              </a:rPr>
              <a:t>number of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threads.</a:t>
            </a:r>
            <a:endParaRPr sz="2000">
              <a:latin typeface="Calibri"/>
              <a:cs typeface="Calibri"/>
            </a:endParaRPr>
          </a:p>
          <a:p>
            <a:pPr marL="158750" indent="-146685">
              <a:lnSpc>
                <a:spcPct val="100000"/>
              </a:lnSpc>
              <a:buFont typeface="Arial"/>
              <a:buChar char="•"/>
              <a:tabLst>
                <a:tab pos="159385" algn="l"/>
              </a:tabLst>
            </a:pPr>
            <a:r>
              <a:rPr sz="2000" spc="-5" dirty="0">
                <a:latin typeface="Calibri"/>
                <a:cs typeface="Calibri"/>
              </a:rPr>
              <a:t>Blocking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kernel system </a:t>
            </a:r>
            <a:r>
              <a:rPr sz="2000" dirty="0">
                <a:latin typeface="Calibri"/>
                <a:cs typeface="Calibri"/>
              </a:rPr>
              <a:t>calls does </a:t>
            </a:r>
            <a:r>
              <a:rPr sz="2000" spc="-5" dirty="0">
                <a:latin typeface="Calibri"/>
                <a:cs typeface="Calibri"/>
              </a:rPr>
              <a:t>not block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entire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process.</a:t>
            </a:r>
            <a:endParaRPr sz="2000">
              <a:latin typeface="Calibri"/>
              <a:cs typeface="Calibri"/>
            </a:endParaRPr>
          </a:p>
          <a:p>
            <a:pPr marL="158750" indent="-146685">
              <a:lnSpc>
                <a:spcPct val="100000"/>
              </a:lnSpc>
              <a:buFont typeface="Arial"/>
              <a:buChar char="•"/>
              <a:tabLst>
                <a:tab pos="159385" algn="l"/>
              </a:tabLst>
            </a:pPr>
            <a:r>
              <a:rPr sz="2000" spc="-5" dirty="0">
                <a:latin typeface="Calibri"/>
                <a:cs typeface="Calibri"/>
              </a:rPr>
              <a:t>Processes </a:t>
            </a:r>
            <a:r>
              <a:rPr sz="2000" dirty="0">
                <a:latin typeface="Calibri"/>
                <a:cs typeface="Calibri"/>
              </a:rPr>
              <a:t>can be </a:t>
            </a:r>
            <a:r>
              <a:rPr sz="2000" spc="-5" dirty="0">
                <a:latin typeface="Calibri"/>
                <a:cs typeface="Calibri"/>
              </a:rPr>
              <a:t>split across multiple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processors</a:t>
            </a:r>
            <a:r>
              <a:rPr sz="1800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77921" y="4286161"/>
            <a:ext cx="3879697" cy="228564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301337" y="6629310"/>
            <a:ext cx="146939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Many </a:t>
            </a:r>
            <a:r>
              <a:rPr sz="1100" spc="5" dirty="0">
                <a:latin typeface="Arial"/>
                <a:cs typeface="Arial"/>
              </a:rPr>
              <a:t>to </a:t>
            </a:r>
            <a:r>
              <a:rPr sz="1100" dirty="0">
                <a:latin typeface="Arial"/>
                <a:cs typeface="Arial"/>
              </a:rPr>
              <a:t>Many</a:t>
            </a:r>
            <a:r>
              <a:rPr sz="1100" spc="-7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Model</a:t>
            </a:r>
            <a:r>
              <a:rPr sz="975" spc="-7" baseline="25641" dirty="0">
                <a:latin typeface="Arial"/>
                <a:cs typeface="Arial"/>
              </a:rPr>
              <a:t>[1]</a:t>
            </a:r>
            <a:endParaRPr sz="975" baseline="25641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"/>
            <a:ext cx="9144000" cy="6858000"/>
            <a:chOff x="0" y="12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7235" y="3071520"/>
              <a:ext cx="5430964" cy="280332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643037"/>
              <a:ext cx="9144000" cy="643255"/>
            </a:xfrm>
            <a:custGeom>
              <a:avLst/>
              <a:gdLst/>
              <a:ahLst/>
              <a:cxnLst/>
              <a:rect l="l" t="t" r="r" b="b"/>
              <a:pathLst>
                <a:path w="9144000" h="643255">
                  <a:moveTo>
                    <a:pt x="9144000" y="0"/>
                  </a:moveTo>
                  <a:lnTo>
                    <a:pt x="0" y="0"/>
                  </a:lnTo>
                  <a:lnTo>
                    <a:pt x="0" y="642962"/>
                  </a:lnTo>
                  <a:lnTo>
                    <a:pt x="4572000" y="642962"/>
                  </a:lnTo>
                  <a:lnTo>
                    <a:pt x="9144000" y="64296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1E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467698" y="1721053"/>
            <a:ext cx="42030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Benefits </a:t>
            </a:r>
            <a:r>
              <a:rPr spc="-5" dirty="0"/>
              <a:t>of </a:t>
            </a:r>
            <a:r>
              <a:rPr spc="-10" dirty="0"/>
              <a:t>Multithreading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18525" y="6032156"/>
            <a:ext cx="609485" cy="60948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62457" y="2462657"/>
            <a:ext cx="7682865" cy="404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2085" indent="-160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72720" algn="l"/>
              </a:tabLst>
            </a:pPr>
            <a:r>
              <a:rPr sz="2200" spc="-5" dirty="0">
                <a:latin typeface="Calibri"/>
                <a:cs typeface="Calibri"/>
              </a:rPr>
              <a:t>Responsiveness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150">
              <a:latin typeface="Calibri"/>
              <a:cs typeface="Calibri"/>
            </a:endParaRPr>
          </a:p>
          <a:p>
            <a:pPr marL="172085" indent="-160020">
              <a:lnSpc>
                <a:spcPct val="100000"/>
              </a:lnSpc>
              <a:buFont typeface="Arial"/>
              <a:buChar char="•"/>
              <a:tabLst>
                <a:tab pos="172720" algn="l"/>
              </a:tabLst>
            </a:pPr>
            <a:r>
              <a:rPr sz="2200" spc="-5" dirty="0">
                <a:latin typeface="Calibri"/>
                <a:cs typeface="Calibri"/>
              </a:rPr>
              <a:t>Resource sharing, </a:t>
            </a:r>
            <a:r>
              <a:rPr sz="2200" spc="-10" dirty="0">
                <a:latin typeface="Calibri"/>
                <a:cs typeface="Calibri"/>
              </a:rPr>
              <a:t>hence </a:t>
            </a:r>
            <a:r>
              <a:rPr sz="2200" spc="-5" dirty="0">
                <a:latin typeface="Calibri"/>
                <a:cs typeface="Calibri"/>
              </a:rPr>
              <a:t>allowing </a:t>
            </a:r>
            <a:r>
              <a:rPr sz="2200" spc="-20" dirty="0">
                <a:latin typeface="Calibri"/>
                <a:cs typeface="Calibri"/>
              </a:rPr>
              <a:t>better </a:t>
            </a:r>
            <a:r>
              <a:rPr sz="2200" spc="-10" dirty="0">
                <a:latin typeface="Calibri"/>
                <a:cs typeface="Calibri"/>
              </a:rPr>
              <a:t>utilization </a:t>
            </a:r>
            <a:r>
              <a:rPr sz="2200" spc="-5" dirty="0">
                <a:latin typeface="Calibri"/>
                <a:cs typeface="Calibri"/>
              </a:rPr>
              <a:t>of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resources.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2150">
              <a:latin typeface="Calibri"/>
              <a:cs typeface="Calibri"/>
            </a:endParaRPr>
          </a:p>
          <a:p>
            <a:pPr marL="172085" indent="-160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72720" algn="l"/>
              </a:tabLst>
            </a:pPr>
            <a:r>
              <a:rPr sz="2200" spc="-5" dirty="0">
                <a:latin typeface="Calibri"/>
                <a:cs typeface="Calibri"/>
              </a:rPr>
              <a:t>Economy: </a:t>
            </a:r>
            <a:r>
              <a:rPr sz="2200" spc="-10" dirty="0">
                <a:latin typeface="Calibri"/>
                <a:cs typeface="Calibri"/>
              </a:rPr>
              <a:t>Creating </a:t>
            </a:r>
            <a:r>
              <a:rPr sz="2200" spc="-5" dirty="0">
                <a:latin typeface="Calibri"/>
                <a:cs typeface="Calibri"/>
              </a:rPr>
              <a:t>and </a:t>
            </a:r>
            <a:r>
              <a:rPr sz="2200" spc="-10" dirty="0">
                <a:latin typeface="Calibri"/>
                <a:cs typeface="Calibri"/>
              </a:rPr>
              <a:t>managing </a:t>
            </a:r>
            <a:r>
              <a:rPr sz="2200" spc="-5" dirty="0">
                <a:latin typeface="Calibri"/>
                <a:cs typeface="Calibri"/>
              </a:rPr>
              <a:t>threads </a:t>
            </a:r>
            <a:r>
              <a:rPr sz="2200" spc="-10" dirty="0">
                <a:latin typeface="Calibri"/>
                <a:cs typeface="Calibri"/>
              </a:rPr>
              <a:t>becomes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easier.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21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buFont typeface="Arial"/>
              <a:buChar char="•"/>
              <a:tabLst>
                <a:tab pos="172720" algn="l"/>
              </a:tabLst>
            </a:pPr>
            <a:r>
              <a:rPr sz="2200" spc="-10" dirty="0">
                <a:latin typeface="Calibri"/>
                <a:cs typeface="Calibri"/>
              </a:rPr>
              <a:t>Scalability: </a:t>
            </a:r>
            <a:r>
              <a:rPr sz="2200" spc="-5" dirty="0">
                <a:latin typeface="Calibri"/>
                <a:cs typeface="Calibri"/>
              </a:rPr>
              <a:t>One thread runs </a:t>
            </a:r>
            <a:r>
              <a:rPr sz="2200" dirty="0">
                <a:latin typeface="Calibri"/>
                <a:cs typeface="Calibri"/>
              </a:rPr>
              <a:t>on </a:t>
            </a:r>
            <a:r>
              <a:rPr sz="2200" spc="-5" dirty="0">
                <a:latin typeface="Calibri"/>
                <a:cs typeface="Calibri"/>
              </a:rPr>
              <a:t>one CPU. In </a:t>
            </a:r>
            <a:r>
              <a:rPr sz="2200" spc="-10" dirty="0">
                <a:latin typeface="Calibri"/>
                <a:cs typeface="Calibri"/>
              </a:rPr>
              <a:t>Multithreaded  </a:t>
            </a:r>
            <a:r>
              <a:rPr sz="2200" spc="-5" dirty="0">
                <a:latin typeface="Calibri"/>
                <a:cs typeface="Calibri"/>
              </a:rPr>
              <a:t>processes, threads can be </a:t>
            </a:r>
            <a:r>
              <a:rPr sz="2200" spc="-10" dirty="0">
                <a:latin typeface="Calibri"/>
                <a:cs typeface="Calibri"/>
              </a:rPr>
              <a:t>distributed </a:t>
            </a:r>
            <a:r>
              <a:rPr sz="2200" spc="-5" dirty="0">
                <a:latin typeface="Calibri"/>
                <a:cs typeface="Calibri"/>
              </a:rPr>
              <a:t>over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-5" dirty="0">
                <a:latin typeface="Calibri"/>
                <a:cs typeface="Calibri"/>
              </a:rPr>
              <a:t>series </a:t>
            </a:r>
            <a:r>
              <a:rPr sz="2200" dirty="0">
                <a:latin typeface="Calibri"/>
                <a:cs typeface="Calibri"/>
              </a:rPr>
              <a:t>of </a:t>
            </a:r>
            <a:r>
              <a:rPr sz="2200" spc="-5" dirty="0">
                <a:latin typeface="Calibri"/>
                <a:cs typeface="Calibri"/>
              </a:rPr>
              <a:t>processors to  scale.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150">
              <a:latin typeface="Calibri"/>
              <a:cs typeface="Calibri"/>
            </a:endParaRPr>
          </a:p>
          <a:p>
            <a:pPr marL="12700" marR="408940">
              <a:lnSpc>
                <a:spcPct val="100000"/>
              </a:lnSpc>
              <a:buFont typeface="Arial"/>
              <a:buChar char="•"/>
              <a:tabLst>
                <a:tab pos="172720" algn="l"/>
              </a:tabLst>
            </a:pPr>
            <a:r>
              <a:rPr sz="2200" spc="-5" dirty="0">
                <a:latin typeface="Calibri"/>
                <a:cs typeface="Calibri"/>
              </a:rPr>
              <a:t>Context </a:t>
            </a:r>
            <a:r>
              <a:rPr sz="2200" spc="-10" dirty="0">
                <a:latin typeface="Calibri"/>
                <a:cs typeface="Calibri"/>
              </a:rPr>
              <a:t>Switching </a:t>
            </a:r>
            <a:r>
              <a:rPr sz="2200" dirty="0">
                <a:latin typeface="Calibri"/>
                <a:cs typeface="Calibri"/>
              </a:rPr>
              <a:t>is </a:t>
            </a:r>
            <a:r>
              <a:rPr sz="2200" spc="-5" dirty="0">
                <a:latin typeface="Calibri"/>
                <a:cs typeface="Calibri"/>
              </a:rPr>
              <a:t>smooth. Context switching refers to </a:t>
            </a:r>
            <a:r>
              <a:rPr sz="2200" spc="-10" dirty="0">
                <a:latin typeface="Calibri"/>
                <a:cs typeface="Calibri"/>
              </a:rPr>
              <a:t>the  </a:t>
            </a:r>
            <a:r>
              <a:rPr sz="2200" spc="-5" dirty="0">
                <a:latin typeface="Calibri"/>
                <a:cs typeface="Calibri"/>
              </a:rPr>
              <a:t>procedure followed </a:t>
            </a:r>
            <a:r>
              <a:rPr sz="2200" dirty="0">
                <a:latin typeface="Calibri"/>
                <a:cs typeface="Calibri"/>
              </a:rPr>
              <a:t>by </a:t>
            </a:r>
            <a:r>
              <a:rPr sz="2200" spc="-5" dirty="0">
                <a:latin typeface="Calibri"/>
                <a:cs typeface="Calibri"/>
              </a:rPr>
              <a:t>CPU to </a:t>
            </a:r>
            <a:r>
              <a:rPr sz="2200" spc="-10" dirty="0">
                <a:latin typeface="Calibri"/>
                <a:cs typeface="Calibri"/>
              </a:rPr>
              <a:t>change </a:t>
            </a:r>
            <a:r>
              <a:rPr sz="2200" spc="-5" dirty="0">
                <a:latin typeface="Calibri"/>
                <a:cs typeface="Calibri"/>
              </a:rPr>
              <a:t>from one </a:t>
            </a:r>
            <a:r>
              <a:rPr sz="2200" dirty="0">
                <a:latin typeface="Calibri"/>
                <a:cs typeface="Calibri"/>
              </a:rPr>
              <a:t>task to</a:t>
            </a:r>
            <a:r>
              <a:rPr sz="2200" spc="-1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another.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50899" y="1721053"/>
            <a:ext cx="66306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User Level Thread </a:t>
            </a:r>
            <a:r>
              <a:rPr dirty="0"/>
              <a:t>Vs. </a:t>
            </a:r>
            <a:r>
              <a:rPr spc="-5" dirty="0"/>
              <a:t>Kernel Level</a:t>
            </a:r>
            <a:r>
              <a:rPr spc="-45" dirty="0"/>
              <a:t> </a:t>
            </a:r>
            <a:r>
              <a:rPr spc="-5" dirty="0"/>
              <a:t>Thread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96904" y="2533501"/>
            <a:ext cx="8531225" cy="4124325"/>
            <a:chOff x="396904" y="2533501"/>
            <a:chExt cx="8531225" cy="41243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18525" y="6032157"/>
              <a:ext cx="609485" cy="60948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1124" y="2547734"/>
              <a:ext cx="8089900" cy="409534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11124" y="2547721"/>
              <a:ext cx="8090534" cy="4095750"/>
            </a:xfrm>
            <a:custGeom>
              <a:avLst/>
              <a:gdLst/>
              <a:ahLst/>
              <a:cxnLst/>
              <a:rect l="l" t="t" r="r" b="b"/>
              <a:pathLst>
                <a:path w="8090534" h="4095750">
                  <a:moveTo>
                    <a:pt x="4044950" y="4095724"/>
                  </a:moveTo>
                  <a:lnTo>
                    <a:pt x="0" y="4095724"/>
                  </a:lnTo>
                  <a:lnTo>
                    <a:pt x="0" y="0"/>
                  </a:lnTo>
                  <a:lnTo>
                    <a:pt x="8089912" y="0"/>
                  </a:lnTo>
                  <a:lnTo>
                    <a:pt x="8089912" y="4095724"/>
                  </a:lnTo>
                  <a:lnTo>
                    <a:pt x="4044950" y="4095724"/>
                  </a:lnTo>
                  <a:close/>
                </a:path>
              </a:pathLst>
            </a:custGeom>
            <a:ln w="284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7235" y="3071520"/>
            <a:ext cx="5430964" cy="280332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68097" y="2320170"/>
            <a:ext cx="79171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marR="5080" indent="-172720">
              <a:lnSpc>
                <a:spcPct val="150000"/>
              </a:lnSpc>
              <a:spcBef>
                <a:spcPts val="100"/>
              </a:spcBef>
              <a:buFont typeface="Calibri"/>
              <a:buChar char="•"/>
              <a:tabLst>
                <a:tab pos="196850" algn="l"/>
              </a:tabLst>
            </a:pPr>
            <a:r>
              <a:rPr sz="2000" b="1" dirty="0">
                <a:latin typeface="Calibri"/>
                <a:cs typeface="Calibri"/>
              </a:rPr>
              <a:t>The </a:t>
            </a:r>
            <a:r>
              <a:rPr sz="2000" b="1" spc="-5" dirty="0">
                <a:latin typeface="Calibri"/>
                <a:cs typeface="Calibri"/>
              </a:rPr>
              <a:t>act </a:t>
            </a:r>
            <a:r>
              <a:rPr sz="2000" b="1" dirty="0">
                <a:latin typeface="Calibri"/>
                <a:cs typeface="Calibri"/>
              </a:rPr>
              <a:t>of </a:t>
            </a:r>
            <a:r>
              <a:rPr sz="2000" b="1" spc="-5" dirty="0">
                <a:latin typeface="Calibri"/>
                <a:cs typeface="Calibri"/>
              </a:rPr>
              <a:t>determining which process is </a:t>
            </a:r>
            <a:r>
              <a:rPr sz="2000" b="1" dirty="0">
                <a:latin typeface="Calibri"/>
                <a:cs typeface="Calibri"/>
              </a:rPr>
              <a:t>in the </a:t>
            </a:r>
            <a:r>
              <a:rPr sz="2000" b="1" spc="-5" dirty="0">
                <a:latin typeface="Calibri"/>
                <a:cs typeface="Calibri"/>
              </a:rPr>
              <a:t>ready state, and should </a:t>
            </a:r>
            <a:r>
              <a:rPr sz="2000" b="1" dirty="0">
                <a:latin typeface="Calibri"/>
                <a:cs typeface="Calibri"/>
              </a:rPr>
              <a:t>be  moved </a:t>
            </a:r>
            <a:r>
              <a:rPr sz="2000" b="1" spc="-5" dirty="0">
                <a:latin typeface="Calibri"/>
                <a:cs typeface="Calibri"/>
              </a:rPr>
              <a:t>to </a:t>
            </a:r>
            <a:r>
              <a:rPr sz="2000" b="1" dirty="0">
                <a:latin typeface="Calibri"/>
                <a:cs typeface="Calibri"/>
              </a:rPr>
              <a:t>the </a:t>
            </a:r>
            <a:r>
              <a:rPr sz="2000" b="1" spc="-5" dirty="0">
                <a:latin typeface="Calibri"/>
                <a:cs typeface="Calibri"/>
              </a:rPr>
              <a:t>running state is known as Process</a:t>
            </a:r>
            <a:r>
              <a:rPr sz="2000" b="1" spc="11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Scheduling”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643037"/>
            <a:ext cx="9144000" cy="643255"/>
          </a:xfrm>
          <a:custGeom>
            <a:avLst/>
            <a:gdLst/>
            <a:ahLst/>
            <a:cxnLst/>
            <a:rect l="l" t="t" r="r" b="b"/>
            <a:pathLst>
              <a:path w="9144000" h="643255">
                <a:moveTo>
                  <a:pt x="9144000" y="0"/>
                </a:moveTo>
                <a:lnTo>
                  <a:pt x="0" y="0"/>
                </a:lnTo>
                <a:lnTo>
                  <a:pt x="0" y="642962"/>
                </a:lnTo>
                <a:lnTo>
                  <a:pt x="4572000" y="642962"/>
                </a:lnTo>
                <a:lnTo>
                  <a:pt x="9144000" y="642962"/>
                </a:lnTo>
                <a:lnTo>
                  <a:pt x="9144000" y="0"/>
                </a:lnTo>
                <a:close/>
              </a:path>
            </a:pathLst>
          </a:custGeom>
          <a:solidFill>
            <a:srgbClr val="1E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8097" y="1721053"/>
            <a:ext cx="44602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What is process</a:t>
            </a:r>
            <a:r>
              <a:rPr spc="-60" dirty="0"/>
              <a:t> </a:t>
            </a:r>
            <a:r>
              <a:rPr spc="-5" dirty="0"/>
              <a:t>scheduling?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344106" y="3201784"/>
            <a:ext cx="8799830" cy="3086100"/>
            <a:chOff x="344106" y="3201784"/>
            <a:chExt cx="8799830" cy="3086100"/>
          </a:xfrm>
        </p:grpSpPr>
        <p:sp>
          <p:nvSpPr>
            <p:cNvPr id="7" name="object 7"/>
            <p:cNvSpPr/>
            <p:nvPr/>
          </p:nvSpPr>
          <p:spPr>
            <a:xfrm>
              <a:off x="6564236" y="6072123"/>
              <a:ext cx="2580005" cy="215900"/>
            </a:xfrm>
            <a:custGeom>
              <a:avLst/>
              <a:gdLst/>
              <a:ahLst/>
              <a:cxnLst/>
              <a:rect l="l" t="t" r="r" b="b"/>
              <a:pathLst>
                <a:path w="2580004" h="215900">
                  <a:moveTo>
                    <a:pt x="46088" y="0"/>
                  </a:moveTo>
                  <a:lnTo>
                    <a:pt x="0" y="0"/>
                  </a:lnTo>
                  <a:lnTo>
                    <a:pt x="0" y="214553"/>
                  </a:lnTo>
                  <a:lnTo>
                    <a:pt x="23037" y="214553"/>
                  </a:lnTo>
                  <a:lnTo>
                    <a:pt x="46088" y="214553"/>
                  </a:lnTo>
                  <a:lnTo>
                    <a:pt x="46088" y="0"/>
                  </a:lnTo>
                  <a:close/>
                </a:path>
                <a:path w="2580004" h="215900">
                  <a:moveTo>
                    <a:pt x="2579408" y="1435"/>
                  </a:moveTo>
                  <a:lnTo>
                    <a:pt x="79209" y="1435"/>
                  </a:lnTo>
                  <a:lnTo>
                    <a:pt x="79209" y="215633"/>
                  </a:lnTo>
                  <a:lnTo>
                    <a:pt x="1329486" y="215633"/>
                  </a:lnTo>
                  <a:lnTo>
                    <a:pt x="2579408" y="215633"/>
                  </a:lnTo>
                  <a:lnTo>
                    <a:pt x="2579408" y="143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57123" y="3214801"/>
              <a:ext cx="1472565" cy="584835"/>
            </a:xfrm>
            <a:custGeom>
              <a:avLst/>
              <a:gdLst/>
              <a:ahLst/>
              <a:cxnLst/>
              <a:rect l="l" t="t" r="r" b="b"/>
              <a:pathLst>
                <a:path w="1472564" h="584835">
                  <a:moveTo>
                    <a:pt x="735838" y="0"/>
                  </a:moveTo>
                  <a:lnTo>
                    <a:pt x="680753" y="813"/>
                  </a:lnTo>
                  <a:lnTo>
                    <a:pt x="626121" y="3245"/>
                  </a:lnTo>
                  <a:lnTo>
                    <a:pt x="572177" y="7283"/>
                  </a:lnTo>
                  <a:lnTo>
                    <a:pt x="519151" y="12915"/>
                  </a:lnTo>
                  <a:lnTo>
                    <a:pt x="467278" y="20127"/>
                  </a:lnTo>
                  <a:lnTo>
                    <a:pt x="416789" y="28907"/>
                  </a:lnTo>
                  <a:lnTo>
                    <a:pt x="367919" y="39242"/>
                  </a:lnTo>
                  <a:lnTo>
                    <a:pt x="313571" y="52935"/>
                  </a:lnTo>
                  <a:lnTo>
                    <a:pt x="262664" y="68399"/>
                  </a:lnTo>
                  <a:lnTo>
                    <a:pt x="215458" y="85545"/>
                  </a:lnTo>
                  <a:lnTo>
                    <a:pt x="172212" y="104282"/>
                  </a:lnTo>
                  <a:lnTo>
                    <a:pt x="133187" y="124518"/>
                  </a:lnTo>
                  <a:lnTo>
                    <a:pt x="98640" y="146164"/>
                  </a:lnTo>
                  <a:lnTo>
                    <a:pt x="55887" y="180439"/>
                  </a:lnTo>
                  <a:lnTo>
                    <a:pt x="25017" y="216539"/>
                  </a:lnTo>
                  <a:lnTo>
                    <a:pt x="6299" y="253990"/>
                  </a:lnTo>
                  <a:lnTo>
                    <a:pt x="0" y="292315"/>
                  </a:lnTo>
                  <a:lnTo>
                    <a:pt x="6299" y="330435"/>
                  </a:lnTo>
                  <a:lnTo>
                    <a:pt x="25017" y="367780"/>
                  </a:lnTo>
                  <a:lnTo>
                    <a:pt x="55887" y="403842"/>
                  </a:lnTo>
                  <a:lnTo>
                    <a:pt x="98640" y="438111"/>
                  </a:lnTo>
                  <a:lnTo>
                    <a:pt x="133187" y="459757"/>
                  </a:lnTo>
                  <a:lnTo>
                    <a:pt x="172212" y="479994"/>
                  </a:lnTo>
                  <a:lnTo>
                    <a:pt x="215458" y="498730"/>
                  </a:lnTo>
                  <a:lnTo>
                    <a:pt x="262664" y="515876"/>
                  </a:lnTo>
                  <a:lnTo>
                    <a:pt x="313571" y="531340"/>
                  </a:lnTo>
                  <a:lnTo>
                    <a:pt x="367919" y="545033"/>
                  </a:lnTo>
                  <a:lnTo>
                    <a:pt x="416790" y="555368"/>
                  </a:lnTo>
                  <a:lnTo>
                    <a:pt x="467286" y="564148"/>
                  </a:lnTo>
                  <a:lnTo>
                    <a:pt x="519179" y="571360"/>
                  </a:lnTo>
                  <a:lnTo>
                    <a:pt x="572243" y="576992"/>
                  </a:lnTo>
                  <a:lnTo>
                    <a:pt x="626251" y="581030"/>
                  </a:lnTo>
                  <a:lnTo>
                    <a:pt x="680977" y="583462"/>
                  </a:lnTo>
                  <a:lnTo>
                    <a:pt x="736193" y="584276"/>
                  </a:lnTo>
                  <a:lnTo>
                    <a:pt x="791279" y="583462"/>
                  </a:lnTo>
                  <a:lnTo>
                    <a:pt x="845911" y="581030"/>
                  </a:lnTo>
                  <a:lnTo>
                    <a:pt x="899858" y="576992"/>
                  </a:lnTo>
                  <a:lnTo>
                    <a:pt x="952885" y="571360"/>
                  </a:lnTo>
                  <a:lnTo>
                    <a:pt x="1004758" y="564148"/>
                  </a:lnTo>
                  <a:lnTo>
                    <a:pt x="1055245" y="555368"/>
                  </a:lnTo>
                  <a:lnTo>
                    <a:pt x="1104112" y="545033"/>
                  </a:lnTo>
                  <a:lnTo>
                    <a:pt x="1158460" y="531340"/>
                  </a:lnTo>
                  <a:lnTo>
                    <a:pt x="1209366" y="515876"/>
                  </a:lnTo>
                  <a:lnTo>
                    <a:pt x="1256572" y="498730"/>
                  </a:lnTo>
                  <a:lnTo>
                    <a:pt x="1299818" y="479994"/>
                  </a:lnTo>
                  <a:lnTo>
                    <a:pt x="1338844" y="459757"/>
                  </a:lnTo>
                  <a:lnTo>
                    <a:pt x="1373390" y="438111"/>
                  </a:lnTo>
                  <a:lnTo>
                    <a:pt x="1416144" y="403842"/>
                  </a:lnTo>
                  <a:lnTo>
                    <a:pt x="1447014" y="367780"/>
                  </a:lnTo>
                  <a:lnTo>
                    <a:pt x="1465732" y="330435"/>
                  </a:lnTo>
                  <a:lnTo>
                    <a:pt x="1472031" y="292315"/>
                  </a:lnTo>
                  <a:lnTo>
                    <a:pt x="1465732" y="253990"/>
                  </a:lnTo>
                  <a:lnTo>
                    <a:pt x="1447014" y="216539"/>
                  </a:lnTo>
                  <a:lnTo>
                    <a:pt x="1416144" y="180439"/>
                  </a:lnTo>
                  <a:lnTo>
                    <a:pt x="1373390" y="146164"/>
                  </a:lnTo>
                  <a:lnTo>
                    <a:pt x="1338844" y="124518"/>
                  </a:lnTo>
                  <a:lnTo>
                    <a:pt x="1299818" y="104282"/>
                  </a:lnTo>
                  <a:lnTo>
                    <a:pt x="1256572" y="85545"/>
                  </a:lnTo>
                  <a:lnTo>
                    <a:pt x="1209366" y="68399"/>
                  </a:lnTo>
                  <a:lnTo>
                    <a:pt x="1158460" y="52935"/>
                  </a:lnTo>
                  <a:lnTo>
                    <a:pt x="1104112" y="39242"/>
                  </a:lnTo>
                  <a:lnTo>
                    <a:pt x="1055244" y="28907"/>
                  </a:lnTo>
                  <a:lnTo>
                    <a:pt x="1004750" y="20127"/>
                  </a:lnTo>
                  <a:lnTo>
                    <a:pt x="952857" y="12915"/>
                  </a:lnTo>
                  <a:lnTo>
                    <a:pt x="899792" y="7283"/>
                  </a:lnTo>
                  <a:lnTo>
                    <a:pt x="845782" y="3245"/>
                  </a:lnTo>
                  <a:lnTo>
                    <a:pt x="791055" y="813"/>
                  </a:lnTo>
                  <a:lnTo>
                    <a:pt x="735838" y="0"/>
                  </a:lnTo>
                  <a:close/>
                </a:path>
              </a:pathLst>
            </a:custGeom>
            <a:solidFill>
              <a:srgbClr val="4E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57123" y="3214801"/>
              <a:ext cx="1472565" cy="584835"/>
            </a:xfrm>
            <a:custGeom>
              <a:avLst/>
              <a:gdLst/>
              <a:ahLst/>
              <a:cxnLst/>
              <a:rect l="l" t="t" r="r" b="b"/>
              <a:pathLst>
                <a:path w="1472564" h="584835">
                  <a:moveTo>
                    <a:pt x="1472031" y="292315"/>
                  </a:moveTo>
                  <a:lnTo>
                    <a:pt x="1465732" y="330435"/>
                  </a:lnTo>
                  <a:lnTo>
                    <a:pt x="1447014" y="367780"/>
                  </a:lnTo>
                  <a:lnTo>
                    <a:pt x="1416144" y="403842"/>
                  </a:lnTo>
                  <a:lnTo>
                    <a:pt x="1373390" y="438111"/>
                  </a:lnTo>
                  <a:lnTo>
                    <a:pt x="1338844" y="459757"/>
                  </a:lnTo>
                  <a:lnTo>
                    <a:pt x="1299818" y="479994"/>
                  </a:lnTo>
                  <a:lnTo>
                    <a:pt x="1256572" y="498730"/>
                  </a:lnTo>
                  <a:lnTo>
                    <a:pt x="1209366" y="515876"/>
                  </a:lnTo>
                  <a:lnTo>
                    <a:pt x="1158460" y="531340"/>
                  </a:lnTo>
                  <a:lnTo>
                    <a:pt x="1104112" y="545033"/>
                  </a:lnTo>
                  <a:lnTo>
                    <a:pt x="1055245" y="555368"/>
                  </a:lnTo>
                  <a:lnTo>
                    <a:pt x="1004758" y="564148"/>
                  </a:lnTo>
                  <a:lnTo>
                    <a:pt x="952885" y="571360"/>
                  </a:lnTo>
                  <a:lnTo>
                    <a:pt x="899858" y="576992"/>
                  </a:lnTo>
                  <a:lnTo>
                    <a:pt x="845911" y="581030"/>
                  </a:lnTo>
                  <a:lnTo>
                    <a:pt x="791279" y="583462"/>
                  </a:lnTo>
                  <a:lnTo>
                    <a:pt x="736193" y="584276"/>
                  </a:lnTo>
                  <a:lnTo>
                    <a:pt x="680977" y="583462"/>
                  </a:lnTo>
                  <a:lnTo>
                    <a:pt x="626251" y="581030"/>
                  </a:lnTo>
                  <a:lnTo>
                    <a:pt x="572243" y="576992"/>
                  </a:lnTo>
                  <a:lnTo>
                    <a:pt x="519179" y="571360"/>
                  </a:lnTo>
                  <a:lnTo>
                    <a:pt x="467286" y="564148"/>
                  </a:lnTo>
                  <a:lnTo>
                    <a:pt x="416790" y="555368"/>
                  </a:lnTo>
                  <a:lnTo>
                    <a:pt x="367919" y="545033"/>
                  </a:lnTo>
                  <a:lnTo>
                    <a:pt x="313571" y="531340"/>
                  </a:lnTo>
                  <a:lnTo>
                    <a:pt x="262664" y="515876"/>
                  </a:lnTo>
                  <a:lnTo>
                    <a:pt x="215458" y="498730"/>
                  </a:lnTo>
                  <a:lnTo>
                    <a:pt x="172212" y="479994"/>
                  </a:lnTo>
                  <a:lnTo>
                    <a:pt x="133187" y="459757"/>
                  </a:lnTo>
                  <a:lnTo>
                    <a:pt x="98640" y="438111"/>
                  </a:lnTo>
                  <a:lnTo>
                    <a:pt x="55887" y="403842"/>
                  </a:lnTo>
                  <a:lnTo>
                    <a:pt x="25017" y="367780"/>
                  </a:lnTo>
                  <a:lnTo>
                    <a:pt x="6299" y="330435"/>
                  </a:lnTo>
                  <a:lnTo>
                    <a:pt x="0" y="292315"/>
                  </a:lnTo>
                  <a:lnTo>
                    <a:pt x="6299" y="253990"/>
                  </a:lnTo>
                  <a:lnTo>
                    <a:pt x="25017" y="216539"/>
                  </a:lnTo>
                  <a:lnTo>
                    <a:pt x="55887" y="180439"/>
                  </a:lnTo>
                  <a:lnTo>
                    <a:pt x="98640" y="146164"/>
                  </a:lnTo>
                  <a:lnTo>
                    <a:pt x="133187" y="124518"/>
                  </a:lnTo>
                  <a:lnTo>
                    <a:pt x="172212" y="104282"/>
                  </a:lnTo>
                  <a:lnTo>
                    <a:pt x="215458" y="85545"/>
                  </a:lnTo>
                  <a:lnTo>
                    <a:pt x="262664" y="68399"/>
                  </a:lnTo>
                  <a:lnTo>
                    <a:pt x="313571" y="52935"/>
                  </a:lnTo>
                  <a:lnTo>
                    <a:pt x="367919" y="39242"/>
                  </a:lnTo>
                  <a:lnTo>
                    <a:pt x="416789" y="28907"/>
                  </a:lnTo>
                  <a:lnTo>
                    <a:pt x="467278" y="20127"/>
                  </a:lnTo>
                  <a:lnTo>
                    <a:pt x="519151" y="12915"/>
                  </a:lnTo>
                  <a:lnTo>
                    <a:pt x="572177" y="7283"/>
                  </a:lnTo>
                  <a:lnTo>
                    <a:pt x="626121" y="3245"/>
                  </a:lnTo>
                  <a:lnTo>
                    <a:pt x="680753" y="813"/>
                  </a:lnTo>
                  <a:lnTo>
                    <a:pt x="735838" y="0"/>
                  </a:lnTo>
                  <a:lnTo>
                    <a:pt x="791055" y="813"/>
                  </a:lnTo>
                  <a:lnTo>
                    <a:pt x="845782" y="3245"/>
                  </a:lnTo>
                  <a:lnTo>
                    <a:pt x="899792" y="7283"/>
                  </a:lnTo>
                  <a:lnTo>
                    <a:pt x="952857" y="12915"/>
                  </a:lnTo>
                  <a:lnTo>
                    <a:pt x="1004750" y="20127"/>
                  </a:lnTo>
                  <a:lnTo>
                    <a:pt x="1055244" y="28907"/>
                  </a:lnTo>
                  <a:lnTo>
                    <a:pt x="1104112" y="39242"/>
                  </a:lnTo>
                  <a:lnTo>
                    <a:pt x="1158460" y="52935"/>
                  </a:lnTo>
                  <a:lnTo>
                    <a:pt x="1209366" y="68399"/>
                  </a:lnTo>
                  <a:lnTo>
                    <a:pt x="1256572" y="85545"/>
                  </a:lnTo>
                  <a:lnTo>
                    <a:pt x="1299818" y="104282"/>
                  </a:lnTo>
                  <a:lnTo>
                    <a:pt x="1338844" y="124518"/>
                  </a:lnTo>
                  <a:lnTo>
                    <a:pt x="1373390" y="146164"/>
                  </a:lnTo>
                  <a:lnTo>
                    <a:pt x="1416144" y="180439"/>
                  </a:lnTo>
                  <a:lnTo>
                    <a:pt x="1447014" y="216539"/>
                  </a:lnTo>
                  <a:lnTo>
                    <a:pt x="1465732" y="253990"/>
                  </a:lnTo>
                  <a:lnTo>
                    <a:pt x="1472031" y="292315"/>
                  </a:lnTo>
                  <a:close/>
                </a:path>
              </a:pathLst>
            </a:custGeom>
            <a:ln w="25559">
              <a:solidFill>
                <a:srgbClr val="375C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49502" y="3356533"/>
            <a:ext cx="4876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098457" y="4522622"/>
            <a:ext cx="1498600" cy="608965"/>
            <a:chOff x="3098457" y="4522622"/>
            <a:chExt cx="1498600" cy="608965"/>
          </a:xfrm>
        </p:grpSpPr>
        <p:sp>
          <p:nvSpPr>
            <p:cNvPr id="12" name="object 12"/>
            <p:cNvSpPr/>
            <p:nvPr/>
          </p:nvSpPr>
          <p:spPr>
            <a:xfrm>
              <a:off x="3111474" y="4535639"/>
              <a:ext cx="1472565" cy="582930"/>
            </a:xfrm>
            <a:custGeom>
              <a:avLst/>
              <a:gdLst/>
              <a:ahLst/>
              <a:cxnLst/>
              <a:rect l="l" t="t" r="r" b="b"/>
              <a:pathLst>
                <a:path w="1472564" h="582929">
                  <a:moveTo>
                    <a:pt x="736206" y="0"/>
                  </a:moveTo>
                  <a:lnTo>
                    <a:pt x="680989" y="812"/>
                  </a:lnTo>
                  <a:lnTo>
                    <a:pt x="626261" y="3237"/>
                  </a:lnTo>
                  <a:lnTo>
                    <a:pt x="572252" y="7254"/>
                  </a:lnTo>
                  <a:lnTo>
                    <a:pt x="519186" y="12846"/>
                  </a:lnTo>
                  <a:lnTo>
                    <a:pt x="467293" y="19993"/>
                  </a:lnTo>
                  <a:lnTo>
                    <a:pt x="416799" y="28675"/>
                  </a:lnTo>
                  <a:lnTo>
                    <a:pt x="367931" y="38874"/>
                  </a:lnTo>
                  <a:lnTo>
                    <a:pt x="313583" y="52720"/>
                  </a:lnTo>
                  <a:lnTo>
                    <a:pt x="262674" y="68277"/>
                  </a:lnTo>
                  <a:lnTo>
                    <a:pt x="215465" y="85453"/>
                  </a:lnTo>
                  <a:lnTo>
                    <a:pt x="172216" y="104159"/>
                  </a:lnTo>
                  <a:lnTo>
                    <a:pt x="133188" y="124303"/>
                  </a:lnTo>
                  <a:lnTo>
                    <a:pt x="98640" y="145795"/>
                  </a:lnTo>
                  <a:lnTo>
                    <a:pt x="55892" y="180021"/>
                  </a:lnTo>
                  <a:lnTo>
                    <a:pt x="25022" y="216000"/>
                  </a:lnTo>
                  <a:lnTo>
                    <a:pt x="6300" y="253329"/>
                  </a:lnTo>
                  <a:lnTo>
                    <a:pt x="0" y="291604"/>
                  </a:lnTo>
                  <a:lnTo>
                    <a:pt x="6300" y="329667"/>
                  </a:lnTo>
                  <a:lnTo>
                    <a:pt x="25022" y="366887"/>
                  </a:lnTo>
                  <a:lnTo>
                    <a:pt x="55892" y="402825"/>
                  </a:lnTo>
                  <a:lnTo>
                    <a:pt x="98640" y="437045"/>
                  </a:lnTo>
                  <a:lnTo>
                    <a:pt x="133188" y="458537"/>
                  </a:lnTo>
                  <a:lnTo>
                    <a:pt x="172216" y="478681"/>
                  </a:lnTo>
                  <a:lnTo>
                    <a:pt x="215465" y="497387"/>
                  </a:lnTo>
                  <a:lnTo>
                    <a:pt x="262674" y="514564"/>
                  </a:lnTo>
                  <a:lnTo>
                    <a:pt x="313583" y="530120"/>
                  </a:lnTo>
                  <a:lnTo>
                    <a:pt x="367931" y="543966"/>
                  </a:lnTo>
                  <a:lnTo>
                    <a:pt x="416799" y="554165"/>
                  </a:lnTo>
                  <a:lnTo>
                    <a:pt x="467293" y="562847"/>
                  </a:lnTo>
                  <a:lnTo>
                    <a:pt x="519186" y="569994"/>
                  </a:lnTo>
                  <a:lnTo>
                    <a:pt x="572252" y="575586"/>
                  </a:lnTo>
                  <a:lnTo>
                    <a:pt x="626261" y="579603"/>
                  </a:lnTo>
                  <a:lnTo>
                    <a:pt x="680989" y="582028"/>
                  </a:lnTo>
                  <a:lnTo>
                    <a:pt x="736206" y="582841"/>
                  </a:lnTo>
                  <a:lnTo>
                    <a:pt x="791291" y="582028"/>
                  </a:lnTo>
                  <a:lnTo>
                    <a:pt x="845922" y="579603"/>
                  </a:lnTo>
                  <a:lnTo>
                    <a:pt x="899867" y="575586"/>
                  </a:lnTo>
                  <a:lnTo>
                    <a:pt x="952892" y="569994"/>
                  </a:lnTo>
                  <a:lnTo>
                    <a:pt x="1004766" y="562847"/>
                  </a:lnTo>
                  <a:lnTo>
                    <a:pt x="1055254" y="554165"/>
                  </a:lnTo>
                  <a:lnTo>
                    <a:pt x="1104125" y="543966"/>
                  </a:lnTo>
                  <a:lnTo>
                    <a:pt x="1158472" y="530120"/>
                  </a:lnTo>
                  <a:lnTo>
                    <a:pt x="1209379" y="514564"/>
                  </a:lnTo>
                  <a:lnTo>
                    <a:pt x="1256585" y="497387"/>
                  </a:lnTo>
                  <a:lnTo>
                    <a:pt x="1299831" y="478681"/>
                  </a:lnTo>
                  <a:lnTo>
                    <a:pt x="1338857" y="458537"/>
                  </a:lnTo>
                  <a:lnTo>
                    <a:pt x="1373403" y="437045"/>
                  </a:lnTo>
                  <a:lnTo>
                    <a:pt x="1416156" y="402825"/>
                  </a:lnTo>
                  <a:lnTo>
                    <a:pt x="1447026" y="366887"/>
                  </a:lnTo>
                  <a:lnTo>
                    <a:pt x="1465745" y="329667"/>
                  </a:lnTo>
                  <a:lnTo>
                    <a:pt x="1472044" y="291604"/>
                  </a:lnTo>
                  <a:lnTo>
                    <a:pt x="1465745" y="253329"/>
                  </a:lnTo>
                  <a:lnTo>
                    <a:pt x="1447026" y="216000"/>
                  </a:lnTo>
                  <a:lnTo>
                    <a:pt x="1416156" y="180021"/>
                  </a:lnTo>
                  <a:lnTo>
                    <a:pt x="1373403" y="145795"/>
                  </a:lnTo>
                  <a:lnTo>
                    <a:pt x="1338857" y="124303"/>
                  </a:lnTo>
                  <a:lnTo>
                    <a:pt x="1299831" y="104159"/>
                  </a:lnTo>
                  <a:lnTo>
                    <a:pt x="1256585" y="85453"/>
                  </a:lnTo>
                  <a:lnTo>
                    <a:pt x="1209379" y="68277"/>
                  </a:lnTo>
                  <a:lnTo>
                    <a:pt x="1158472" y="52720"/>
                  </a:lnTo>
                  <a:lnTo>
                    <a:pt x="1104125" y="38874"/>
                  </a:lnTo>
                  <a:lnTo>
                    <a:pt x="1055254" y="28675"/>
                  </a:lnTo>
                  <a:lnTo>
                    <a:pt x="1004766" y="19993"/>
                  </a:lnTo>
                  <a:lnTo>
                    <a:pt x="952892" y="12846"/>
                  </a:lnTo>
                  <a:lnTo>
                    <a:pt x="899867" y="7254"/>
                  </a:lnTo>
                  <a:lnTo>
                    <a:pt x="845922" y="3237"/>
                  </a:lnTo>
                  <a:lnTo>
                    <a:pt x="791291" y="812"/>
                  </a:lnTo>
                  <a:lnTo>
                    <a:pt x="736206" y="0"/>
                  </a:lnTo>
                  <a:close/>
                </a:path>
              </a:pathLst>
            </a:custGeom>
            <a:solidFill>
              <a:srgbClr val="4E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11474" y="4535639"/>
              <a:ext cx="1472565" cy="582930"/>
            </a:xfrm>
            <a:custGeom>
              <a:avLst/>
              <a:gdLst/>
              <a:ahLst/>
              <a:cxnLst/>
              <a:rect l="l" t="t" r="r" b="b"/>
              <a:pathLst>
                <a:path w="1472564" h="582929">
                  <a:moveTo>
                    <a:pt x="1472044" y="291604"/>
                  </a:moveTo>
                  <a:lnTo>
                    <a:pt x="1465745" y="329667"/>
                  </a:lnTo>
                  <a:lnTo>
                    <a:pt x="1447026" y="366887"/>
                  </a:lnTo>
                  <a:lnTo>
                    <a:pt x="1416156" y="402825"/>
                  </a:lnTo>
                  <a:lnTo>
                    <a:pt x="1373403" y="437045"/>
                  </a:lnTo>
                  <a:lnTo>
                    <a:pt x="1338857" y="458537"/>
                  </a:lnTo>
                  <a:lnTo>
                    <a:pt x="1299831" y="478681"/>
                  </a:lnTo>
                  <a:lnTo>
                    <a:pt x="1256585" y="497387"/>
                  </a:lnTo>
                  <a:lnTo>
                    <a:pt x="1209379" y="514564"/>
                  </a:lnTo>
                  <a:lnTo>
                    <a:pt x="1158472" y="530120"/>
                  </a:lnTo>
                  <a:lnTo>
                    <a:pt x="1104125" y="543966"/>
                  </a:lnTo>
                  <a:lnTo>
                    <a:pt x="1055254" y="554165"/>
                  </a:lnTo>
                  <a:lnTo>
                    <a:pt x="1004766" y="562847"/>
                  </a:lnTo>
                  <a:lnTo>
                    <a:pt x="952892" y="569994"/>
                  </a:lnTo>
                  <a:lnTo>
                    <a:pt x="899867" y="575586"/>
                  </a:lnTo>
                  <a:lnTo>
                    <a:pt x="845922" y="579603"/>
                  </a:lnTo>
                  <a:lnTo>
                    <a:pt x="791291" y="582028"/>
                  </a:lnTo>
                  <a:lnTo>
                    <a:pt x="736206" y="582841"/>
                  </a:lnTo>
                  <a:lnTo>
                    <a:pt x="680989" y="582028"/>
                  </a:lnTo>
                  <a:lnTo>
                    <a:pt x="626261" y="579603"/>
                  </a:lnTo>
                  <a:lnTo>
                    <a:pt x="572252" y="575586"/>
                  </a:lnTo>
                  <a:lnTo>
                    <a:pt x="519186" y="569994"/>
                  </a:lnTo>
                  <a:lnTo>
                    <a:pt x="467293" y="562847"/>
                  </a:lnTo>
                  <a:lnTo>
                    <a:pt x="416799" y="554165"/>
                  </a:lnTo>
                  <a:lnTo>
                    <a:pt x="367931" y="543966"/>
                  </a:lnTo>
                  <a:lnTo>
                    <a:pt x="313583" y="530120"/>
                  </a:lnTo>
                  <a:lnTo>
                    <a:pt x="262674" y="514564"/>
                  </a:lnTo>
                  <a:lnTo>
                    <a:pt x="215465" y="497387"/>
                  </a:lnTo>
                  <a:lnTo>
                    <a:pt x="172216" y="478681"/>
                  </a:lnTo>
                  <a:lnTo>
                    <a:pt x="133188" y="458537"/>
                  </a:lnTo>
                  <a:lnTo>
                    <a:pt x="98640" y="437045"/>
                  </a:lnTo>
                  <a:lnTo>
                    <a:pt x="55892" y="402825"/>
                  </a:lnTo>
                  <a:lnTo>
                    <a:pt x="25022" y="366887"/>
                  </a:lnTo>
                  <a:lnTo>
                    <a:pt x="6300" y="329667"/>
                  </a:lnTo>
                  <a:lnTo>
                    <a:pt x="0" y="291604"/>
                  </a:lnTo>
                  <a:lnTo>
                    <a:pt x="6300" y="253329"/>
                  </a:lnTo>
                  <a:lnTo>
                    <a:pt x="25022" y="216000"/>
                  </a:lnTo>
                  <a:lnTo>
                    <a:pt x="55892" y="180021"/>
                  </a:lnTo>
                  <a:lnTo>
                    <a:pt x="98640" y="145795"/>
                  </a:lnTo>
                  <a:lnTo>
                    <a:pt x="133188" y="124303"/>
                  </a:lnTo>
                  <a:lnTo>
                    <a:pt x="172216" y="104159"/>
                  </a:lnTo>
                  <a:lnTo>
                    <a:pt x="215465" y="85453"/>
                  </a:lnTo>
                  <a:lnTo>
                    <a:pt x="262674" y="68277"/>
                  </a:lnTo>
                  <a:lnTo>
                    <a:pt x="313583" y="52720"/>
                  </a:lnTo>
                  <a:lnTo>
                    <a:pt x="367931" y="38874"/>
                  </a:lnTo>
                  <a:lnTo>
                    <a:pt x="416799" y="28675"/>
                  </a:lnTo>
                  <a:lnTo>
                    <a:pt x="467293" y="19993"/>
                  </a:lnTo>
                  <a:lnTo>
                    <a:pt x="519186" y="12846"/>
                  </a:lnTo>
                  <a:lnTo>
                    <a:pt x="572252" y="7254"/>
                  </a:lnTo>
                  <a:lnTo>
                    <a:pt x="626261" y="3237"/>
                  </a:lnTo>
                  <a:lnTo>
                    <a:pt x="680989" y="812"/>
                  </a:lnTo>
                  <a:lnTo>
                    <a:pt x="736206" y="0"/>
                  </a:lnTo>
                  <a:lnTo>
                    <a:pt x="791291" y="812"/>
                  </a:lnTo>
                  <a:lnTo>
                    <a:pt x="845922" y="3237"/>
                  </a:lnTo>
                  <a:lnTo>
                    <a:pt x="899867" y="7254"/>
                  </a:lnTo>
                  <a:lnTo>
                    <a:pt x="952892" y="12846"/>
                  </a:lnTo>
                  <a:lnTo>
                    <a:pt x="1004766" y="19993"/>
                  </a:lnTo>
                  <a:lnTo>
                    <a:pt x="1055254" y="28675"/>
                  </a:lnTo>
                  <a:lnTo>
                    <a:pt x="1104125" y="38874"/>
                  </a:lnTo>
                  <a:lnTo>
                    <a:pt x="1158472" y="52720"/>
                  </a:lnTo>
                  <a:lnTo>
                    <a:pt x="1209379" y="68277"/>
                  </a:lnTo>
                  <a:lnTo>
                    <a:pt x="1256585" y="85453"/>
                  </a:lnTo>
                  <a:lnTo>
                    <a:pt x="1299831" y="104159"/>
                  </a:lnTo>
                  <a:lnTo>
                    <a:pt x="1338857" y="124303"/>
                  </a:lnTo>
                  <a:lnTo>
                    <a:pt x="1373403" y="145795"/>
                  </a:lnTo>
                  <a:lnTo>
                    <a:pt x="1416156" y="180021"/>
                  </a:lnTo>
                  <a:lnTo>
                    <a:pt x="1447026" y="216000"/>
                  </a:lnTo>
                  <a:lnTo>
                    <a:pt x="1465745" y="253329"/>
                  </a:lnTo>
                  <a:lnTo>
                    <a:pt x="1472044" y="291604"/>
                  </a:lnTo>
                  <a:close/>
                </a:path>
              </a:pathLst>
            </a:custGeom>
            <a:ln w="25559">
              <a:solidFill>
                <a:srgbClr val="375C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525380" y="4677384"/>
            <a:ext cx="645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EA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DY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898908" y="4450626"/>
            <a:ext cx="1498600" cy="610870"/>
            <a:chOff x="5898908" y="4450626"/>
            <a:chExt cx="1498600" cy="610870"/>
          </a:xfrm>
        </p:grpSpPr>
        <p:sp>
          <p:nvSpPr>
            <p:cNvPr id="16" name="object 16"/>
            <p:cNvSpPr/>
            <p:nvPr/>
          </p:nvSpPr>
          <p:spPr>
            <a:xfrm>
              <a:off x="5911926" y="4463643"/>
              <a:ext cx="1472565" cy="584835"/>
            </a:xfrm>
            <a:custGeom>
              <a:avLst/>
              <a:gdLst/>
              <a:ahLst/>
              <a:cxnLst/>
              <a:rect l="l" t="t" r="r" b="b"/>
              <a:pathLst>
                <a:path w="1472565" h="584835">
                  <a:moveTo>
                    <a:pt x="736193" y="0"/>
                  </a:moveTo>
                  <a:lnTo>
                    <a:pt x="680976" y="832"/>
                  </a:lnTo>
                  <a:lnTo>
                    <a:pt x="626249" y="3307"/>
                  </a:lnTo>
                  <a:lnTo>
                    <a:pt x="572239" y="7394"/>
                  </a:lnTo>
                  <a:lnTo>
                    <a:pt x="519174" y="13062"/>
                  </a:lnTo>
                  <a:lnTo>
                    <a:pt x="467280" y="20278"/>
                  </a:lnTo>
                  <a:lnTo>
                    <a:pt x="416786" y="29011"/>
                  </a:lnTo>
                  <a:lnTo>
                    <a:pt x="367919" y="39230"/>
                  </a:lnTo>
                  <a:lnTo>
                    <a:pt x="313570" y="52952"/>
                  </a:lnTo>
                  <a:lnTo>
                    <a:pt x="262661" y="68474"/>
                  </a:lnTo>
                  <a:lnTo>
                    <a:pt x="215452" y="85675"/>
                  </a:lnTo>
                  <a:lnTo>
                    <a:pt x="172203" y="104435"/>
                  </a:lnTo>
                  <a:lnTo>
                    <a:pt x="133175" y="124634"/>
                  </a:lnTo>
                  <a:lnTo>
                    <a:pt x="98628" y="146151"/>
                  </a:lnTo>
                  <a:lnTo>
                    <a:pt x="55881" y="180432"/>
                  </a:lnTo>
                  <a:lnTo>
                    <a:pt x="25015" y="216533"/>
                  </a:lnTo>
                  <a:lnTo>
                    <a:pt x="6298" y="253984"/>
                  </a:lnTo>
                  <a:lnTo>
                    <a:pt x="0" y="292315"/>
                  </a:lnTo>
                  <a:lnTo>
                    <a:pt x="6298" y="330647"/>
                  </a:lnTo>
                  <a:lnTo>
                    <a:pt x="25015" y="368098"/>
                  </a:lnTo>
                  <a:lnTo>
                    <a:pt x="55881" y="404199"/>
                  </a:lnTo>
                  <a:lnTo>
                    <a:pt x="98628" y="438480"/>
                  </a:lnTo>
                  <a:lnTo>
                    <a:pt x="133175" y="459997"/>
                  </a:lnTo>
                  <a:lnTo>
                    <a:pt x="172203" y="480195"/>
                  </a:lnTo>
                  <a:lnTo>
                    <a:pt x="215452" y="498956"/>
                  </a:lnTo>
                  <a:lnTo>
                    <a:pt x="262661" y="516157"/>
                  </a:lnTo>
                  <a:lnTo>
                    <a:pt x="313570" y="531679"/>
                  </a:lnTo>
                  <a:lnTo>
                    <a:pt x="367919" y="545401"/>
                  </a:lnTo>
                  <a:lnTo>
                    <a:pt x="416786" y="555620"/>
                  </a:lnTo>
                  <a:lnTo>
                    <a:pt x="467280" y="564353"/>
                  </a:lnTo>
                  <a:lnTo>
                    <a:pt x="519174" y="571569"/>
                  </a:lnTo>
                  <a:lnTo>
                    <a:pt x="572239" y="577236"/>
                  </a:lnTo>
                  <a:lnTo>
                    <a:pt x="626249" y="581324"/>
                  </a:lnTo>
                  <a:lnTo>
                    <a:pt x="680976" y="583799"/>
                  </a:lnTo>
                  <a:lnTo>
                    <a:pt x="736193" y="584631"/>
                  </a:lnTo>
                  <a:lnTo>
                    <a:pt x="791278" y="583799"/>
                  </a:lnTo>
                  <a:lnTo>
                    <a:pt x="845909" y="581324"/>
                  </a:lnTo>
                  <a:lnTo>
                    <a:pt x="899854" y="577236"/>
                  </a:lnTo>
                  <a:lnTo>
                    <a:pt x="952880" y="571569"/>
                  </a:lnTo>
                  <a:lnTo>
                    <a:pt x="1004753" y="564353"/>
                  </a:lnTo>
                  <a:lnTo>
                    <a:pt x="1055241" y="555620"/>
                  </a:lnTo>
                  <a:lnTo>
                    <a:pt x="1104112" y="545401"/>
                  </a:lnTo>
                  <a:lnTo>
                    <a:pt x="1158460" y="531679"/>
                  </a:lnTo>
                  <a:lnTo>
                    <a:pt x="1209366" y="516157"/>
                  </a:lnTo>
                  <a:lnTo>
                    <a:pt x="1256572" y="498956"/>
                  </a:lnTo>
                  <a:lnTo>
                    <a:pt x="1299818" y="480195"/>
                  </a:lnTo>
                  <a:lnTo>
                    <a:pt x="1338844" y="459997"/>
                  </a:lnTo>
                  <a:lnTo>
                    <a:pt x="1373390" y="438480"/>
                  </a:lnTo>
                  <a:lnTo>
                    <a:pt x="1416144" y="404199"/>
                  </a:lnTo>
                  <a:lnTo>
                    <a:pt x="1447014" y="368098"/>
                  </a:lnTo>
                  <a:lnTo>
                    <a:pt x="1465732" y="330647"/>
                  </a:lnTo>
                  <a:lnTo>
                    <a:pt x="1472031" y="292315"/>
                  </a:lnTo>
                  <a:lnTo>
                    <a:pt x="1465732" y="253984"/>
                  </a:lnTo>
                  <a:lnTo>
                    <a:pt x="1447014" y="216533"/>
                  </a:lnTo>
                  <a:lnTo>
                    <a:pt x="1416144" y="180432"/>
                  </a:lnTo>
                  <a:lnTo>
                    <a:pt x="1373390" y="146151"/>
                  </a:lnTo>
                  <a:lnTo>
                    <a:pt x="1338844" y="124634"/>
                  </a:lnTo>
                  <a:lnTo>
                    <a:pt x="1299818" y="104435"/>
                  </a:lnTo>
                  <a:lnTo>
                    <a:pt x="1256572" y="85675"/>
                  </a:lnTo>
                  <a:lnTo>
                    <a:pt x="1209366" y="68474"/>
                  </a:lnTo>
                  <a:lnTo>
                    <a:pt x="1158460" y="52952"/>
                  </a:lnTo>
                  <a:lnTo>
                    <a:pt x="1104112" y="39230"/>
                  </a:lnTo>
                  <a:lnTo>
                    <a:pt x="1055241" y="29011"/>
                  </a:lnTo>
                  <a:lnTo>
                    <a:pt x="1004753" y="20278"/>
                  </a:lnTo>
                  <a:lnTo>
                    <a:pt x="952880" y="13062"/>
                  </a:lnTo>
                  <a:lnTo>
                    <a:pt x="899854" y="7394"/>
                  </a:lnTo>
                  <a:lnTo>
                    <a:pt x="845909" y="3307"/>
                  </a:lnTo>
                  <a:lnTo>
                    <a:pt x="791278" y="832"/>
                  </a:lnTo>
                  <a:lnTo>
                    <a:pt x="736193" y="0"/>
                  </a:lnTo>
                  <a:close/>
                </a:path>
              </a:pathLst>
            </a:custGeom>
            <a:solidFill>
              <a:srgbClr val="4E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911926" y="4463643"/>
              <a:ext cx="1472565" cy="584835"/>
            </a:xfrm>
            <a:custGeom>
              <a:avLst/>
              <a:gdLst/>
              <a:ahLst/>
              <a:cxnLst/>
              <a:rect l="l" t="t" r="r" b="b"/>
              <a:pathLst>
                <a:path w="1472565" h="584835">
                  <a:moveTo>
                    <a:pt x="1472031" y="292315"/>
                  </a:moveTo>
                  <a:lnTo>
                    <a:pt x="1465732" y="330647"/>
                  </a:lnTo>
                  <a:lnTo>
                    <a:pt x="1447014" y="368098"/>
                  </a:lnTo>
                  <a:lnTo>
                    <a:pt x="1416144" y="404199"/>
                  </a:lnTo>
                  <a:lnTo>
                    <a:pt x="1373390" y="438480"/>
                  </a:lnTo>
                  <a:lnTo>
                    <a:pt x="1338844" y="459997"/>
                  </a:lnTo>
                  <a:lnTo>
                    <a:pt x="1299818" y="480195"/>
                  </a:lnTo>
                  <a:lnTo>
                    <a:pt x="1256572" y="498956"/>
                  </a:lnTo>
                  <a:lnTo>
                    <a:pt x="1209366" y="516157"/>
                  </a:lnTo>
                  <a:lnTo>
                    <a:pt x="1158460" y="531679"/>
                  </a:lnTo>
                  <a:lnTo>
                    <a:pt x="1104112" y="545401"/>
                  </a:lnTo>
                  <a:lnTo>
                    <a:pt x="1055241" y="555620"/>
                  </a:lnTo>
                  <a:lnTo>
                    <a:pt x="1004753" y="564353"/>
                  </a:lnTo>
                  <a:lnTo>
                    <a:pt x="952880" y="571569"/>
                  </a:lnTo>
                  <a:lnTo>
                    <a:pt x="899854" y="577236"/>
                  </a:lnTo>
                  <a:lnTo>
                    <a:pt x="845909" y="581324"/>
                  </a:lnTo>
                  <a:lnTo>
                    <a:pt x="791278" y="583799"/>
                  </a:lnTo>
                  <a:lnTo>
                    <a:pt x="736193" y="584631"/>
                  </a:lnTo>
                  <a:lnTo>
                    <a:pt x="680976" y="583799"/>
                  </a:lnTo>
                  <a:lnTo>
                    <a:pt x="626249" y="581324"/>
                  </a:lnTo>
                  <a:lnTo>
                    <a:pt x="572239" y="577236"/>
                  </a:lnTo>
                  <a:lnTo>
                    <a:pt x="519174" y="571569"/>
                  </a:lnTo>
                  <a:lnTo>
                    <a:pt x="467280" y="564353"/>
                  </a:lnTo>
                  <a:lnTo>
                    <a:pt x="416786" y="555620"/>
                  </a:lnTo>
                  <a:lnTo>
                    <a:pt x="367919" y="545401"/>
                  </a:lnTo>
                  <a:lnTo>
                    <a:pt x="313570" y="531679"/>
                  </a:lnTo>
                  <a:lnTo>
                    <a:pt x="262661" y="516157"/>
                  </a:lnTo>
                  <a:lnTo>
                    <a:pt x="215452" y="498956"/>
                  </a:lnTo>
                  <a:lnTo>
                    <a:pt x="172203" y="480195"/>
                  </a:lnTo>
                  <a:lnTo>
                    <a:pt x="133175" y="459997"/>
                  </a:lnTo>
                  <a:lnTo>
                    <a:pt x="98628" y="438480"/>
                  </a:lnTo>
                  <a:lnTo>
                    <a:pt x="55881" y="404199"/>
                  </a:lnTo>
                  <a:lnTo>
                    <a:pt x="25015" y="368098"/>
                  </a:lnTo>
                  <a:lnTo>
                    <a:pt x="6298" y="330647"/>
                  </a:lnTo>
                  <a:lnTo>
                    <a:pt x="0" y="292315"/>
                  </a:lnTo>
                  <a:lnTo>
                    <a:pt x="6298" y="253984"/>
                  </a:lnTo>
                  <a:lnTo>
                    <a:pt x="25015" y="216533"/>
                  </a:lnTo>
                  <a:lnTo>
                    <a:pt x="55881" y="180432"/>
                  </a:lnTo>
                  <a:lnTo>
                    <a:pt x="98628" y="146151"/>
                  </a:lnTo>
                  <a:lnTo>
                    <a:pt x="133175" y="124634"/>
                  </a:lnTo>
                  <a:lnTo>
                    <a:pt x="172203" y="104435"/>
                  </a:lnTo>
                  <a:lnTo>
                    <a:pt x="215452" y="85675"/>
                  </a:lnTo>
                  <a:lnTo>
                    <a:pt x="262661" y="68474"/>
                  </a:lnTo>
                  <a:lnTo>
                    <a:pt x="313570" y="52952"/>
                  </a:lnTo>
                  <a:lnTo>
                    <a:pt x="367919" y="39230"/>
                  </a:lnTo>
                  <a:lnTo>
                    <a:pt x="416786" y="29011"/>
                  </a:lnTo>
                  <a:lnTo>
                    <a:pt x="467280" y="20278"/>
                  </a:lnTo>
                  <a:lnTo>
                    <a:pt x="519174" y="13062"/>
                  </a:lnTo>
                  <a:lnTo>
                    <a:pt x="572239" y="7394"/>
                  </a:lnTo>
                  <a:lnTo>
                    <a:pt x="626249" y="3307"/>
                  </a:lnTo>
                  <a:lnTo>
                    <a:pt x="680976" y="832"/>
                  </a:lnTo>
                  <a:lnTo>
                    <a:pt x="736193" y="0"/>
                  </a:lnTo>
                  <a:lnTo>
                    <a:pt x="791278" y="832"/>
                  </a:lnTo>
                  <a:lnTo>
                    <a:pt x="845909" y="3307"/>
                  </a:lnTo>
                  <a:lnTo>
                    <a:pt x="899854" y="7394"/>
                  </a:lnTo>
                  <a:lnTo>
                    <a:pt x="952880" y="13062"/>
                  </a:lnTo>
                  <a:lnTo>
                    <a:pt x="1004753" y="20278"/>
                  </a:lnTo>
                  <a:lnTo>
                    <a:pt x="1055241" y="29011"/>
                  </a:lnTo>
                  <a:lnTo>
                    <a:pt x="1104112" y="39230"/>
                  </a:lnTo>
                  <a:lnTo>
                    <a:pt x="1158460" y="52952"/>
                  </a:lnTo>
                  <a:lnTo>
                    <a:pt x="1209366" y="68474"/>
                  </a:lnTo>
                  <a:lnTo>
                    <a:pt x="1256572" y="85675"/>
                  </a:lnTo>
                  <a:lnTo>
                    <a:pt x="1299818" y="104435"/>
                  </a:lnTo>
                  <a:lnTo>
                    <a:pt x="1338844" y="124634"/>
                  </a:lnTo>
                  <a:lnTo>
                    <a:pt x="1373390" y="146151"/>
                  </a:lnTo>
                  <a:lnTo>
                    <a:pt x="1416144" y="180432"/>
                  </a:lnTo>
                  <a:lnTo>
                    <a:pt x="1447014" y="216533"/>
                  </a:lnTo>
                  <a:lnTo>
                    <a:pt x="1465732" y="253984"/>
                  </a:lnTo>
                  <a:lnTo>
                    <a:pt x="1472031" y="292315"/>
                  </a:lnTo>
                  <a:close/>
                </a:path>
              </a:pathLst>
            </a:custGeom>
            <a:ln w="25559">
              <a:solidFill>
                <a:srgbClr val="375C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249504" y="4469295"/>
            <a:ext cx="7962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5120" marR="5080" indent="-31305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  G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481468" y="3272701"/>
            <a:ext cx="1676400" cy="610870"/>
            <a:chOff x="7481468" y="3272701"/>
            <a:chExt cx="1676400" cy="610870"/>
          </a:xfrm>
        </p:grpSpPr>
        <p:sp>
          <p:nvSpPr>
            <p:cNvPr id="20" name="object 20"/>
            <p:cNvSpPr/>
            <p:nvPr/>
          </p:nvSpPr>
          <p:spPr>
            <a:xfrm>
              <a:off x="7494485" y="3285718"/>
              <a:ext cx="1650364" cy="584835"/>
            </a:xfrm>
            <a:custGeom>
              <a:avLst/>
              <a:gdLst/>
              <a:ahLst/>
              <a:cxnLst/>
              <a:rect l="l" t="t" r="r" b="b"/>
              <a:pathLst>
                <a:path w="1650365" h="584835">
                  <a:moveTo>
                    <a:pt x="825119" y="0"/>
                  </a:moveTo>
                  <a:lnTo>
                    <a:pt x="770874" y="637"/>
                  </a:lnTo>
                  <a:lnTo>
                    <a:pt x="717065" y="2536"/>
                  </a:lnTo>
                  <a:lnTo>
                    <a:pt x="663855" y="5675"/>
                  </a:lnTo>
                  <a:lnTo>
                    <a:pt x="611409" y="10034"/>
                  </a:lnTo>
                  <a:lnTo>
                    <a:pt x="559892" y="15591"/>
                  </a:lnTo>
                  <a:lnTo>
                    <a:pt x="509468" y="22326"/>
                  </a:lnTo>
                  <a:lnTo>
                    <a:pt x="460302" y="30216"/>
                  </a:lnTo>
                  <a:lnTo>
                    <a:pt x="412559" y="39242"/>
                  </a:lnTo>
                  <a:lnTo>
                    <a:pt x="351585" y="52960"/>
                  </a:lnTo>
                  <a:lnTo>
                    <a:pt x="294492" y="68478"/>
                  </a:lnTo>
                  <a:lnTo>
                    <a:pt x="241558" y="85678"/>
                  </a:lnTo>
                  <a:lnTo>
                    <a:pt x="193064" y="104440"/>
                  </a:lnTo>
                  <a:lnTo>
                    <a:pt x="149290" y="124641"/>
                  </a:lnTo>
                  <a:lnTo>
                    <a:pt x="110515" y="146164"/>
                  </a:lnTo>
                  <a:lnTo>
                    <a:pt x="62718" y="180439"/>
                  </a:lnTo>
                  <a:lnTo>
                    <a:pt x="28120" y="216539"/>
                  </a:lnTo>
                  <a:lnTo>
                    <a:pt x="7091" y="253990"/>
                  </a:lnTo>
                  <a:lnTo>
                    <a:pt x="0" y="292315"/>
                  </a:lnTo>
                  <a:lnTo>
                    <a:pt x="7091" y="330647"/>
                  </a:lnTo>
                  <a:lnTo>
                    <a:pt x="28120" y="368098"/>
                  </a:lnTo>
                  <a:lnTo>
                    <a:pt x="62718" y="404199"/>
                  </a:lnTo>
                  <a:lnTo>
                    <a:pt x="110515" y="438480"/>
                  </a:lnTo>
                  <a:lnTo>
                    <a:pt x="149290" y="460001"/>
                  </a:lnTo>
                  <a:lnTo>
                    <a:pt x="193064" y="480201"/>
                  </a:lnTo>
                  <a:lnTo>
                    <a:pt x="241558" y="498960"/>
                  </a:lnTo>
                  <a:lnTo>
                    <a:pt x="294492" y="516159"/>
                  </a:lnTo>
                  <a:lnTo>
                    <a:pt x="351585" y="531679"/>
                  </a:lnTo>
                  <a:lnTo>
                    <a:pt x="412559" y="545401"/>
                  </a:lnTo>
                  <a:lnTo>
                    <a:pt x="460302" y="554427"/>
                  </a:lnTo>
                  <a:lnTo>
                    <a:pt x="509468" y="562318"/>
                  </a:lnTo>
                  <a:lnTo>
                    <a:pt x="559892" y="569052"/>
                  </a:lnTo>
                  <a:lnTo>
                    <a:pt x="611409" y="574609"/>
                  </a:lnTo>
                  <a:lnTo>
                    <a:pt x="663855" y="578968"/>
                  </a:lnTo>
                  <a:lnTo>
                    <a:pt x="717065" y="582107"/>
                  </a:lnTo>
                  <a:lnTo>
                    <a:pt x="770874" y="584006"/>
                  </a:lnTo>
                  <a:lnTo>
                    <a:pt x="825119" y="584644"/>
                  </a:lnTo>
                  <a:lnTo>
                    <a:pt x="879241" y="584006"/>
                  </a:lnTo>
                  <a:lnTo>
                    <a:pt x="932959" y="582107"/>
                  </a:lnTo>
                  <a:lnTo>
                    <a:pt x="986104" y="578968"/>
                  </a:lnTo>
                  <a:lnTo>
                    <a:pt x="1038505" y="574609"/>
                  </a:lnTo>
                  <a:lnTo>
                    <a:pt x="1089996" y="569052"/>
                  </a:lnTo>
                  <a:lnTo>
                    <a:pt x="1140406" y="562318"/>
                  </a:lnTo>
                  <a:lnTo>
                    <a:pt x="1189567" y="554427"/>
                  </a:lnTo>
                  <a:lnTo>
                    <a:pt x="1237310" y="545401"/>
                  </a:lnTo>
                  <a:lnTo>
                    <a:pt x="1298283" y="531679"/>
                  </a:lnTo>
                  <a:lnTo>
                    <a:pt x="1355377" y="516159"/>
                  </a:lnTo>
                  <a:lnTo>
                    <a:pt x="1408310" y="498960"/>
                  </a:lnTo>
                  <a:lnTo>
                    <a:pt x="1456804" y="480201"/>
                  </a:lnTo>
                  <a:lnTo>
                    <a:pt x="1500579" y="460001"/>
                  </a:lnTo>
                  <a:lnTo>
                    <a:pt x="1539354" y="438480"/>
                  </a:lnTo>
                  <a:lnTo>
                    <a:pt x="1587151" y="404199"/>
                  </a:lnTo>
                  <a:lnTo>
                    <a:pt x="1621748" y="368098"/>
                  </a:lnTo>
                  <a:lnTo>
                    <a:pt x="1642777" y="330647"/>
                  </a:lnTo>
                  <a:lnTo>
                    <a:pt x="1649869" y="292315"/>
                  </a:lnTo>
                  <a:lnTo>
                    <a:pt x="1642777" y="253990"/>
                  </a:lnTo>
                  <a:lnTo>
                    <a:pt x="1621748" y="216539"/>
                  </a:lnTo>
                  <a:lnTo>
                    <a:pt x="1587151" y="180439"/>
                  </a:lnTo>
                  <a:lnTo>
                    <a:pt x="1539354" y="146164"/>
                  </a:lnTo>
                  <a:lnTo>
                    <a:pt x="1500579" y="124641"/>
                  </a:lnTo>
                  <a:lnTo>
                    <a:pt x="1456804" y="104440"/>
                  </a:lnTo>
                  <a:lnTo>
                    <a:pt x="1408310" y="85678"/>
                  </a:lnTo>
                  <a:lnTo>
                    <a:pt x="1355377" y="68478"/>
                  </a:lnTo>
                  <a:lnTo>
                    <a:pt x="1298283" y="52960"/>
                  </a:lnTo>
                  <a:lnTo>
                    <a:pt x="1237310" y="39242"/>
                  </a:lnTo>
                  <a:lnTo>
                    <a:pt x="1189567" y="30216"/>
                  </a:lnTo>
                  <a:lnTo>
                    <a:pt x="1140406" y="22326"/>
                  </a:lnTo>
                  <a:lnTo>
                    <a:pt x="1089996" y="15591"/>
                  </a:lnTo>
                  <a:lnTo>
                    <a:pt x="1038505" y="10034"/>
                  </a:lnTo>
                  <a:lnTo>
                    <a:pt x="986104" y="5675"/>
                  </a:lnTo>
                  <a:lnTo>
                    <a:pt x="932959" y="2536"/>
                  </a:lnTo>
                  <a:lnTo>
                    <a:pt x="879241" y="637"/>
                  </a:lnTo>
                  <a:lnTo>
                    <a:pt x="825119" y="0"/>
                  </a:lnTo>
                  <a:close/>
                </a:path>
              </a:pathLst>
            </a:custGeom>
            <a:solidFill>
              <a:srgbClr val="4E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494485" y="3285718"/>
              <a:ext cx="1650364" cy="584835"/>
            </a:xfrm>
            <a:custGeom>
              <a:avLst/>
              <a:gdLst/>
              <a:ahLst/>
              <a:cxnLst/>
              <a:rect l="l" t="t" r="r" b="b"/>
              <a:pathLst>
                <a:path w="1650365" h="584835">
                  <a:moveTo>
                    <a:pt x="1649869" y="292315"/>
                  </a:moveTo>
                  <a:lnTo>
                    <a:pt x="1642777" y="330647"/>
                  </a:lnTo>
                  <a:lnTo>
                    <a:pt x="1621748" y="368098"/>
                  </a:lnTo>
                  <a:lnTo>
                    <a:pt x="1587151" y="404199"/>
                  </a:lnTo>
                  <a:lnTo>
                    <a:pt x="1539354" y="438480"/>
                  </a:lnTo>
                  <a:lnTo>
                    <a:pt x="1500579" y="460001"/>
                  </a:lnTo>
                  <a:lnTo>
                    <a:pt x="1456804" y="480201"/>
                  </a:lnTo>
                  <a:lnTo>
                    <a:pt x="1408310" y="498960"/>
                  </a:lnTo>
                  <a:lnTo>
                    <a:pt x="1355377" y="516159"/>
                  </a:lnTo>
                  <a:lnTo>
                    <a:pt x="1298283" y="531679"/>
                  </a:lnTo>
                  <a:lnTo>
                    <a:pt x="1237310" y="545401"/>
                  </a:lnTo>
                  <a:lnTo>
                    <a:pt x="1189567" y="554427"/>
                  </a:lnTo>
                  <a:lnTo>
                    <a:pt x="1140406" y="562318"/>
                  </a:lnTo>
                  <a:lnTo>
                    <a:pt x="1089996" y="569052"/>
                  </a:lnTo>
                  <a:lnTo>
                    <a:pt x="1038505" y="574609"/>
                  </a:lnTo>
                  <a:lnTo>
                    <a:pt x="986104" y="578968"/>
                  </a:lnTo>
                  <a:lnTo>
                    <a:pt x="932959" y="582107"/>
                  </a:lnTo>
                  <a:lnTo>
                    <a:pt x="879241" y="584006"/>
                  </a:lnTo>
                  <a:lnTo>
                    <a:pt x="825119" y="584644"/>
                  </a:lnTo>
                  <a:lnTo>
                    <a:pt x="770874" y="584006"/>
                  </a:lnTo>
                  <a:lnTo>
                    <a:pt x="717065" y="582107"/>
                  </a:lnTo>
                  <a:lnTo>
                    <a:pt x="663855" y="578968"/>
                  </a:lnTo>
                  <a:lnTo>
                    <a:pt x="611409" y="574609"/>
                  </a:lnTo>
                  <a:lnTo>
                    <a:pt x="559892" y="569052"/>
                  </a:lnTo>
                  <a:lnTo>
                    <a:pt x="509468" y="562318"/>
                  </a:lnTo>
                  <a:lnTo>
                    <a:pt x="460302" y="554427"/>
                  </a:lnTo>
                  <a:lnTo>
                    <a:pt x="412559" y="545401"/>
                  </a:lnTo>
                  <a:lnTo>
                    <a:pt x="351585" y="531679"/>
                  </a:lnTo>
                  <a:lnTo>
                    <a:pt x="294492" y="516159"/>
                  </a:lnTo>
                  <a:lnTo>
                    <a:pt x="241558" y="498960"/>
                  </a:lnTo>
                  <a:lnTo>
                    <a:pt x="193064" y="480201"/>
                  </a:lnTo>
                  <a:lnTo>
                    <a:pt x="149290" y="460001"/>
                  </a:lnTo>
                  <a:lnTo>
                    <a:pt x="110515" y="438480"/>
                  </a:lnTo>
                  <a:lnTo>
                    <a:pt x="62718" y="404199"/>
                  </a:lnTo>
                  <a:lnTo>
                    <a:pt x="28120" y="368098"/>
                  </a:lnTo>
                  <a:lnTo>
                    <a:pt x="7091" y="330647"/>
                  </a:lnTo>
                  <a:lnTo>
                    <a:pt x="0" y="292315"/>
                  </a:lnTo>
                  <a:lnTo>
                    <a:pt x="7091" y="253990"/>
                  </a:lnTo>
                  <a:lnTo>
                    <a:pt x="28120" y="216539"/>
                  </a:lnTo>
                  <a:lnTo>
                    <a:pt x="62718" y="180439"/>
                  </a:lnTo>
                  <a:lnTo>
                    <a:pt x="110515" y="146164"/>
                  </a:lnTo>
                  <a:lnTo>
                    <a:pt x="149290" y="124641"/>
                  </a:lnTo>
                  <a:lnTo>
                    <a:pt x="193064" y="104440"/>
                  </a:lnTo>
                  <a:lnTo>
                    <a:pt x="241558" y="85678"/>
                  </a:lnTo>
                  <a:lnTo>
                    <a:pt x="294492" y="68478"/>
                  </a:lnTo>
                  <a:lnTo>
                    <a:pt x="351585" y="52960"/>
                  </a:lnTo>
                  <a:lnTo>
                    <a:pt x="412559" y="39242"/>
                  </a:lnTo>
                  <a:lnTo>
                    <a:pt x="460302" y="30216"/>
                  </a:lnTo>
                  <a:lnTo>
                    <a:pt x="509468" y="22326"/>
                  </a:lnTo>
                  <a:lnTo>
                    <a:pt x="559892" y="15591"/>
                  </a:lnTo>
                  <a:lnTo>
                    <a:pt x="611409" y="10034"/>
                  </a:lnTo>
                  <a:lnTo>
                    <a:pt x="663855" y="5675"/>
                  </a:lnTo>
                  <a:lnTo>
                    <a:pt x="717065" y="2536"/>
                  </a:lnTo>
                  <a:lnTo>
                    <a:pt x="770874" y="637"/>
                  </a:lnTo>
                  <a:lnTo>
                    <a:pt x="825119" y="0"/>
                  </a:lnTo>
                  <a:lnTo>
                    <a:pt x="879241" y="637"/>
                  </a:lnTo>
                  <a:lnTo>
                    <a:pt x="932959" y="2536"/>
                  </a:lnTo>
                  <a:lnTo>
                    <a:pt x="986104" y="5675"/>
                  </a:lnTo>
                  <a:lnTo>
                    <a:pt x="1038505" y="10034"/>
                  </a:lnTo>
                  <a:lnTo>
                    <a:pt x="1089996" y="15591"/>
                  </a:lnTo>
                  <a:lnTo>
                    <a:pt x="1140406" y="22326"/>
                  </a:lnTo>
                  <a:lnTo>
                    <a:pt x="1189567" y="30216"/>
                  </a:lnTo>
                  <a:lnTo>
                    <a:pt x="1237310" y="39242"/>
                  </a:lnTo>
                  <a:lnTo>
                    <a:pt x="1298283" y="52960"/>
                  </a:lnTo>
                  <a:lnTo>
                    <a:pt x="1355377" y="68478"/>
                  </a:lnTo>
                  <a:lnTo>
                    <a:pt x="1408310" y="85678"/>
                  </a:lnTo>
                  <a:lnTo>
                    <a:pt x="1456804" y="104440"/>
                  </a:lnTo>
                  <a:lnTo>
                    <a:pt x="1500579" y="124641"/>
                  </a:lnTo>
                  <a:lnTo>
                    <a:pt x="1539354" y="146164"/>
                  </a:lnTo>
                  <a:lnTo>
                    <a:pt x="1587151" y="180439"/>
                  </a:lnTo>
                  <a:lnTo>
                    <a:pt x="1621748" y="216539"/>
                  </a:lnTo>
                  <a:lnTo>
                    <a:pt x="1642777" y="253990"/>
                  </a:lnTo>
                  <a:lnTo>
                    <a:pt x="1649869" y="292315"/>
                  </a:lnTo>
                  <a:close/>
                </a:path>
              </a:pathLst>
            </a:custGeom>
            <a:ln w="25559">
              <a:solidFill>
                <a:srgbClr val="375C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866265" y="3290658"/>
            <a:ext cx="9042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1780" marR="5080" indent="-25971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 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TED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522266" y="6155588"/>
            <a:ext cx="1497965" cy="501650"/>
            <a:chOff x="4522266" y="6155588"/>
            <a:chExt cx="1497965" cy="501650"/>
          </a:xfrm>
        </p:grpSpPr>
        <p:sp>
          <p:nvSpPr>
            <p:cNvPr id="24" name="object 24"/>
            <p:cNvSpPr/>
            <p:nvPr/>
          </p:nvSpPr>
          <p:spPr>
            <a:xfrm>
              <a:off x="4535284" y="6168605"/>
              <a:ext cx="1471930" cy="475615"/>
            </a:xfrm>
            <a:custGeom>
              <a:avLst/>
              <a:gdLst/>
              <a:ahLst/>
              <a:cxnLst/>
              <a:rect l="l" t="t" r="r" b="b"/>
              <a:pathLst>
                <a:path w="1471929" h="475615">
                  <a:moveTo>
                    <a:pt x="735838" y="0"/>
                  </a:moveTo>
                  <a:lnTo>
                    <a:pt x="680636" y="658"/>
                  </a:lnTo>
                  <a:lnTo>
                    <a:pt x="625958" y="2627"/>
                  </a:lnTo>
                  <a:lnTo>
                    <a:pt x="572018" y="5892"/>
                  </a:lnTo>
                  <a:lnTo>
                    <a:pt x="519030" y="10441"/>
                  </a:lnTo>
                  <a:lnTo>
                    <a:pt x="467208" y="16263"/>
                  </a:lnTo>
                  <a:lnTo>
                    <a:pt x="416766" y="23345"/>
                  </a:lnTo>
                  <a:lnTo>
                    <a:pt x="367919" y="31673"/>
                  </a:lnTo>
                  <a:lnTo>
                    <a:pt x="313571" y="42876"/>
                  </a:lnTo>
                  <a:lnTo>
                    <a:pt x="262664" y="55539"/>
                  </a:lnTo>
                  <a:lnTo>
                    <a:pt x="215458" y="69562"/>
                  </a:lnTo>
                  <a:lnTo>
                    <a:pt x="172212" y="84846"/>
                  </a:lnTo>
                  <a:lnTo>
                    <a:pt x="133187" y="101290"/>
                  </a:lnTo>
                  <a:lnTo>
                    <a:pt x="98640" y="118795"/>
                  </a:lnTo>
                  <a:lnTo>
                    <a:pt x="55887" y="146674"/>
                  </a:lnTo>
                  <a:lnTo>
                    <a:pt x="25017" y="176036"/>
                  </a:lnTo>
                  <a:lnTo>
                    <a:pt x="0" y="237591"/>
                  </a:lnTo>
                  <a:lnTo>
                    <a:pt x="6299" y="268708"/>
                  </a:lnTo>
                  <a:lnTo>
                    <a:pt x="55887" y="328519"/>
                  </a:lnTo>
                  <a:lnTo>
                    <a:pt x="98640" y="356400"/>
                  </a:lnTo>
                  <a:lnTo>
                    <a:pt x="133187" y="373899"/>
                  </a:lnTo>
                  <a:lnTo>
                    <a:pt x="172212" y="390340"/>
                  </a:lnTo>
                  <a:lnTo>
                    <a:pt x="215458" y="405622"/>
                  </a:lnTo>
                  <a:lnTo>
                    <a:pt x="262664" y="419644"/>
                  </a:lnTo>
                  <a:lnTo>
                    <a:pt x="313571" y="432306"/>
                  </a:lnTo>
                  <a:lnTo>
                    <a:pt x="367919" y="443509"/>
                  </a:lnTo>
                  <a:lnTo>
                    <a:pt x="416766" y="451838"/>
                  </a:lnTo>
                  <a:lnTo>
                    <a:pt x="467208" y="458921"/>
                  </a:lnTo>
                  <a:lnTo>
                    <a:pt x="519030" y="464746"/>
                  </a:lnTo>
                  <a:lnTo>
                    <a:pt x="572018" y="469298"/>
                  </a:lnTo>
                  <a:lnTo>
                    <a:pt x="625958" y="472566"/>
                  </a:lnTo>
                  <a:lnTo>
                    <a:pt x="680636" y="474536"/>
                  </a:lnTo>
                  <a:lnTo>
                    <a:pt x="735838" y="475195"/>
                  </a:lnTo>
                  <a:lnTo>
                    <a:pt x="791034" y="474536"/>
                  </a:lnTo>
                  <a:lnTo>
                    <a:pt x="845709" y="472566"/>
                  </a:lnTo>
                  <a:lnTo>
                    <a:pt x="899648" y="469298"/>
                  </a:lnTo>
                  <a:lnTo>
                    <a:pt x="952636" y="464746"/>
                  </a:lnTo>
                  <a:lnTo>
                    <a:pt x="1004460" y="458921"/>
                  </a:lnTo>
                  <a:lnTo>
                    <a:pt x="1054904" y="451838"/>
                  </a:lnTo>
                  <a:lnTo>
                    <a:pt x="1103757" y="443509"/>
                  </a:lnTo>
                  <a:lnTo>
                    <a:pt x="1158104" y="432306"/>
                  </a:lnTo>
                  <a:lnTo>
                    <a:pt x="1209011" y="419644"/>
                  </a:lnTo>
                  <a:lnTo>
                    <a:pt x="1256217" y="405622"/>
                  </a:lnTo>
                  <a:lnTo>
                    <a:pt x="1299463" y="390340"/>
                  </a:lnTo>
                  <a:lnTo>
                    <a:pt x="1338488" y="373899"/>
                  </a:lnTo>
                  <a:lnTo>
                    <a:pt x="1373035" y="356400"/>
                  </a:lnTo>
                  <a:lnTo>
                    <a:pt x="1415783" y="328519"/>
                  </a:lnTo>
                  <a:lnTo>
                    <a:pt x="1446653" y="299153"/>
                  </a:lnTo>
                  <a:lnTo>
                    <a:pt x="1471676" y="237591"/>
                  </a:lnTo>
                  <a:lnTo>
                    <a:pt x="1465375" y="206476"/>
                  </a:lnTo>
                  <a:lnTo>
                    <a:pt x="1415783" y="146674"/>
                  </a:lnTo>
                  <a:lnTo>
                    <a:pt x="1373035" y="118795"/>
                  </a:lnTo>
                  <a:lnTo>
                    <a:pt x="1338488" y="101290"/>
                  </a:lnTo>
                  <a:lnTo>
                    <a:pt x="1299463" y="84846"/>
                  </a:lnTo>
                  <a:lnTo>
                    <a:pt x="1256217" y="69562"/>
                  </a:lnTo>
                  <a:lnTo>
                    <a:pt x="1209011" y="55539"/>
                  </a:lnTo>
                  <a:lnTo>
                    <a:pt x="1158104" y="42876"/>
                  </a:lnTo>
                  <a:lnTo>
                    <a:pt x="1103757" y="31673"/>
                  </a:lnTo>
                  <a:lnTo>
                    <a:pt x="1054904" y="23345"/>
                  </a:lnTo>
                  <a:lnTo>
                    <a:pt x="1004460" y="16263"/>
                  </a:lnTo>
                  <a:lnTo>
                    <a:pt x="952636" y="10441"/>
                  </a:lnTo>
                  <a:lnTo>
                    <a:pt x="899648" y="5892"/>
                  </a:lnTo>
                  <a:lnTo>
                    <a:pt x="845709" y="2627"/>
                  </a:lnTo>
                  <a:lnTo>
                    <a:pt x="791034" y="658"/>
                  </a:lnTo>
                  <a:lnTo>
                    <a:pt x="735838" y="0"/>
                  </a:lnTo>
                  <a:close/>
                </a:path>
              </a:pathLst>
            </a:custGeom>
            <a:solidFill>
              <a:srgbClr val="4E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535284" y="6168605"/>
              <a:ext cx="1471930" cy="475615"/>
            </a:xfrm>
            <a:custGeom>
              <a:avLst/>
              <a:gdLst/>
              <a:ahLst/>
              <a:cxnLst/>
              <a:rect l="l" t="t" r="r" b="b"/>
              <a:pathLst>
                <a:path w="1471929" h="475615">
                  <a:moveTo>
                    <a:pt x="1471676" y="237591"/>
                  </a:moveTo>
                  <a:lnTo>
                    <a:pt x="1446653" y="299153"/>
                  </a:lnTo>
                  <a:lnTo>
                    <a:pt x="1415783" y="328519"/>
                  </a:lnTo>
                  <a:lnTo>
                    <a:pt x="1373035" y="356400"/>
                  </a:lnTo>
                  <a:lnTo>
                    <a:pt x="1338488" y="373899"/>
                  </a:lnTo>
                  <a:lnTo>
                    <a:pt x="1299463" y="390340"/>
                  </a:lnTo>
                  <a:lnTo>
                    <a:pt x="1256217" y="405622"/>
                  </a:lnTo>
                  <a:lnTo>
                    <a:pt x="1209011" y="419644"/>
                  </a:lnTo>
                  <a:lnTo>
                    <a:pt x="1158104" y="432306"/>
                  </a:lnTo>
                  <a:lnTo>
                    <a:pt x="1103757" y="443509"/>
                  </a:lnTo>
                  <a:lnTo>
                    <a:pt x="1054904" y="451838"/>
                  </a:lnTo>
                  <a:lnTo>
                    <a:pt x="1004460" y="458921"/>
                  </a:lnTo>
                  <a:lnTo>
                    <a:pt x="952636" y="464746"/>
                  </a:lnTo>
                  <a:lnTo>
                    <a:pt x="899648" y="469298"/>
                  </a:lnTo>
                  <a:lnTo>
                    <a:pt x="845709" y="472566"/>
                  </a:lnTo>
                  <a:lnTo>
                    <a:pt x="791034" y="474536"/>
                  </a:lnTo>
                  <a:lnTo>
                    <a:pt x="735838" y="475195"/>
                  </a:lnTo>
                  <a:lnTo>
                    <a:pt x="680636" y="474536"/>
                  </a:lnTo>
                  <a:lnTo>
                    <a:pt x="625958" y="472566"/>
                  </a:lnTo>
                  <a:lnTo>
                    <a:pt x="572018" y="469298"/>
                  </a:lnTo>
                  <a:lnTo>
                    <a:pt x="519030" y="464746"/>
                  </a:lnTo>
                  <a:lnTo>
                    <a:pt x="467208" y="458921"/>
                  </a:lnTo>
                  <a:lnTo>
                    <a:pt x="416766" y="451838"/>
                  </a:lnTo>
                  <a:lnTo>
                    <a:pt x="367919" y="443509"/>
                  </a:lnTo>
                  <a:lnTo>
                    <a:pt x="313571" y="432306"/>
                  </a:lnTo>
                  <a:lnTo>
                    <a:pt x="262664" y="419644"/>
                  </a:lnTo>
                  <a:lnTo>
                    <a:pt x="215458" y="405622"/>
                  </a:lnTo>
                  <a:lnTo>
                    <a:pt x="172212" y="390340"/>
                  </a:lnTo>
                  <a:lnTo>
                    <a:pt x="133187" y="373899"/>
                  </a:lnTo>
                  <a:lnTo>
                    <a:pt x="98640" y="356400"/>
                  </a:lnTo>
                  <a:lnTo>
                    <a:pt x="55887" y="328519"/>
                  </a:lnTo>
                  <a:lnTo>
                    <a:pt x="25017" y="299153"/>
                  </a:lnTo>
                  <a:lnTo>
                    <a:pt x="0" y="237591"/>
                  </a:lnTo>
                  <a:lnTo>
                    <a:pt x="6299" y="206476"/>
                  </a:lnTo>
                  <a:lnTo>
                    <a:pt x="55887" y="146674"/>
                  </a:lnTo>
                  <a:lnTo>
                    <a:pt x="98640" y="118795"/>
                  </a:lnTo>
                  <a:lnTo>
                    <a:pt x="133187" y="101290"/>
                  </a:lnTo>
                  <a:lnTo>
                    <a:pt x="172212" y="84846"/>
                  </a:lnTo>
                  <a:lnTo>
                    <a:pt x="215458" y="69562"/>
                  </a:lnTo>
                  <a:lnTo>
                    <a:pt x="262664" y="55539"/>
                  </a:lnTo>
                  <a:lnTo>
                    <a:pt x="313571" y="42876"/>
                  </a:lnTo>
                  <a:lnTo>
                    <a:pt x="367919" y="31673"/>
                  </a:lnTo>
                  <a:lnTo>
                    <a:pt x="416766" y="23345"/>
                  </a:lnTo>
                  <a:lnTo>
                    <a:pt x="467208" y="16263"/>
                  </a:lnTo>
                  <a:lnTo>
                    <a:pt x="519030" y="10441"/>
                  </a:lnTo>
                  <a:lnTo>
                    <a:pt x="572018" y="5892"/>
                  </a:lnTo>
                  <a:lnTo>
                    <a:pt x="625958" y="2627"/>
                  </a:lnTo>
                  <a:lnTo>
                    <a:pt x="680636" y="658"/>
                  </a:lnTo>
                  <a:lnTo>
                    <a:pt x="735838" y="0"/>
                  </a:lnTo>
                  <a:lnTo>
                    <a:pt x="791034" y="658"/>
                  </a:lnTo>
                  <a:lnTo>
                    <a:pt x="845709" y="2627"/>
                  </a:lnTo>
                  <a:lnTo>
                    <a:pt x="899648" y="5892"/>
                  </a:lnTo>
                  <a:lnTo>
                    <a:pt x="952636" y="10441"/>
                  </a:lnTo>
                  <a:lnTo>
                    <a:pt x="1004460" y="16263"/>
                  </a:lnTo>
                  <a:lnTo>
                    <a:pt x="1054904" y="23345"/>
                  </a:lnTo>
                  <a:lnTo>
                    <a:pt x="1103757" y="31673"/>
                  </a:lnTo>
                  <a:lnTo>
                    <a:pt x="1158104" y="42876"/>
                  </a:lnTo>
                  <a:lnTo>
                    <a:pt x="1209011" y="55539"/>
                  </a:lnTo>
                  <a:lnTo>
                    <a:pt x="1256217" y="69562"/>
                  </a:lnTo>
                  <a:lnTo>
                    <a:pt x="1299463" y="84846"/>
                  </a:lnTo>
                  <a:lnTo>
                    <a:pt x="1338488" y="101290"/>
                  </a:lnTo>
                  <a:lnTo>
                    <a:pt x="1373035" y="118795"/>
                  </a:lnTo>
                  <a:lnTo>
                    <a:pt x="1415783" y="146674"/>
                  </a:lnTo>
                  <a:lnTo>
                    <a:pt x="1446653" y="176036"/>
                  </a:lnTo>
                  <a:lnTo>
                    <a:pt x="1471676" y="237591"/>
                  </a:lnTo>
                  <a:close/>
                </a:path>
              </a:pathLst>
            </a:custGeom>
            <a:ln w="25559">
              <a:solidFill>
                <a:srgbClr val="375C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831105" y="6255981"/>
            <a:ext cx="878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803400" y="3481361"/>
            <a:ext cx="4892040" cy="1727200"/>
            <a:chOff x="1803400" y="3481361"/>
            <a:chExt cx="4892040" cy="1727200"/>
          </a:xfrm>
        </p:grpSpPr>
        <p:sp>
          <p:nvSpPr>
            <p:cNvPr id="28" name="object 28"/>
            <p:cNvSpPr/>
            <p:nvPr/>
          </p:nvSpPr>
          <p:spPr>
            <a:xfrm>
              <a:off x="1828800" y="3506761"/>
              <a:ext cx="1483360" cy="904240"/>
            </a:xfrm>
            <a:custGeom>
              <a:avLst/>
              <a:gdLst/>
              <a:ahLst/>
              <a:cxnLst/>
              <a:rect l="l" t="t" r="r" b="b"/>
              <a:pathLst>
                <a:path w="1483360" h="904239">
                  <a:moveTo>
                    <a:pt x="0" y="0"/>
                  </a:moveTo>
                  <a:lnTo>
                    <a:pt x="71998" y="537"/>
                  </a:lnTo>
                  <a:lnTo>
                    <a:pt x="141869" y="2148"/>
                  </a:lnTo>
                  <a:lnTo>
                    <a:pt x="209638" y="4834"/>
                  </a:lnTo>
                  <a:lnTo>
                    <a:pt x="275332" y="8594"/>
                  </a:lnTo>
                  <a:lnTo>
                    <a:pt x="338975" y="13429"/>
                  </a:lnTo>
                  <a:lnTo>
                    <a:pt x="400594" y="19338"/>
                  </a:lnTo>
                  <a:lnTo>
                    <a:pt x="460215" y="26323"/>
                  </a:lnTo>
                  <a:lnTo>
                    <a:pt x="517863" y="34382"/>
                  </a:lnTo>
                  <a:lnTo>
                    <a:pt x="573565" y="43516"/>
                  </a:lnTo>
                  <a:lnTo>
                    <a:pt x="627346" y="53725"/>
                  </a:lnTo>
                  <a:lnTo>
                    <a:pt x="679233" y="65009"/>
                  </a:lnTo>
                  <a:lnTo>
                    <a:pt x="729251" y="77369"/>
                  </a:lnTo>
                  <a:lnTo>
                    <a:pt x="777425" y="90804"/>
                  </a:lnTo>
                  <a:lnTo>
                    <a:pt x="823783" y="105314"/>
                  </a:lnTo>
                  <a:lnTo>
                    <a:pt x="868350" y="120900"/>
                  </a:lnTo>
                  <a:lnTo>
                    <a:pt x="911151" y="137561"/>
                  </a:lnTo>
                  <a:lnTo>
                    <a:pt x="952213" y="155299"/>
                  </a:lnTo>
                  <a:lnTo>
                    <a:pt x="991562" y="174112"/>
                  </a:lnTo>
                  <a:lnTo>
                    <a:pt x="1029223" y="194001"/>
                  </a:lnTo>
                  <a:lnTo>
                    <a:pt x="1065222" y="214966"/>
                  </a:lnTo>
                  <a:lnTo>
                    <a:pt x="1099585" y="237007"/>
                  </a:lnTo>
                  <a:lnTo>
                    <a:pt x="1132338" y="260124"/>
                  </a:lnTo>
                  <a:lnTo>
                    <a:pt x="1163508" y="284317"/>
                  </a:lnTo>
                  <a:lnTo>
                    <a:pt x="1193119" y="309587"/>
                  </a:lnTo>
                  <a:lnTo>
                    <a:pt x="1221198" y="335934"/>
                  </a:lnTo>
                  <a:lnTo>
                    <a:pt x="1247770" y="363357"/>
                  </a:lnTo>
                  <a:lnTo>
                    <a:pt x="1296500" y="421433"/>
                  </a:lnTo>
                  <a:lnTo>
                    <a:pt x="1339514" y="483817"/>
                  </a:lnTo>
                  <a:lnTo>
                    <a:pt x="1358943" y="516625"/>
                  </a:lnTo>
                  <a:lnTo>
                    <a:pt x="1377021" y="550509"/>
                  </a:lnTo>
                  <a:lnTo>
                    <a:pt x="1393773" y="585471"/>
                  </a:lnTo>
                  <a:lnTo>
                    <a:pt x="1409227" y="621511"/>
                  </a:lnTo>
                  <a:lnTo>
                    <a:pt x="1423407" y="658627"/>
                  </a:lnTo>
                  <a:lnTo>
                    <a:pt x="1436339" y="696822"/>
                  </a:lnTo>
                  <a:lnTo>
                    <a:pt x="1448050" y="736094"/>
                  </a:lnTo>
                  <a:lnTo>
                    <a:pt x="1458565" y="776444"/>
                  </a:lnTo>
                  <a:lnTo>
                    <a:pt x="1467910" y="817871"/>
                  </a:lnTo>
                  <a:lnTo>
                    <a:pt x="1476111" y="860377"/>
                  </a:lnTo>
                  <a:lnTo>
                    <a:pt x="1483194" y="903960"/>
                  </a:lnTo>
                </a:path>
              </a:pathLst>
            </a:custGeom>
            <a:ln w="50759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97161" y="4387316"/>
              <a:ext cx="227520" cy="23364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847325" y="5096154"/>
              <a:ext cx="2613025" cy="43180"/>
            </a:xfrm>
            <a:custGeom>
              <a:avLst/>
              <a:gdLst/>
              <a:ahLst/>
              <a:cxnLst/>
              <a:rect l="l" t="t" r="r" b="b"/>
              <a:pathLst>
                <a:path w="2613025" h="43179">
                  <a:moveTo>
                    <a:pt x="-25379" y="21559"/>
                  </a:moveTo>
                  <a:lnTo>
                    <a:pt x="2638252" y="21559"/>
                  </a:lnTo>
                </a:path>
              </a:pathLst>
            </a:custGeom>
            <a:ln w="93877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07277" y="4986362"/>
              <a:ext cx="240487" cy="22175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034523" y="4442536"/>
              <a:ext cx="2613660" cy="44450"/>
            </a:xfrm>
            <a:custGeom>
              <a:avLst/>
              <a:gdLst/>
              <a:ahLst/>
              <a:cxnLst/>
              <a:rect l="l" t="t" r="r" b="b"/>
              <a:pathLst>
                <a:path w="2613659" h="44450">
                  <a:moveTo>
                    <a:pt x="-25379" y="22072"/>
                  </a:moveTo>
                  <a:lnTo>
                    <a:pt x="2638620" y="22072"/>
                  </a:lnTo>
                </a:path>
              </a:pathLst>
            </a:custGeom>
            <a:ln w="9490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7325" y="4374718"/>
              <a:ext cx="240830" cy="221767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 rot="2940000">
            <a:off x="2522531" y="3766141"/>
            <a:ext cx="119491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2700" spc="-60" baseline="3086" dirty="0">
                <a:latin typeface="Arial"/>
                <a:cs typeface="Arial"/>
              </a:rPr>
              <a:t>A</a:t>
            </a:r>
            <a:r>
              <a:rPr sz="2700" spc="-44" baseline="3086" dirty="0">
                <a:latin typeface="Arial"/>
                <a:cs typeface="Arial"/>
              </a:rPr>
              <a:t>D</a:t>
            </a:r>
            <a:r>
              <a:rPr sz="2700" spc="-37" baseline="3086" dirty="0">
                <a:latin typeface="Arial"/>
                <a:cs typeface="Arial"/>
              </a:rPr>
              <a:t>M</a:t>
            </a:r>
            <a:r>
              <a:rPr sz="2700" spc="-52" baseline="1543" dirty="0">
                <a:latin typeface="Arial"/>
                <a:cs typeface="Arial"/>
              </a:rPr>
              <a:t>I</a:t>
            </a:r>
            <a:r>
              <a:rPr sz="2700" spc="-22" baseline="1543" dirty="0">
                <a:latin typeface="Arial"/>
                <a:cs typeface="Arial"/>
              </a:rPr>
              <a:t>T</a:t>
            </a:r>
            <a:r>
              <a:rPr sz="2700" spc="-44" baseline="1543" dirty="0">
                <a:latin typeface="Arial"/>
                <a:cs typeface="Arial"/>
              </a:rPr>
              <a:t>T</a:t>
            </a:r>
            <a:r>
              <a:rPr sz="1800" spc="-3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781422" y="3764419"/>
            <a:ext cx="1331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INTERRUPT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7046442" y="3872153"/>
            <a:ext cx="812165" cy="673100"/>
            <a:chOff x="7046442" y="3872153"/>
            <a:chExt cx="812165" cy="673100"/>
          </a:xfrm>
        </p:grpSpPr>
        <p:sp>
          <p:nvSpPr>
            <p:cNvPr id="37" name="object 37"/>
            <p:cNvSpPr/>
            <p:nvPr/>
          </p:nvSpPr>
          <p:spPr>
            <a:xfrm>
              <a:off x="7071842" y="3979799"/>
              <a:ext cx="582295" cy="539750"/>
            </a:xfrm>
            <a:custGeom>
              <a:avLst/>
              <a:gdLst/>
              <a:ahLst/>
              <a:cxnLst/>
              <a:rect l="l" t="t" r="r" b="b"/>
              <a:pathLst>
                <a:path w="582295" h="539750">
                  <a:moveTo>
                    <a:pt x="0" y="539635"/>
                  </a:moveTo>
                  <a:lnTo>
                    <a:pt x="49025" y="536646"/>
                  </a:lnTo>
                  <a:lnTo>
                    <a:pt x="97368" y="528019"/>
                  </a:lnTo>
                  <a:lnTo>
                    <a:pt x="144347" y="514267"/>
                  </a:lnTo>
                  <a:lnTo>
                    <a:pt x="189277" y="495902"/>
                  </a:lnTo>
                  <a:lnTo>
                    <a:pt x="231478" y="473438"/>
                  </a:lnTo>
                  <a:lnTo>
                    <a:pt x="270267" y="447386"/>
                  </a:lnTo>
                  <a:lnTo>
                    <a:pt x="304960" y="418259"/>
                  </a:lnTo>
                  <a:lnTo>
                    <a:pt x="334876" y="386569"/>
                  </a:lnTo>
                  <a:lnTo>
                    <a:pt x="359332" y="352830"/>
                  </a:lnTo>
                  <a:lnTo>
                    <a:pt x="377645" y="317553"/>
                  </a:lnTo>
                  <a:lnTo>
                    <a:pt x="393115" y="244436"/>
                  </a:lnTo>
                  <a:lnTo>
                    <a:pt x="397859" y="187369"/>
                  </a:lnTo>
                  <a:lnTo>
                    <a:pt x="411496" y="141253"/>
                  </a:lnTo>
                  <a:lnTo>
                    <a:pt x="433130" y="103946"/>
                  </a:lnTo>
                  <a:lnTo>
                    <a:pt x="461867" y="73309"/>
                  </a:lnTo>
                  <a:lnTo>
                    <a:pt x="496815" y="47200"/>
                  </a:lnTo>
                  <a:lnTo>
                    <a:pt x="537077" y="23477"/>
                  </a:lnTo>
                  <a:lnTo>
                    <a:pt x="581761" y="0"/>
                  </a:lnTo>
                </a:path>
              </a:pathLst>
            </a:custGeom>
            <a:ln w="50759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16875" y="3872153"/>
              <a:ext cx="241198" cy="220687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 rot="20220000">
            <a:off x="7009664" y="3869604"/>
            <a:ext cx="556486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spc="-10" dirty="0">
                <a:latin typeface="Arial"/>
                <a:cs typeface="Arial"/>
              </a:rPr>
              <a:t>E</a:t>
            </a:r>
            <a:r>
              <a:rPr sz="1800" spc="-5" dirty="0">
                <a:latin typeface="Arial"/>
                <a:cs typeface="Arial"/>
              </a:rPr>
              <a:t>X</a:t>
            </a:r>
            <a:r>
              <a:rPr sz="1800" dirty="0">
                <a:latin typeface="Arial"/>
                <a:cs typeface="Arial"/>
              </a:rPr>
              <a:t>IT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163857" y="4992657"/>
            <a:ext cx="3596004" cy="1502410"/>
            <a:chOff x="3163857" y="4992657"/>
            <a:chExt cx="3596004" cy="1502410"/>
          </a:xfrm>
        </p:grpSpPr>
        <p:sp>
          <p:nvSpPr>
            <p:cNvPr id="41" name="object 41"/>
            <p:cNvSpPr/>
            <p:nvPr/>
          </p:nvSpPr>
          <p:spPr>
            <a:xfrm>
              <a:off x="3189236" y="5059083"/>
              <a:ext cx="1136015" cy="1323975"/>
            </a:xfrm>
            <a:custGeom>
              <a:avLst/>
              <a:gdLst/>
              <a:ahLst/>
              <a:cxnLst/>
              <a:rect l="l" t="t" r="r" b="b"/>
              <a:pathLst>
                <a:path w="1136014" h="1323975">
                  <a:moveTo>
                    <a:pt x="0" y="0"/>
                  </a:moveTo>
                  <a:lnTo>
                    <a:pt x="49505" y="975"/>
                  </a:lnTo>
                  <a:lnTo>
                    <a:pt x="96376" y="3861"/>
                  </a:lnTo>
                  <a:lnTo>
                    <a:pt x="140694" y="8596"/>
                  </a:lnTo>
                  <a:lnTo>
                    <a:pt x="182543" y="15118"/>
                  </a:lnTo>
                  <a:lnTo>
                    <a:pt x="222009" y="23366"/>
                  </a:lnTo>
                  <a:lnTo>
                    <a:pt x="259174" y="33278"/>
                  </a:lnTo>
                  <a:lnTo>
                    <a:pt x="326937" y="57847"/>
                  </a:lnTo>
                  <a:lnTo>
                    <a:pt x="386503" y="88332"/>
                  </a:lnTo>
                  <a:lnTo>
                    <a:pt x="438543" y="124242"/>
                  </a:lnTo>
                  <a:lnTo>
                    <a:pt x="483728" y="165083"/>
                  </a:lnTo>
                  <a:lnTo>
                    <a:pt x="522729" y="210362"/>
                  </a:lnTo>
                  <a:lnTo>
                    <a:pt x="556214" y="259587"/>
                  </a:lnTo>
                  <a:lnTo>
                    <a:pt x="584857" y="312265"/>
                  </a:lnTo>
                  <a:lnTo>
                    <a:pt x="609326" y="367902"/>
                  </a:lnTo>
                  <a:lnTo>
                    <a:pt x="630292" y="426007"/>
                  </a:lnTo>
                  <a:lnTo>
                    <a:pt x="648427" y="486087"/>
                  </a:lnTo>
                  <a:lnTo>
                    <a:pt x="664400" y="547648"/>
                  </a:lnTo>
                  <a:lnTo>
                    <a:pt x="678882" y="610198"/>
                  </a:lnTo>
                  <a:lnTo>
                    <a:pt x="692544" y="673244"/>
                  </a:lnTo>
                  <a:lnTo>
                    <a:pt x="699277" y="704799"/>
                  </a:lnTo>
                  <a:lnTo>
                    <a:pt x="706057" y="736293"/>
                  </a:lnTo>
                  <a:lnTo>
                    <a:pt x="720090" y="798853"/>
                  </a:lnTo>
                  <a:lnTo>
                    <a:pt x="735315" y="860430"/>
                  </a:lnTo>
                  <a:lnTo>
                    <a:pt x="752401" y="920533"/>
                  </a:lnTo>
                  <a:lnTo>
                    <a:pt x="772021" y="978667"/>
                  </a:lnTo>
                  <a:lnTo>
                    <a:pt x="794843" y="1034341"/>
                  </a:lnTo>
                  <a:lnTo>
                    <a:pt x="821539" y="1087062"/>
                  </a:lnTo>
                  <a:lnTo>
                    <a:pt x="852780" y="1136336"/>
                  </a:lnTo>
                  <a:lnTo>
                    <a:pt x="889235" y="1181671"/>
                  </a:lnTo>
                  <a:lnTo>
                    <a:pt x="931576" y="1222574"/>
                  </a:lnTo>
                  <a:lnTo>
                    <a:pt x="980473" y="1258553"/>
                  </a:lnTo>
                  <a:lnTo>
                    <a:pt x="1036597" y="1289114"/>
                  </a:lnTo>
                  <a:lnTo>
                    <a:pt x="1100617" y="1313765"/>
                  </a:lnTo>
                  <a:lnTo>
                    <a:pt x="1135799" y="1323720"/>
                  </a:lnTo>
                </a:path>
              </a:pathLst>
            </a:custGeom>
            <a:ln w="50759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99483" y="6268326"/>
              <a:ext cx="236156" cy="226428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6192354" y="5018036"/>
              <a:ext cx="542290" cy="1313815"/>
            </a:xfrm>
            <a:custGeom>
              <a:avLst/>
              <a:gdLst/>
              <a:ahLst/>
              <a:cxnLst/>
              <a:rect l="l" t="t" r="r" b="b"/>
              <a:pathLst>
                <a:path w="542290" h="1313814">
                  <a:moveTo>
                    <a:pt x="541807" y="0"/>
                  </a:moveTo>
                  <a:lnTo>
                    <a:pt x="502183" y="1989"/>
                  </a:lnTo>
                  <a:lnTo>
                    <a:pt x="432015" y="17374"/>
                  </a:lnTo>
                  <a:lnTo>
                    <a:pt x="373025" y="46780"/>
                  </a:lnTo>
                  <a:lnTo>
                    <a:pt x="324096" y="88785"/>
                  </a:lnTo>
                  <a:lnTo>
                    <a:pt x="284115" y="141965"/>
                  </a:lnTo>
                  <a:lnTo>
                    <a:pt x="251966" y="204898"/>
                  </a:lnTo>
                  <a:lnTo>
                    <a:pt x="226536" y="276161"/>
                  </a:lnTo>
                  <a:lnTo>
                    <a:pt x="215991" y="314472"/>
                  </a:lnTo>
                  <a:lnTo>
                    <a:pt x="206708" y="354332"/>
                  </a:lnTo>
                  <a:lnTo>
                    <a:pt x="198546" y="395564"/>
                  </a:lnTo>
                  <a:lnTo>
                    <a:pt x="191368" y="437988"/>
                  </a:lnTo>
                  <a:lnTo>
                    <a:pt x="185032" y="481428"/>
                  </a:lnTo>
                  <a:lnTo>
                    <a:pt x="179401" y="525706"/>
                  </a:lnTo>
                  <a:lnTo>
                    <a:pt x="174334" y="570643"/>
                  </a:lnTo>
                  <a:lnTo>
                    <a:pt x="169693" y="616062"/>
                  </a:lnTo>
                  <a:lnTo>
                    <a:pt x="165337" y="661786"/>
                  </a:lnTo>
                  <a:lnTo>
                    <a:pt x="161128" y="707636"/>
                  </a:lnTo>
                  <a:lnTo>
                    <a:pt x="156926" y="753434"/>
                  </a:lnTo>
                  <a:lnTo>
                    <a:pt x="152592" y="799002"/>
                  </a:lnTo>
                  <a:lnTo>
                    <a:pt x="147986" y="844164"/>
                  </a:lnTo>
                  <a:lnTo>
                    <a:pt x="142970" y="888740"/>
                  </a:lnTo>
                  <a:lnTo>
                    <a:pt x="137403" y="932553"/>
                  </a:lnTo>
                  <a:lnTo>
                    <a:pt x="131147" y="975426"/>
                  </a:lnTo>
                  <a:lnTo>
                    <a:pt x="124062" y="1017180"/>
                  </a:lnTo>
                  <a:lnTo>
                    <a:pt x="116008" y="1057637"/>
                  </a:lnTo>
                  <a:lnTo>
                    <a:pt x="106847" y="1096620"/>
                  </a:lnTo>
                  <a:lnTo>
                    <a:pt x="96439" y="1133951"/>
                  </a:lnTo>
                  <a:lnTo>
                    <a:pt x="71324" y="1202945"/>
                  </a:lnTo>
                  <a:lnTo>
                    <a:pt x="39549" y="1263196"/>
                  </a:lnTo>
                  <a:lnTo>
                    <a:pt x="20816" y="1289598"/>
                  </a:lnTo>
                  <a:lnTo>
                    <a:pt x="0" y="1313281"/>
                  </a:lnTo>
                </a:path>
              </a:pathLst>
            </a:custGeom>
            <a:ln w="50759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06960" y="6218275"/>
              <a:ext cx="241198" cy="208800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 rot="2340000">
            <a:off x="2190125" y="5663886"/>
            <a:ext cx="155863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2700" spc="-30" baseline="4629" dirty="0">
                <a:latin typeface="Arial"/>
                <a:cs typeface="Arial"/>
              </a:rPr>
              <a:t>I/O </a:t>
            </a:r>
            <a:r>
              <a:rPr sz="2700" spc="-30" baseline="3086" dirty="0">
                <a:latin typeface="Arial"/>
                <a:cs typeface="Arial"/>
              </a:rPr>
              <a:t>OR</a:t>
            </a:r>
            <a:r>
              <a:rPr sz="2700" spc="-157" baseline="3086" dirty="0">
                <a:latin typeface="Arial"/>
                <a:cs typeface="Arial"/>
              </a:rPr>
              <a:t> </a:t>
            </a:r>
            <a:r>
              <a:rPr sz="2700" spc="-37" baseline="1543" dirty="0">
                <a:latin typeface="Arial"/>
                <a:cs typeface="Arial"/>
              </a:rPr>
              <a:t>EVE</a:t>
            </a:r>
            <a:r>
              <a:rPr sz="1800" spc="-25" dirty="0">
                <a:latin typeface="Arial"/>
                <a:cs typeface="Arial"/>
              </a:rPr>
              <a:t>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 rot="2340000">
            <a:off x="2018369" y="5865712"/>
            <a:ext cx="1531002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2700" spc="-44" baseline="4629" dirty="0">
                <a:latin typeface="Arial"/>
                <a:cs typeface="Arial"/>
              </a:rPr>
              <a:t>CO</a:t>
            </a:r>
            <a:r>
              <a:rPr sz="2700" spc="-44" baseline="3086" dirty="0">
                <a:latin typeface="Arial"/>
                <a:cs typeface="Arial"/>
              </a:rPr>
              <a:t>MP</a:t>
            </a:r>
            <a:r>
              <a:rPr sz="2700" spc="-44" baseline="1543" dirty="0">
                <a:latin typeface="Arial"/>
                <a:cs typeface="Arial"/>
              </a:rPr>
              <a:t>LETI</a:t>
            </a:r>
            <a:r>
              <a:rPr sz="1800" spc="-30" dirty="0">
                <a:latin typeface="Arial"/>
                <a:cs typeface="Arial"/>
              </a:rPr>
              <a:t>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 rot="18300000">
            <a:off x="6178010" y="5620928"/>
            <a:ext cx="1556122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spc="-25" dirty="0">
                <a:latin typeface="Arial"/>
                <a:cs typeface="Arial"/>
              </a:rPr>
              <a:t>I</a:t>
            </a:r>
            <a:r>
              <a:rPr sz="1800" spc="-10" dirty="0">
                <a:latin typeface="Arial"/>
                <a:cs typeface="Arial"/>
              </a:rPr>
              <a:t>/</a:t>
            </a:r>
            <a:r>
              <a:rPr sz="1800" dirty="0">
                <a:latin typeface="Arial"/>
                <a:cs typeface="Arial"/>
              </a:rPr>
              <a:t>O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2700" spc="-7" baseline="1543" dirty="0">
                <a:latin typeface="Arial"/>
                <a:cs typeface="Arial"/>
              </a:rPr>
              <a:t>O</a:t>
            </a:r>
            <a:r>
              <a:rPr sz="2700" baseline="1543" dirty="0">
                <a:latin typeface="Arial"/>
                <a:cs typeface="Arial"/>
              </a:rPr>
              <a:t>R</a:t>
            </a:r>
            <a:r>
              <a:rPr sz="2700" spc="-37" baseline="1543" dirty="0">
                <a:latin typeface="Arial"/>
                <a:cs typeface="Arial"/>
              </a:rPr>
              <a:t> </a:t>
            </a:r>
            <a:r>
              <a:rPr sz="2700" spc="-30" baseline="1543" dirty="0">
                <a:latin typeface="Arial"/>
                <a:cs typeface="Arial"/>
              </a:rPr>
              <a:t>EV</a:t>
            </a:r>
            <a:r>
              <a:rPr sz="2700" spc="-30" baseline="3086" dirty="0">
                <a:latin typeface="Arial"/>
                <a:cs typeface="Arial"/>
              </a:rPr>
              <a:t>E</a:t>
            </a:r>
            <a:r>
              <a:rPr sz="2700" spc="-44" baseline="3086" dirty="0">
                <a:latin typeface="Arial"/>
                <a:cs typeface="Arial"/>
              </a:rPr>
              <a:t>N</a:t>
            </a:r>
            <a:r>
              <a:rPr sz="2700" baseline="3086" dirty="0">
                <a:latin typeface="Arial"/>
                <a:cs typeface="Arial"/>
              </a:rPr>
              <a:t>T</a:t>
            </a:r>
            <a:endParaRPr sz="2700" baseline="3086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 rot="18300000">
            <a:off x="6599730" y="6174187"/>
            <a:ext cx="617293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spc="-55" dirty="0">
                <a:latin typeface="Arial"/>
                <a:cs typeface="Arial"/>
              </a:rPr>
              <a:t>W</a:t>
            </a:r>
            <a:r>
              <a:rPr sz="1800" spc="10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I</a:t>
            </a:r>
            <a:r>
              <a:rPr sz="2700" baseline="1543" dirty="0">
                <a:latin typeface="Arial"/>
                <a:cs typeface="Arial"/>
              </a:rPr>
              <a:t>T</a:t>
            </a:r>
            <a:endParaRPr sz="2700" baseline="1543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594137" y="5462181"/>
            <a:ext cx="2651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SCHEDULAR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DISPATCH</a:t>
            </a:r>
            <a:endParaRPr sz="18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51218" y="6512560"/>
            <a:ext cx="140208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Process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Scheduling</a:t>
            </a:r>
            <a:r>
              <a:rPr sz="975" spc="-7" baseline="29914" dirty="0">
                <a:latin typeface="Arial"/>
                <a:cs typeface="Arial"/>
              </a:rPr>
              <a:t>[1]</a:t>
            </a:r>
            <a:endParaRPr sz="975" baseline="2991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"/>
            <a:ext cx="9144000" cy="6858000"/>
            <a:chOff x="0" y="12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7235" y="3071520"/>
              <a:ext cx="5430964" cy="280332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643037"/>
              <a:ext cx="9144000" cy="643255"/>
            </a:xfrm>
            <a:custGeom>
              <a:avLst/>
              <a:gdLst/>
              <a:ahLst/>
              <a:cxnLst/>
              <a:rect l="l" t="t" r="r" b="b"/>
              <a:pathLst>
                <a:path w="9144000" h="643255">
                  <a:moveTo>
                    <a:pt x="9144000" y="0"/>
                  </a:moveTo>
                  <a:lnTo>
                    <a:pt x="0" y="0"/>
                  </a:lnTo>
                  <a:lnTo>
                    <a:pt x="0" y="642962"/>
                  </a:lnTo>
                  <a:lnTo>
                    <a:pt x="4572000" y="642962"/>
                  </a:lnTo>
                  <a:lnTo>
                    <a:pt x="9144000" y="64296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1E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8097" y="1721053"/>
            <a:ext cx="39884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Why process</a:t>
            </a:r>
            <a:r>
              <a:rPr spc="-65" dirty="0"/>
              <a:t> </a:t>
            </a:r>
            <a:r>
              <a:rPr spc="-5" dirty="0"/>
              <a:t>scheduling?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1703514" y="2865234"/>
            <a:ext cx="5467350" cy="3729354"/>
            <a:chOff x="1703514" y="2865234"/>
            <a:chExt cx="5467350" cy="372935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89675" y="2865234"/>
              <a:ext cx="1181163" cy="142848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75273" y="5214607"/>
              <a:ext cx="1181163" cy="135719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60873" y="3007804"/>
              <a:ext cx="905040" cy="142883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56037" y="2936519"/>
              <a:ext cx="676440" cy="15001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17875" y="2865246"/>
              <a:ext cx="685800" cy="164303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3514" y="2936519"/>
              <a:ext cx="780834" cy="157176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75199" y="5214594"/>
              <a:ext cx="971638" cy="137952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217818" y="2613494"/>
            <a:ext cx="9023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Calibri"/>
                <a:cs typeface="Calibri"/>
              </a:rPr>
              <a:t>Bill</a:t>
            </a:r>
            <a:r>
              <a:rPr sz="2000" b="1" spc="-6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desk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820560" y="2748965"/>
            <a:ext cx="582930" cy="2769870"/>
          </a:xfrm>
          <a:custGeom>
            <a:avLst/>
            <a:gdLst/>
            <a:ahLst/>
            <a:cxnLst/>
            <a:rect l="l" t="t" r="r" b="b"/>
            <a:pathLst>
              <a:path w="582929" h="2769870">
                <a:moveTo>
                  <a:pt x="43560" y="542874"/>
                </a:moveTo>
                <a:lnTo>
                  <a:pt x="430555" y="0"/>
                </a:lnTo>
              </a:path>
              <a:path w="582929" h="2769870">
                <a:moveTo>
                  <a:pt x="0" y="2769831"/>
                </a:moveTo>
                <a:lnTo>
                  <a:pt x="582841" y="2500198"/>
                </a:lnTo>
              </a:path>
            </a:pathLst>
          </a:custGeom>
          <a:ln w="25559">
            <a:solidFill>
              <a:srgbClr val="375C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358036" y="2643123"/>
            <a:ext cx="1286510" cy="572135"/>
          </a:xfrm>
          <a:prstGeom prst="rect">
            <a:avLst/>
          </a:prstGeom>
          <a:solidFill>
            <a:srgbClr val="4E80BC"/>
          </a:solidFill>
          <a:ln w="25559">
            <a:solidFill>
              <a:srgbClr val="375C89"/>
            </a:solidFill>
          </a:ln>
        </p:spPr>
        <p:txBody>
          <a:bodyPr vert="horz" wrap="square" lIns="0" tIns="1479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6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CPU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10322" y="5143322"/>
            <a:ext cx="1286510" cy="572135"/>
          </a:xfrm>
          <a:prstGeom prst="rect">
            <a:avLst/>
          </a:prstGeom>
          <a:solidFill>
            <a:srgbClr val="4E80BC"/>
          </a:solidFill>
          <a:ln w="25559">
            <a:solidFill>
              <a:srgbClr val="375C89"/>
            </a:solidFill>
          </a:ln>
        </p:spPr>
        <p:txBody>
          <a:bodyPr vert="horz" wrap="square" lIns="0" tIns="1485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7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CPU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91184" y="4962855"/>
            <a:ext cx="6657975" cy="799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46195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Calibri"/>
                <a:cs typeface="Calibri"/>
              </a:rPr>
              <a:t>Bill </a:t>
            </a:r>
            <a:r>
              <a:rPr sz="2000" b="1" dirty="0">
                <a:latin typeface="Calibri"/>
                <a:cs typeface="Calibri"/>
              </a:rPr>
              <a:t>desk for </a:t>
            </a:r>
            <a:r>
              <a:rPr sz="2000" b="1" spc="-5" dirty="0">
                <a:latin typeface="Calibri"/>
                <a:cs typeface="Calibri"/>
              </a:rPr>
              <a:t>senior</a:t>
            </a:r>
            <a:r>
              <a:rPr sz="2000" b="1" spc="-4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citizens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30"/>
              </a:spcBef>
            </a:pPr>
            <a:r>
              <a:rPr sz="1800" spc="-10" dirty="0">
                <a:latin typeface="Arial"/>
                <a:cs typeface="Arial"/>
              </a:rPr>
              <a:t>Billing </a:t>
            </a:r>
            <a:r>
              <a:rPr sz="1800" spc="-5" dirty="0">
                <a:latin typeface="Arial"/>
                <a:cs typeface="Arial"/>
              </a:rPr>
              <a:t>desk is </a:t>
            </a:r>
            <a:r>
              <a:rPr sz="1800" spc="-20" dirty="0">
                <a:latin typeface="Arial"/>
                <a:cs typeface="Arial"/>
              </a:rPr>
              <a:t>empty, </a:t>
            </a:r>
            <a:r>
              <a:rPr sz="1800" spc="-5" dirty="0">
                <a:latin typeface="Arial"/>
                <a:cs typeface="Arial"/>
              </a:rPr>
              <a:t>and </a:t>
            </a:r>
            <a:r>
              <a:rPr sz="1800" dirty="0">
                <a:latin typeface="Arial"/>
                <a:cs typeface="Arial"/>
              </a:rPr>
              <a:t>can </a:t>
            </a:r>
            <a:r>
              <a:rPr sz="1800" spc="-10" dirty="0">
                <a:latin typeface="Arial"/>
                <a:cs typeface="Arial"/>
              </a:rPr>
              <a:t>handle other</a:t>
            </a:r>
            <a:r>
              <a:rPr sz="1800" spc="10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tasks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0255" y="4391545"/>
            <a:ext cx="6764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Although another </a:t>
            </a:r>
            <a:r>
              <a:rPr sz="1800" spc="-5" dirty="0">
                <a:latin typeface="Arial"/>
                <a:cs typeface="Arial"/>
              </a:rPr>
              <a:t>desk is </a:t>
            </a:r>
            <a:r>
              <a:rPr sz="1800" spc="-10" dirty="0">
                <a:latin typeface="Arial"/>
                <a:cs typeface="Arial"/>
              </a:rPr>
              <a:t>available people </a:t>
            </a:r>
            <a:r>
              <a:rPr sz="1800" spc="-5" dirty="0">
                <a:latin typeface="Arial"/>
                <a:cs typeface="Arial"/>
              </a:rPr>
              <a:t>are </a:t>
            </a:r>
            <a:r>
              <a:rPr sz="1800" spc="-10" dirty="0">
                <a:latin typeface="Arial"/>
                <a:cs typeface="Arial"/>
              </a:rPr>
              <a:t>waiting for their</a:t>
            </a:r>
            <a:r>
              <a:rPr sz="1800" spc="114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turn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14235" y="2928594"/>
            <a:ext cx="785876" cy="15717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"/>
            <a:ext cx="9144000" cy="6858000"/>
            <a:chOff x="0" y="12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57235" y="3071520"/>
              <a:ext cx="5430964" cy="280332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643037"/>
              <a:ext cx="9144000" cy="643255"/>
            </a:xfrm>
            <a:custGeom>
              <a:avLst/>
              <a:gdLst/>
              <a:ahLst/>
              <a:cxnLst/>
              <a:rect l="l" t="t" r="r" b="b"/>
              <a:pathLst>
                <a:path w="9144000" h="643255">
                  <a:moveTo>
                    <a:pt x="9144000" y="0"/>
                  </a:moveTo>
                  <a:lnTo>
                    <a:pt x="0" y="0"/>
                  </a:lnTo>
                  <a:lnTo>
                    <a:pt x="0" y="642962"/>
                  </a:lnTo>
                  <a:lnTo>
                    <a:pt x="4572000" y="642962"/>
                  </a:lnTo>
                  <a:lnTo>
                    <a:pt x="9144000" y="64296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1E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67737" y="1721053"/>
            <a:ext cx="49142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Main OS Process Related</a:t>
            </a:r>
            <a:r>
              <a:rPr spc="-50" dirty="0"/>
              <a:t> </a:t>
            </a:r>
            <a:r>
              <a:rPr spc="-10" dirty="0"/>
              <a:t>Goals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6564236" y="6032156"/>
            <a:ext cx="2580005" cy="609600"/>
            <a:chOff x="6564236" y="6032156"/>
            <a:chExt cx="2580005" cy="609600"/>
          </a:xfrm>
        </p:grpSpPr>
        <p:sp>
          <p:nvSpPr>
            <p:cNvPr id="7" name="object 7"/>
            <p:cNvSpPr/>
            <p:nvPr/>
          </p:nvSpPr>
          <p:spPr>
            <a:xfrm>
              <a:off x="6564236" y="6354355"/>
              <a:ext cx="2580005" cy="217804"/>
            </a:xfrm>
            <a:custGeom>
              <a:avLst/>
              <a:gdLst/>
              <a:ahLst/>
              <a:cxnLst/>
              <a:rect l="l" t="t" r="r" b="b"/>
              <a:pathLst>
                <a:path w="2580004" h="217804">
                  <a:moveTo>
                    <a:pt x="46088" y="0"/>
                  </a:moveTo>
                  <a:lnTo>
                    <a:pt x="0" y="0"/>
                  </a:lnTo>
                  <a:lnTo>
                    <a:pt x="0" y="214198"/>
                  </a:lnTo>
                  <a:lnTo>
                    <a:pt x="23037" y="214198"/>
                  </a:lnTo>
                  <a:lnTo>
                    <a:pt x="46088" y="214198"/>
                  </a:lnTo>
                  <a:lnTo>
                    <a:pt x="46088" y="0"/>
                  </a:lnTo>
                  <a:close/>
                </a:path>
                <a:path w="2580004" h="217804">
                  <a:moveTo>
                    <a:pt x="2579408" y="3238"/>
                  </a:moveTo>
                  <a:lnTo>
                    <a:pt x="79209" y="3238"/>
                  </a:lnTo>
                  <a:lnTo>
                    <a:pt x="79209" y="217449"/>
                  </a:lnTo>
                  <a:lnTo>
                    <a:pt x="1329486" y="217449"/>
                  </a:lnTo>
                  <a:lnTo>
                    <a:pt x="2579408" y="217449"/>
                  </a:lnTo>
                  <a:lnTo>
                    <a:pt x="2579408" y="3238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18525" y="6032156"/>
              <a:ext cx="609485" cy="60948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75437" y="2448623"/>
            <a:ext cx="7673340" cy="2515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2725" marR="231775" indent="-187960">
              <a:lnSpc>
                <a:spcPct val="100000"/>
              </a:lnSpc>
              <a:spcBef>
                <a:spcPts val="100"/>
              </a:spcBef>
              <a:buSzPct val="79166"/>
              <a:buFont typeface="Arial"/>
              <a:buChar char="•"/>
              <a:tabLst>
                <a:tab pos="213360" algn="l"/>
              </a:tabLst>
            </a:pPr>
            <a:r>
              <a:rPr sz="2400" spc="-5" dirty="0">
                <a:latin typeface="Calibri"/>
                <a:cs typeface="Calibri"/>
              </a:rPr>
              <a:t>Interleave the </a:t>
            </a:r>
            <a:r>
              <a:rPr sz="2400" spc="-10" dirty="0">
                <a:latin typeface="Calibri"/>
                <a:cs typeface="Calibri"/>
              </a:rPr>
              <a:t>execution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0" dirty="0">
                <a:latin typeface="Calibri"/>
                <a:cs typeface="Calibri"/>
              </a:rPr>
              <a:t>existing </a:t>
            </a:r>
            <a:r>
              <a:rPr sz="2400" spc="-5" dirty="0">
                <a:latin typeface="Calibri"/>
                <a:cs typeface="Calibri"/>
              </a:rPr>
              <a:t>processes to maximize  processor</a:t>
            </a:r>
            <a:r>
              <a:rPr sz="2400" spc="-10" dirty="0">
                <a:latin typeface="Calibri"/>
                <a:cs typeface="Calibri"/>
              </a:rPr>
              <a:t> utilization</a:t>
            </a:r>
            <a:endParaRPr sz="2400">
              <a:latin typeface="Calibri"/>
              <a:cs typeface="Calibri"/>
            </a:endParaRPr>
          </a:p>
          <a:p>
            <a:pPr marL="212725" indent="-187960">
              <a:lnSpc>
                <a:spcPct val="100000"/>
              </a:lnSpc>
              <a:spcBef>
                <a:spcPts val="595"/>
              </a:spcBef>
              <a:buSzPct val="79166"/>
              <a:buFont typeface="Arial"/>
              <a:buChar char="•"/>
              <a:tabLst>
                <a:tab pos="213360" algn="l"/>
              </a:tabLst>
            </a:pPr>
            <a:r>
              <a:rPr sz="2400" spc="-10" dirty="0">
                <a:latin typeface="Calibri"/>
                <a:cs typeface="Calibri"/>
              </a:rPr>
              <a:t>Provide </a:t>
            </a:r>
            <a:r>
              <a:rPr sz="2400" spc="-5" dirty="0">
                <a:latin typeface="Calibri"/>
                <a:cs typeface="Calibri"/>
              </a:rPr>
              <a:t>reasonable response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time</a:t>
            </a:r>
            <a:endParaRPr sz="2400">
              <a:latin typeface="Calibri"/>
              <a:cs typeface="Calibri"/>
            </a:endParaRPr>
          </a:p>
          <a:p>
            <a:pPr marL="212725" indent="-187960">
              <a:lnSpc>
                <a:spcPct val="100000"/>
              </a:lnSpc>
              <a:spcBef>
                <a:spcPts val="695"/>
              </a:spcBef>
              <a:buSzPct val="79166"/>
              <a:buFont typeface="Arial"/>
              <a:buChar char="•"/>
              <a:tabLst>
                <a:tab pos="213360" algn="l"/>
              </a:tabLst>
            </a:pPr>
            <a:r>
              <a:rPr sz="2400" spc="-5" dirty="0">
                <a:latin typeface="Calibri"/>
                <a:cs typeface="Calibri"/>
              </a:rPr>
              <a:t>Allocate resources 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processes</a:t>
            </a:r>
            <a:endParaRPr sz="2400">
              <a:latin typeface="Calibri"/>
              <a:cs typeface="Calibri"/>
            </a:endParaRPr>
          </a:p>
          <a:p>
            <a:pPr marL="212725" marR="17780" indent="-187960">
              <a:lnSpc>
                <a:spcPct val="100000"/>
              </a:lnSpc>
              <a:spcBef>
                <a:spcPts val="1035"/>
              </a:spcBef>
              <a:buSzPct val="79166"/>
              <a:buFont typeface="Arial"/>
              <a:buChar char="•"/>
              <a:tabLst>
                <a:tab pos="214629" algn="l"/>
                <a:tab pos="1421765" algn="l"/>
              </a:tabLst>
            </a:pPr>
            <a:r>
              <a:rPr sz="2400" spc="-5" dirty="0">
                <a:latin typeface="Calibri"/>
                <a:cs typeface="Calibri"/>
              </a:rPr>
              <a:t>Support inter-process communication (and </a:t>
            </a:r>
            <a:r>
              <a:rPr sz="2400" spc="-10" dirty="0">
                <a:latin typeface="Calibri"/>
                <a:cs typeface="Calibri"/>
              </a:rPr>
              <a:t>synchronization) 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user	creation of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processes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"/>
            <a:ext cx="9144000" cy="6858000"/>
            <a:chOff x="0" y="12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7235" y="3071520"/>
              <a:ext cx="5430964" cy="280332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643037"/>
              <a:ext cx="9144000" cy="643255"/>
            </a:xfrm>
            <a:custGeom>
              <a:avLst/>
              <a:gdLst/>
              <a:ahLst/>
              <a:cxnLst/>
              <a:rect l="l" t="t" r="r" b="b"/>
              <a:pathLst>
                <a:path w="9144000" h="643255">
                  <a:moveTo>
                    <a:pt x="9144000" y="0"/>
                  </a:moveTo>
                  <a:lnTo>
                    <a:pt x="0" y="0"/>
                  </a:lnTo>
                  <a:lnTo>
                    <a:pt x="0" y="642962"/>
                  </a:lnTo>
                  <a:lnTo>
                    <a:pt x="4572000" y="642962"/>
                  </a:lnTo>
                  <a:lnTo>
                    <a:pt x="9144000" y="64296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1E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8097" y="1721053"/>
            <a:ext cx="39884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Why process</a:t>
            </a:r>
            <a:r>
              <a:rPr spc="-65" dirty="0"/>
              <a:t> </a:t>
            </a:r>
            <a:r>
              <a:rPr spc="-5" dirty="0"/>
              <a:t>scheduling?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26415" y="2473820"/>
            <a:ext cx="53841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Calibri"/>
                <a:cs typeface="Calibri"/>
              </a:rPr>
              <a:t>The </a:t>
            </a:r>
            <a:r>
              <a:rPr sz="2000" b="1" spc="-5" dirty="0">
                <a:latin typeface="Calibri"/>
                <a:cs typeface="Calibri"/>
              </a:rPr>
              <a:t>prime aim </a:t>
            </a:r>
            <a:r>
              <a:rPr sz="2000" b="1" dirty="0">
                <a:latin typeface="Calibri"/>
                <a:cs typeface="Calibri"/>
              </a:rPr>
              <a:t>of the </a:t>
            </a:r>
            <a:r>
              <a:rPr sz="2000" b="1" spc="-5" dirty="0">
                <a:latin typeface="Calibri"/>
                <a:cs typeface="Calibri"/>
              </a:rPr>
              <a:t>process </a:t>
            </a:r>
            <a:r>
              <a:rPr sz="2000" b="1" dirty="0">
                <a:latin typeface="Calibri"/>
                <a:cs typeface="Calibri"/>
              </a:rPr>
              <a:t>scheduling system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is: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3615" y="2778734"/>
            <a:ext cx="54241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to </a:t>
            </a:r>
            <a:r>
              <a:rPr sz="18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keep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the </a:t>
            </a:r>
            <a:r>
              <a:rPr sz="18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CPU busy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all </a:t>
            </a:r>
            <a:r>
              <a:rPr sz="1800" spc="-5" dirty="0">
                <a:latin typeface="Arial"/>
                <a:cs typeface="Arial"/>
              </a:rPr>
              <a:t>the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time</a:t>
            </a:r>
            <a:endParaRPr sz="1800">
              <a:latin typeface="Arial"/>
              <a:cs typeface="Arial"/>
            </a:endParaRPr>
          </a:p>
          <a:p>
            <a:pPr marL="354965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to </a:t>
            </a:r>
            <a:r>
              <a:rPr sz="1800" spc="-10" dirty="0">
                <a:latin typeface="Arial"/>
                <a:cs typeface="Arial"/>
              </a:rPr>
              <a:t>deliver </a:t>
            </a:r>
            <a:r>
              <a:rPr sz="1800" spc="-5" dirty="0">
                <a:latin typeface="Arial"/>
                <a:cs typeface="Arial"/>
              </a:rPr>
              <a:t>minimum response time for all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programs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786037" y="3357359"/>
            <a:ext cx="5539105" cy="3237230"/>
            <a:chOff x="2786037" y="3357359"/>
            <a:chExt cx="5539105" cy="323723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2198" y="3357359"/>
              <a:ext cx="1181163" cy="142848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43838" y="5214607"/>
              <a:ext cx="1181163" cy="135719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43764" y="3499916"/>
              <a:ext cx="904684" cy="142883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38559" y="3428631"/>
              <a:ext cx="676440" cy="15001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00398" y="3357359"/>
              <a:ext cx="685800" cy="164303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86037" y="3428631"/>
              <a:ext cx="781202" cy="157176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43764" y="5214594"/>
              <a:ext cx="971283" cy="1379524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5304866" y="4962855"/>
            <a:ext cx="36887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Calibri"/>
                <a:cs typeface="Calibri"/>
              </a:rPr>
              <a:t>Bill desk(priority to senior</a:t>
            </a:r>
            <a:r>
              <a:rPr sz="2000" b="1" spc="4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citizens)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01065" y="3106330"/>
            <a:ext cx="9023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Calibri"/>
                <a:cs typeface="Calibri"/>
              </a:rPr>
              <a:t>Bill</a:t>
            </a:r>
            <a:r>
              <a:rPr sz="2000" b="1" spc="-6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desk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928876" y="3499916"/>
            <a:ext cx="785876" cy="1571764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43037"/>
            <a:ext cx="9144000" cy="643255"/>
          </a:xfrm>
          <a:custGeom>
            <a:avLst/>
            <a:gdLst/>
            <a:ahLst/>
            <a:cxnLst/>
            <a:rect l="l" t="t" r="r" b="b"/>
            <a:pathLst>
              <a:path w="9144000" h="643255">
                <a:moveTo>
                  <a:pt x="9144000" y="0"/>
                </a:moveTo>
                <a:lnTo>
                  <a:pt x="0" y="0"/>
                </a:lnTo>
                <a:lnTo>
                  <a:pt x="0" y="642962"/>
                </a:lnTo>
                <a:lnTo>
                  <a:pt x="4572000" y="642962"/>
                </a:lnTo>
                <a:lnTo>
                  <a:pt x="9144000" y="642962"/>
                </a:lnTo>
                <a:lnTo>
                  <a:pt x="9144000" y="0"/>
                </a:lnTo>
                <a:close/>
              </a:path>
            </a:pathLst>
          </a:custGeom>
          <a:solidFill>
            <a:srgbClr val="1E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8097" y="1721053"/>
            <a:ext cx="40570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About </a:t>
            </a:r>
            <a:r>
              <a:rPr spc="-5" dirty="0"/>
              <a:t>process</a:t>
            </a:r>
            <a:r>
              <a:rPr spc="-45" dirty="0"/>
              <a:t> </a:t>
            </a:r>
            <a:r>
              <a:rPr spc="-5" dirty="0"/>
              <a:t>scheduling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48982" y="2778734"/>
            <a:ext cx="8168005" cy="2494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9584" marR="6985" indent="-342900" algn="just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90220" algn="l"/>
              </a:tabLst>
            </a:pPr>
            <a:r>
              <a:rPr sz="1800" spc="-5" dirty="0">
                <a:latin typeface="Arial"/>
                <a:cs typeface="Arial"/>
              </a:rPr>
              <a:t>The </a:t>
            </a:r>
            <a:r>
              <a:rPr sz="1800" spc="-10" dirty="0">
                <a:latin typeface="Arial"/>
                <a:cs typeface="Arial"/>
              </a:rPr>
              <a:t>scheduler </a:t>
            </a:r>
            <a:r>
              <a:rPr sz="1800" dirty="0">
                <a:latin typeface="Arial"/>
                <a:cs typeface="Arial"/>
              </a:rPr>
              <a:t>must </a:t>
            </a:r>
            <a:r>
              <a:rPr sz="1800" spc="-10" dirty="0">
                <a:latin typeface="Arial"/>
                <a:cs typeface="Arial"/>
              </a:rPr>
              <a:t>apply </a:t>
            </a:r>
            <a:r>
              <a:rPr sz="1800" spc="-5" dirty="0">
                <a:latin typeface="Arial"/>
                <a:cs typeface="Arial"/>
              </a:rPr>
              <a:t>appropriate </a:t>
            </a:r>
            <a:r>
              <a:rPr sz="1800" spc="-10" dirty="0">
                <a:latin typeface="Arial"/>
                <a:cs typeface="Arial"/>
              </a:rPr>
              <a:t>rules </a:t>
            </a:r>
            <a:r>
              <a:rPr sz="1800" spc="-5" dirty="0">
                <a:latin typeface="Arial"/>
                <a:cs typeface="Arial"/>
              </a:rPr>
              <a:t>for swapping processes IN </a:t>
            </a:r>
            <a:r>
              <a:rPr sz="1800" spc="-10" dirty="0">
                <a:latin typeface="Arial"/>
                <a:cs typeface="Arial"/>
              </a:rPr>
              <a:t>and  </a:t>
            </a:r>
            <a:r>
              <a:rPr sz="1800" spc="-5" dirty="0">
                <a:latin typeface="Arial"/>
                <a:cs typeface="Arial"/>
              </a:rPr>
              <a:t>OUT </a:t>
            </a:r>
            <a:r>
              <a:rPr sz="1800" spc="-10" dirty="0">
                <a:latin typeface="Arial"/>
                <a:cs typeface="Arial"/>
              </a:rPr>
              <a:t>of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CPU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AutoNum type="arabicPeriod"/>
            </a:pPr>
            <a:endParaRPr sz="1850">
              <a:latin typeface="Arial"/>
              <a:cs typeface="Arial"/>
            </a:endParaRPr>
          </a:p>
          <a:p>
            <a:pPr marL="489584" marR="5080" indent="-342900" algn="just">
              <a:lnSpc>
                <a:spcPct val="100000"/>
              </a:lnSpc>
              <a:buAutoNum type="arabicPeriod"/>
              <a:tabLst>
                <a:tab pos="490220" algn="l"/>
              </a:tabLst>
            </a:pPr>
            <a:r>
              <a:rPr sz="1800" spc="-5" dirty="0">
                <a:latin typeface="Arial"/>
                <a:cs typeface="Arial"/>
              </a:rPr>
              <a:t>Process </a:t>
            </a:r>
            <a:r>
              <a:rPr sz="1800" spc="-10" dirty="0">
                <a:latin typeface="Arial"/>
                <a:cs typeface="Arial"/>
              </a:rPr>
              <a:t>scheduling </a:t>
            </a:r>
            <a:r>
              <a:rPr sz="1800" spc="-5" dirty="0">
                <a:latin typeface="Arial"/>
                <a:cs typeface="Arial"/>
              </a:rPr>
              <a:t>is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process </a:t>
            </a:r>
            <a:r>
              <a:rPr sz="1800" spc="-10" dirty="0">
                <a:latin typeface="Arial"/>
                <a:cs typeface="Arial"/>
              </a:rPr>
              <a:t>which </a:t>
            </a:r>
            <a:r>
              <a:rPr sz="1800" b="1" spc="-5" dirty="0">
                <a:solidFill>
                  <a:srgbClr val="4E80BC"/>
                </a:solidFill>
                <a:latin typeface="Arial"/>
                <a:cs typeface="Arial"/>
              </a:rPr>
              <a:t>allows one </a:t>
            </a:r>
            <a:r>
              <a:rPr sz="1800" b="1" spc="-10" dirty="0">
                <a:solidFill>
                  <a:srgbClr val="4E80BC"/>
                </a:solidFill>
                <a:latin typeface="Arial"/>
                <a:cs typeface="Arial"/>
              </a:rPr>
              <a:t>process </a:t>
            </a:r>
            <a:r>
              <a:rPr sz="1800" b="1" dirty="0">
                <a:solidFill>
                  <a:srgbClr val="4E80BC"/>
                </a:solidFill>
                <a:latin typeface="Arial"/>
                <a:cs typeface="Arial"/>
              </a:rPr>
              <a:t>to </a:t>
            </a:r>
            <a:r>
              <a:rPr sz="1800" b="1" spc="-5" dirty="0">
                <a:solidFill>
                  <a:srgbClr val="4E80BC"/>
                </a:solidFill>
                <a:latin typeface="Arial"/>
                <a:cs typeface="Arial"/>
              </a:rPr>
              <a:t>use </a:t>
            </a:r>
            <a:r>
              <a:rPr sz="1800" b="1" dirty="0">
                <a:solidFill>
                  <a:srgbClr val="4E80BC"/>
                </a:solidFill>
                <a:latin typeface="Arial"/>
                <a:cs typeface="Arial"/>
              </a:rPr>
              <a:t>the  </a:t>
            </a:r>
            <a:r>
              <a:rPr sz="1800" b="1" spc="-5" dirty="0">
                <a:solidFill>
                  <a:srgbClr val="4E80BC"/>
                </a:solidFill>
                <a:latin typeface="Arial"/>
                <a:cs typeface="Arial"/>
              </a:rPr>
              <a:t>CPU while </a:t>
            </a:r>
            <a:r>
              <a:rPr sz="1800" b="1" dirty="0">
                <a:solidFill>
                  <a:srgbClr val="4E80BC"/>
                </a:solidFill>
                <a:latin typeface="Arial"/>
                <a:cs typeface="Arial"/>
              </a:rPr>
              <a:t>the </a:t>
            </a:r>
            <a:r>
              <a:rPr sz="1800" b="1" spc="-5" dirty="0">
                <a:solidFill>
                  <a:srgbClr val="4E80BC"/>
                </a:solidFill>
                <a:latin typeface="Arial"/>
                <a:cs typeface="Arial"/>
              </a:rPr>
              <a:t>execution </a:t>
            </a:r>
            <a:r>
              <a:rPr sz="1800" b="1" dirty="0">
                <a:solidFill>
                  <a:srgbClr val="4E80BC"/>
                </a:solidFill>
                <a:latin typeface="Arial"/>
                <a:cs typeface="Arial"/>
              </a:rPr>
              <a:t>of </a:t>
            </a:r>
            <a:r>
              <a:rPr sz="1800" b="1" spc="-5" dirty="0">
                <a:solidFill>
                  <a:srgbClr val="4E80BC"/>
                </a:solidFill>
                <a:latin typeface="Arial"/>
                <a:cs typeface="Arial"/>
              </a:rPr>
              <a:t>another </a:t>
            </a:r>
            <a:r>
              <a:rPr sz="1800" b="1" spc="-10" dirty="0">
                <a:solidFill>
                  <a:srgbClr val="4E80BC"/>
                </a:solidFill>
                <a:latin typeface="Arial"/>
                <a:cs typeface="Arial"/>
              </a:rPr>
              <a:t>process </a:t>
            </a:r>
            <a:r>
              <a:rPr sz="1800" b="1" spc="-5" dirty="0">
                <a:solidFill>
                  <a:srgbClr val="4E80BC"/>
                </a:solidFill>
                <a:latin typeface="Arial"/>
                <a:cs typeface="Arial"/>
              </a:rPr>
              <a:t>is on hold(in </a:t>
            </a:r>
            <a:r>
              <a:rPr sz="1800" spc="-10" dirty="0">
                <a:latin typeface="Arial"/>
                <a:cs typeface="Arial"/>
              </a:rPr>
              <a:t>waiting </a:t>
            </a:r>
            <a:r>
              <a:rPr sz="1800" spc="-5" dirty="0">
                <a:latin typeface="Arial"/>
                <a:cs typeface="Arial"/>
              </a:rPr>
              <a:t>state)  </a:t>
            </a:r>
            <a:r>
              <a:rPr sz="1800" spc="-10" dirty="0">
                <a:latin typeface="Arial"/>
                <a:cs typeface="Arial"/>
              </a:rPr>
              <a:t>due </a:t>
            </a:r>
            <a:r>
              <a:rPr sz="1800" spc="-5" dirty="0">
                <a:latin typeface="Arial"/>
                <a:cs typeface="Arial"/>
              </a:rPr>
              <a:t>to </a:t>
            </a:r>
            <a:r>
              <a:rPr sz="1800" spc="-10" dirty="0">
                <a:latin typeface="Arial"/>
                <a:cs typeface="Arial"/>
              </a:rPr>
              <a:t>unavailability </a:t>
            </a:r>
            <a:r>
              <a:rPr sz="1800" spc="-5" dirty="0">
                <a:latin typeface="Arial"/>
                <a:cs typeface="Arial"/>
              </a:rPr>
              <a:t>of </a:t>
            </a:r>
            <a:r>
              <a:rPr sz="1800" spc="-10" dirty="0">
                <a:latin typeface="Arial"/>
                <a:cs typeface="Arial"/>
              </a:rPr>
              <a:t>any </a:t>
            </a:r>
            <a:r>
              <a:rPr sz="1800" spc="-5" dirty="0">
                <a:latin typeface="Arial"/>
                <a:cs typeface="Arial"/>
              </a:rPr>
              <a:t>resource like I/O </a:t>
            </a:r>
            <a:r>
              <a:rPr sz="1800" spc="-10" dirty="0">
                <a:latin typeface="Arial"/>
                <a:cs typeface="Arial"/>
              </a:rPr>
              <a:t>etc, thereby </a:t>
            </a:r>
            <a:r>
              <a:rPr sz="1800" spc="-5" dirty="0">
                <a:latin typeface="Arial"/>
                <a:cs typeface="Arial"/>
              </a:rPr>
              <a:t>making full use of  CPU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1964"/>
              </a:lnSpc>
              <a:spcBef>
                <a:spcPts val="390"/>
              </a:spcBef>
            </a:pPr>
            <a:r>
              <a:rPr sz="1800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489584" indent="-342900">
              <a:lnSpc>
                <a:spcPts val="1964"/>
              </a:lnSpc>
              <a:buAutoNum type="arabicPeriod" startAt="3"/>
              <a:tabLst>
                <a:tab pos="489584" algn="l"/>
                <a:tab pos="490220" algn="l"/>
              </a:tabLst>
            </a:pPr>
            <a:r>
              <a:rPr sz="1800" spc="-5" dirty="0">
                <a:latin typeface="Arial"/>
                <a:cs typeface="Arial"/>
              </a:rPr>
              <a:t>The </a:t>
            </a:r>
            <a:r>
              <a:rPr sz="1800" spc="-10" dirty="0">
                <a:latin typeface="Arial"/>
                <a:cs typeface="Arial"/>
              </a:rPr>
              <a:t>aim </a:t>
            </a:r>
            <a:r>
              <a:rPr sz="1800" spc="-5" dirty="0">
                <a:latin typeface="Arial"/>
                <a:cs typeface="Arial"/>
              </a:rPr>
              <a:t>of CPU </a:t>
            </a:r>
            <a:r>
              <a:rPr sz="1800" spc="-10" dirty="0">
                <a:latin typeface="Arial"/>
                <a:cs typeface="Arial"/>
              </a:rPr>
              <a:t>scheduling </a:t>
            </a:r>
            <a:r>
              <a:rPr sz="1800" spc="-5" dirty="0">
                <a:latin typeface="Arial"/>
                <a:cs typeface="Arial"/>
              </a:rPr>
              <a:t>is to </a:t>
            </a:r>
            <a:r>
              <a:rPr sz="1800" dirty="0">
                <a:latin typeface="Arial"/>
                <a:cs typeface="Arial"/>
              </a:rPr>
              <a:t>make </a:t>
            </a:r>
            <a:r>
              <a:rPr sz="1800" spc="-5" dirty="0">
                <a:latin typeface="Arial"/>
                <a:cs typeface="Arial"/>
              </a:rPr>
              <a:t>the </a:t>
            </a:r>
            <a:r>
              <a:rPr sz="1800" dirty="0">
                <a:latin typeface="Arial"/>
                <a:cs typeface="Arial"/>
              </a:rPr>
              <a:t>system </a:t>
            </a:r>
            <a:r>
              <a:rPr sz="1800" b="1" spc="-5" dirty="0">
                <a:solidFill>
                  <a:srgbClr val="4E80BC"/>
                </a:solidFill>
                <a:latin typeface="Arial"/>
                <a:cs typeface="Arial"/>
              </a:rPr>
              <a:t>efficient, fast </a:t>
            </a:r>
            <a:r>
              <a:rPr sz="1800" b="1" spc="-10" dirty="0">
                <a:solidFill>
                  <a:srgbClr val="4E80BC"/>
                </a:solidFill>
                <a:latin typeface="Arial"/>
                <a:cs typeface="Arial"/>
              </a:rPr>
              <a:t>and</a:t>
            </a:r>
            <a:r>
              <a:rPr sz="1800" b="1" spc="85" dirty="0">
                <a:solidFill>
                  <a:srgbClr val="4E80BC"/>
                </a:solidFill>
                <a:latin typeface="Arial"/>
                <a:cs typeface="Arial"/>
              </a:rPr>
              <a:t> </a:t>
            </a:r>
            <a:r>
              <a:rPr sz="1800" b="1" spc="-15" dirty="0">
                <a:solidFill>
                  <a:srgbClr val="4E80BC"/>
                </a:solidFill>
                <a:latin typeface="Arial"/>
                <a:cs typeface="Arial"/>
              </a:rPr>
              <a:t>fair.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"/>
            <a:ext cx="9144000" cy="6858000"/>
            <a:chOff x="0" y="12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7235" y="3071520"/>
              <a:ext cx="5430964" cy="280332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643037"/>
              <a:ext cx="9144000" cy="643255"/>
            </a:xfrm>
            <a:custGeom>
              <a:avLst/>
              <a:gdLst/>
              <a:ahLst/>
              <a:cxnLst/>
              <a:rect l="l" t="t" r="r" b="b"/>
              <a:pathLst>
                <a:path w="9144000" h="643255">
                  <a:moveTo>
                    <a:pt x="9144000" y="0"/>
                  </a:moveTo>
                  <a:lnTo>
                    <a:pt x="0" y="0"/>
                  </a:lnTo>
                  <a:lnTo>
                    <a:pt x="0" y="642962"/>
                  </a:lnTo>
                  <a:lnTo>
                    <a:pt x="4572000" y="642962"/>
                  </a:lnTo>
                  <a:lnTo>
                    <a:pt x="9144000" y="64296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1E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993301" y="1721053"/>
            <a:ext cx="31515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Types of</a:t>
            </a:r>
            <a:r>
              <a:rPr spc="-45" dirty="0"/>
              <a:t> </a:t>
            </a:r>
            <a:r>
              <a:rPr spc="-10" dirty="0"/>
              <a:t>Scheduling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26415" y="2676855"/>
            <a:ext cx="8231505" cy="2022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215" indent="-184150">
              <a:lnSpc>
                <a:spcPct val="100000"/>
              </a:lnSpc>
              <a:spcBef>
                <a:spcPts val="100"/>
              </a:spcBef>
              <a:buChar char="•"/>
              <a:tabLst>
                <a:tab pos="196850" algn="l"/>
              </a:tabLst>
            </a:pPr>
            <a:r>
              <a:rPr sz="2000" b="1" spc="-5" dirty="0">
                <a:cs typeface="Calibri"/>
              </a:rPr>
              <a:t>Scheduling </a:t>
            </a:r>
            <a:r>
              <a:rPr sz="2000" b="1" dirty="0">
                <a:cs typeface="Calibri"/>
              </a:rPr>
              <a:t>can be of </a:t>
            </a:r>
            <a:r>
              <a:rPr sz="2000" b="1" spc="-5" dirty="0">
                <a:cs typeface="Calibri"/>
              </a:rPr>
              <a:t>two</a:t>
            </a:r>
            <a:r>
              <a:rPr sz="2000" b="1" spc="5" dirty="0">
                <a:cs typeface="Calibri"/>
              </a:rPr>
              <a:t> </a:t>
            </a:r>
            <a:r>
              <a:rPr sz="2000" b="1" spc="-5" dirty="0">
                <a:cs typeface="Calibri"/>
              </a:rPr>
              <a:t>types:</a:t>
            </a:r>
            <a:endParaRPr sz="2000"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cs typeface="Calibri"/>
            </a:endParaRPr>
          </a:p>
          <a:p>
            <a:pPr marL="469900" marR="5080">
              <a:lnSpc>
                <a:spcPct val="100000"/>
              </a:lnSpc>
            </a:pPr>
            <a:r>
              <a:rPr sz="2000" b="1" dirty="0">
                <a:cs typeface="Calibri"/>
              </a:rPr>
              <a:t>Non </a:t>
            </a:r>
            <a:r>
              <a:rPr sz="2000" b="1" spc="-5" dirty="0">
                <a:cs typeface="Calibri"/>
              </a:rPr>
              <a:t>Pre-emptive </a:t>
            </a:r>
            <a:r>
              <a:rPr sz="2000" b="1" dirty="0">
                <a:cs typeface="Calibri"/>
              </a:rPr>
              <a:t>Scheduling</a:t>
            </a:r>
            <a:r>
              <a:rPr sz="2000" b="1" dirty="0">
                <a:cs typeface="Arial"/>
              </a:rPr>
              <a:t>: </a:t>
            </a:r>
            <a:r>
              <a:rPr sz="1700" dirty="0">
                <a:cs typeface="Calibri"/>
              </a:rPr>
              <a:t>When the currently </a:t>
            </a:r>
            <a:r>
              <a:rPr sz="1700" spc="-5" dirty="0">
                <a:cs typeface="Calibri"/>
              </a:rPr>
              <a:t>executing </a:t>
            </a:r>
            <a:r>
              <a:rPr sz="1700" dirty="0">
                <a:cs typeface="Calibri"/>
              </a:rPr>
              <a:t>process gives up </a:t>
            </a:r>
            <a:r>
              <a:rPr sz="1700" spc="-5" dirty="0">
                <a:cs typeface="Calibri"/>
              </a:rPr>
              <a:t>the  </a:t>
            </a:r>
            <a:r>
              <a:rPr sz="1700" dirty="0">
                <a:cs typeface="Calibri"/>
              </a:rPr>
              <a:t>CPU</a:t>
            </a:r>
            <a:r>
              <a:rPr sz="1700" spc="-15" dirty="0">
                <a:cs typeface="Calibri"/>
              </a:rPr>
              <a:t> </a:t>
            </a:r>
            <a:r>
              <a:rPr sz="1700" spc="-5" dirty="0">
                <a:cs typeface="Calibri"/>
              </a:rPr>
              <a:t>voluntarily.</a:t>
            </a:r>
            <a:endParaRPr sz="1700"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cs typeface="Calibri"/>
            </a:endParaRPr>
          </a:p>
          <a:p>
            <a:pPr marL="469900" marR="5080">
              <a:lnSpc>
                <a:spcPct val="100000"/>
              </a:lnSpc>
            </a:pPr>
            <a:r>
              <a:rPr sz="2000" b="1" spc="-5" dirty="0">
                <a:cs typeface="Calibri"/>
              </a:rPr>
              <a:t>Pre-emptive Scheduling: </a:t>
            </a:r>
            <a:r>
              <a:rPr sz="1700" dirty="0">
                <a:cs typeface="Calibri"/>
              </a:rPr>
              <a:t>When the </a:t>
            </a:r>
            <a:r>
              <a:rPr sz="1700" spc="-5" dirty="0">
                <a:cs typeface="Calibri"/>
              </a:rPr>
              <a:t>operating </a:t>
            </a:r>
            <a:r>
              <a:rPr sz="1700" dirty="0">
                <a:cs typeface="Calibri"/>
              </a:rPr>
              <a:t>system decides to </a:t>
            </a:r>
            <a:r>
              <a:rPr sz="1700" spc="-5" dirty="0">
                <a:cs typeface="Calibri"/>
              </a:rPr>
              <a:t>favour </a:t>
            </a:r>
            <a:r>
              <a:rPr sz="1700" dirty="0">
                <a:cs typeface="Calibri"/>
              </a:rPr>
              <a:t>another  process, </a:t>
            </a:r>
            <a:r>
              <a:rPr sz="1700" spc="-5" dirty="0">
                <a:cs typeface="Calibri"/>
              </a:rPr>
              <a:t>pre-empting </a:t>
            </a:r>
            <a:r>
              <a:rPr sz="1700" dirty="0">
                <a:cs typeface="Calibri"/>
              </a:rPr>
              <a:t>the currently </a:t>
            </a:r>
            <a:r>
              <a:rPr sz="1700" spc="-5" dirty="0">
                <a:cs typeface="Calibri"/>
              </a:rPr>
              <a:t>executing</a:t>
            </a:r>
            <a:r>
              <a:rPr sz="1700" spc="-15" dirty="0">
                <a:cs typeface="Calibri"/>
              </a:rPr>
              <a:t> </a:t>
            </a:r>
            <a:r>
              <a:rPr sz="1700" dirty="0">
                <a:cs typeface="Calibri"/>
              </a:rPr>
              <a:t>process.</a:t>
            </a:r>
            <a:endParaRPr sz="1700"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43037"/>
            <a:ext cx="9144000" cy="643255"/>
          </a:xfrm>
          <a:custGeom>
            <a:avLst/>
            <a:gdLst/>
            <a:ahLst/>
            <a:cxnLst/>
            <a:rect l="l" t="t" r="r" b="b"/>
            <a:pathLst>
              <a:path w="9144000" h="643255">
                <a:moveTo>
                  <a:pt x="9144000" y="0"/>
                </a:moveTo>
                <a:lnTo>
                  <a:pt x="0" y="0"/>
                </a:lnTo>
                <a:lnTo>
                  <a:pt x="0" y="642962"/>
                </a:lnTo>
                <a:lnTo>
                  <a:pt x="4572000" y="642962"/>
                </a:lnTo>
                <a:lnTo>
                  <a:pt x="9144000" y="642962"/>
                </a:lnTo>
                <a:lnTo>
                  <a:pt x="9144000" y="0"/>
                </a:lnTo>
                <a:close/>
              </a:path>
            </a:pathLst>
          </a:custGeom>
          <a:solidFill>
            <a:srgbClr val="1E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10015" y="1721053"/>
            <a:ext cx="45154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Non </a:t>
            </a:r>
            <a:r>
              <a:rPr spc="-10" dirty="0"/>
              <a:t>Pre-emptive Scheduling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0" y="3071520"/>
            <a:ext cx="9156700" cy="3215005"/>
            <a:chOff x="0" y="3071520"/>
            <a:chExt cx="9156700" cy="32150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7235" y="3071520"/>
              <a:ext cx="5430964" cy="280332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43839" y="3847680"/>
              <a:ext cx="1181163" cy="243864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00801" y="3857396"/>
              <a:ext cx="904684" cy="24289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29074" y="3776395"/>
              <a:ext cx="781202" cy="243828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29000" y="3776395"/>
              <a:ext cx="676440" cy="243828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57285" y="3776395"/>
              <a:ext cx="685800" cy="243828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3919308"/>
              <a:ext cx="641515" cy="235728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7161" y="3704755"/>
              <a:ext cx="1257477" cy="241956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862404" y="3429000"/>
              <a:ext cx="1281430" cy="644525"/>
            </a:xfrm>
            <a:custGeom>
              <a:avLst/>
              <a:gdLst/>
              <a:ahLst/>
              <a:cxnLst/>
              <a:rect l="l" t="t" r="r" b="b"/>
              <a:pathLst>
                <a:path w="1281429" h="644525">
                  <a:moveTo>
                    <a:pt x="648716" y="0"/>
                  </a:moveTo>
                  <a:lnTo>
                    <a:pt x="585000" y="1079"/>
                  </a:lnTo>
                  <a:lnTo>
                    <a:pt x="521639" y="5041"/>
                  </a:lnTo>
                  <a:lnTo>
                    <a:pt x="459714" y="12242"/>
                  </a:lnTo>
                  <a:lnTo>
                    <a:pt x="399237" y="21958"/>
                  </a:lnTo>
                  <a:lnTo>
                    <a:pt x="341629" y="34556"/>
                  </a:lnTo>
                  <a:lnTo>
                    <a:pt x="286550" y="49682"/>
                  </a:lnTo>
                  <a:lnTo>
                    <a:pt x="235076" y="67322"/>
                  </a:lnTo>
                  <a:lnTo>
                    <a:pt x="187909" y="87122"/>
                  </a:lnTo>
                  <a:lnTo>
                    <a:pt x="145072" y="109435"/>
                  </a:lnTo>
                  <a:lnTo>
                    <a:pt x="106921" y="133197"/>
                  </a:lnTo>
                  <a:lnTo>
                    <a:pt x="74510" y="158762"/>
                  </a:lnTo>
                  <a:lnTo>
                    <a:pt x="47510" y="185762"/>
                  </a:lnTo>
                  <a:lnTo>
                    <a:pt x="17995" y="228244"/>
                  </a:lnTo>
                  <a:lnTo>
                    <a:pt x="2514" y="272161"/>
                  </a:lnTo>
                  <a:lnTo>
                    <a:pt x="0" y="302044"/>
                  </a:lnTo>
                  <a:lnTo>
                    <a:pt x="1079" y="316801"/>
                  </a:lnTo>
                  <a:lnTo>
                    <a:pt x="14389" y="361073"/>
                  </a:lnTo>
                  <a:lnTo>
                    <a:pt x="41389" y="403923"/>
                  </a:lnTo>
                  <a:lnTo>
                    <a:pt x="81711" y="444245"/>
                  </a:lnTo>
                  <a:lnTo>
                    <a:pt x="115557" y="469442"/>
                  </a:lnTo>
                  <a:lnTo>
                    <a:pt x="154800" y="492836"/>
                  </a:lnTo>
                  <a:lnTo>
                    <a:pt x="176034" y="503999"/>
                  </a:lnTo>
                  <a:lnTo>
                    <a:pt x="91795" y="644398"/>
                  </a:lnTo>
                  <a:lnTo>
                    <a:pt x="355320" y="565556"/>
                  </a:lnTo>
                  <a:lnTo>
                    <a:pt x="384111" y="572046"/>
                  </a:lnTo>
                  <a:lnTo>
                    <a:pt x="413639" y="577443"/>
                  </a:lnTo>
                  <a:lnTo>
                    <a:pt x="474472" y="586803"/>
                  </a:lnTo>
                  <a:lnTo>
                    <a:pt x="536752" y="592924"/>
                  </a:lnTo>
                  <a:lnTo>
                    <a:pt x="600481" y="596163"/>
                  </a:lnTo>
                  <a:lnTo>
                    <a:pt x="632155" y="596874"/>
                  </a:lnTo>
                  <a:lnTo>
                    <a:pt x="664197" y="596519"/>
                  </a:lnTo>
                  <a:lnTo>
                    <a:pt x="727913" y="594004"/>
                  </a:lnTo>
                  <a:lnTo>
                    <a:pt x="790549" y="588594"/>
                  </a:lnTo>
                  <a:lnTo>
                    <a:pt x="851750" y="580313"/>
                  </a:lnTo>
                  <a:lnTo>
                    <a:pt x="910793" y="568794"/>
                  </a:lnTo>
                  <a:lnTo>
                    <a:pt x="967320" y="555117"/>
                  </a:lnTo>
                  <a:lnTo>
                    <a:pt x="1020597" y="538556"/>
                  </a:lnTo>
                  <a:lnTo>
                    <a:pt x="1069911" y="519836"/>
                  </a:lnTo>
                  <a:lnTo>
                    <a:pt x="1115275" y="498601"/>
                  </a:lnTo>
                  <a:lnTo>
                    <a:pt x="1155598" y="475919"/>
                  </a:lnTo>
                  <a:lnTo>
                    <a:pt x="1190878" y="451078"/>
                  </a:lnTo>
                  <a:lnTo>
                    <a:pt x="1220749" y="424802"/>
                  </a:lnTo>
                  <a:lnTo>
                    <a:pt x="1254594" y="383044"/>
                  </a:lnTo>
                  <a:lnTo>
                    <a:pt x="1274749" y="339483"/>
                  </a:lnTo>
                  <a:lnTo>
                    <a:pt x="1280871" y="294843"/>
                  </a:lnTo>
                  <a:lnTo>
                    <a:pt x="1279791" y="280085"/>
                  </a:lnTo>
                  <a:lnTo>
                    <a:pt x="1266469" y="235800"/>
                  </a:lnTo>
                  <a:lnTo>
                    <a:pt x="1239469" y="192963"/>
                  </a:lnTo>
                  <a:lnTo>
                    <a:pt x="1199159" y="152641"/>
                  </a:lnTo>
                  <a:lnTo>
                    <a:pt x="1165313" y="127444"/>
                  </a:lnTo>
                  <a:lnTo>
                    <a:pt x="1126070" y="104038"/>
                  </a:lnTo>
                  <a:lnTo>
                    <a:pt x="1082154" y="82435"/>
                  </a:lnTo>
                  <a:lnTo>
                    <a:pt x="1033551" y="63004"/>
                  </a:lnTo>
                  <a:lnTo>
                    <a:pt x="981354" y="45720"/>
                  </a:lnTo>
                  <a:lnTo>
                    <a:pt x="925918" y="31318"/>
                  </a:lnTo>
                  <a:lnTo>
                    <a:pt x="867232" y="19443"/>
                  </a:lnTo>
                  <a:lnTo>
                    <a:pt x="806399" y="10083"/>
                  </a:lnTo>
                  <a:lnTo>
                    <a:pt x="744118" y="3962"/>
                  </a:lnTo>
                  <a:lnTo>
                    <a:pt x="680758" y="723"/>
                  </a:lnTo>
                  <a:lnTo>
                    <a:pt x="648716" y="0"/>
                  </a:lnTo>
                  <a:close/>
                </a:path>
              </a:pathLst>
            </a:custGeom>
            <a:solidFill>
              <a:srgbClr val="4E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862404" y="3429000"/>
              <a:ext cx="1281430" cy="644525"/>
            </a:xfrm>
            <a:custGeom>
              <a:avLst/>
              <a:gdLst/>
              <a:ahLst/>
              <a:cxnLst/>
              <a:rect l="l" t="t" r="r" b="b"/>
              <a:pathLst>
                <a:path w="1281429" h="644525">
                  <a:moveTo>
                    <a:pt x="176034" y="503999"/>
                  </a:moveTo>
                  <a:lnTo>
                    <a:pt x="134632" y="481317"/>
                  </a:lnTo>
                  <a:lnTo>
                    <a:pt x="97917" y="457200"/>
                  </a:lnTo>
                  <a:lnTo>
                    <a:pt x="66598" y="430923"/>
                  </a:lnTo>
                  <a:lnTo>
                    <a:pt x="30594" y="389877"/>
                  </a:lnTo>
                  <a:lnTo>
                    <a:pt x="8280" y="346316"/>
                  </a:lnTo>
                  <a:lnTo>
                    <a:pt x="0" y="302044"/>
                  </a:lnTo>
                  <a:lnTo>
                    <a:pt x="355" y="286918"/>
                  </a:lnTo>
                  <a:lnTo>
                    <a:pt x="11150" y="242646"/>
                  </a:lnTo>
                  <a:lnTo>
                    <a:pt x="35991" y="199796"/>
                  </a:lnTo>
                  <a:lnTo>
                    <a:pt x="74510" y="158762"/>
                  </a:lnTo>
                  <a:lnTo>
                    <a:pt x="106921" y="133197"/>
                  </a:lnTo>
                  <a:lnTo>
                    <a:pt x="145072" y="109435"/>
                  </a:lnTo>
                  <a:lnTo>
                    <a:pt x="187909" y="87122"/>
                  </a:lnTo>
                  <a:lnTo>
                    <a:pt x="235076" y="67322"/>
                  </a:lnTo>
                  <a:lnTo>
                    <a:pt x="286550" y="49682"/>
                  </a:lnTo>
                  <a:lnTo>
                    <a:pt x="341629" y="34556"/>
                  </a:lnTo>
                  <a:lnTo>
                    <a:pt x="399237" y="21958"/>
                  </a:lnTo>
                  <a:lnTo>
                    <a:pt x="459714" y="12242"/>
                  </a:lnTo>
                  <a:lnTo>
                    <a:pt x="521639" y="5041"/>
                  </a:lnTo>
                  <a:lnTo>
                    <a:pt x="585000" y="1079"/>
                  </a:lnTo>
                  <a:lnTo>
                    <a:pt x="648716" y="0"/>
                  </a:lnTo>
                  <a:lnTo>
                    <a:pt x="680758" y="723"/>
                  </a:lnTo>
                  <a:lnTo>
                    <a:pt x="744118" y="3962"/>
                  </a:lnTo>
                  <a:lnTo>
                    <a:pt x="806399" y="10083"/>
                  </a:lnTo>
                  <a:lnTo>
                    <a:pt x="867232" y="19443"/>
                  </a:lnTo>
                  <a:lnTo>
                    <a:pt x="925918" y="31318"/>
                  </a:lnTo>
                  <a:lnTo>
                    <a:pt x="981354" y="45720"/>
                  </a:lnTo>
                  <a:lnTo>
                    <a:pt x="1033551" y="63004"/>
                  </a:lnTo>
                  <a:lnTo>
                    <a:pt x="1082154" y="82435"/>
                  </a:lnTo>
                  <a:lnTo>
                    <a:pt x="1126070" y="104038"/>
                  </a:lnTo>
                  <a:lnTo>
                    <a:pt x="1165313" y="127444"/>
                  </a:lnTo>
                  <a:lnTo>
                    <a:pt x="1199159" y="152641"/>
                  </a:lnTo>
                  <a:lnTo>
                    <a:pt x="1227594" y="179285"/>
                  </a:lnTo>
                  <a:lnTo>
                    <a:pt x="1259281" y="221399"/>
                  </a:lnTo>
                  <a:lnTo>
                    <a:pt x="1276908" y="265315"/>
                  </a:lnTo>
                  <a:lnTo>
                    <a:pt x="1280871" y="294843"/>
                  </a:lnTo>
                  <a:lnTo>
                    <a:pt x="1280515" y="309600"/>
                  </a:lnTo>
                  <a:lnTo>
                    <a:pt x="1269720" y="353885"/>
                  </a:lnTo>
                  <a:lnTo>
                    <a:pt x="1244879" y="397078"/>
                  </a:lnTo>
                  <a:lnTo>
                    <a:pt x="1206715" y="438124"/>
                  </a:lnTo>
                  <a:lnTo>
                    <a:pt x="1173949" y="463676"/>
                  </a:lnTo>
                  <a:lnTo>
                    <a:pt x="1136154" y="487438"/>
                  </a:lnTo>
                  <a:lnTo>
                    <a:pt x="1092949" y="509397"/>
                  </a:lnTo>
                  <a:lnTo>
                    <a:pt x="1045794" y="529564"/>
                  </a:lnTo>
                  <a:lnTo>
                    <a:pt x="994321" y="547204"/>
                  </a:lnTo>
                  <a:lnTo>
                    <a:pt x="939596" y="562317"/>
                  </a:lnTo>
                  <a:lnTo>
                    <a:pt x="881633" y="574916"/>
                  </a:lnTo>
                  <a:lnTo>
                    <a:pt x="821512" y="584644"/>
                  </a:lnTo>
                  <a:lnTo>
                    <a:pt x="759231" y="591845"/>
                  </a:lnTo>
                  <a:lnTo>
                    <a:pt x="696239" y="595795"/>
                  </a:lnTo>
                  <a:lnTo>
                    <a:pt x="632155" y="596874"/>
                  </a:lnTo>
                  <a:lnTo>
                    <a:pt x="600481" y="596163"/>
                  </a:lnTo>
                  <a:lnTo>
                    <a:pt x="536752" y="592924"/>
                  </a:lnTo>
                  <a:lnTo>
                    <a:pt x="474472" y="586803"/>
                  </a:lnTo>
                  <a:lnTo>
                    <a:pt x="413639" y="577443"/>
                  </a:lnTo>
                  <a:lnTo>
                    <a:pt x="355320" y="565556"/>
                  </a:lnTo>
                  <a:lnTo>
                    <a:pt x="91795" y="644398"/>
                  </a:lnTo>
                  <a:lnTo>
                    <a:pt x="176034" y="503999"/>
                  </a:lnTo>
                  <a:close/>
                </a:path>
              </a:pathLst>
            </a:custGeom>
            <a:ln w="25559">
              <a:solidFill>
                <a:srgbClr val="375C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296821" y="3577577"/>
            <a:ext cx="412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3500" y="2415908"/>
            <a:ext cx="6042660" cy="1617980"/>
            <a:chOff x="63500" y="2415908"/>
            <a:chExt cx="6042660" cy="1617980"/>
          </a:xfrm>
        </p:grpSpPr>
        <p:sp>
          <p:nvSpPr>
            <p:cNvPr id="17" name="object 17"/>
            <p:cNvSpPr/>
            <p:nvPr/>
          </p:nvSpPr>
          <p:spPr>
            <a:xfrm>
              <a:off x="96837" y="3152165"/>
              <a:ext cx="5975985" cy="848360"/>
            </a:xfrm>
            <a:custGeom>
              <a:avLst/>
              <a:gdLst/>
              <a:ahLst/>
              <a:cxnLst/>
              <a:rect l="l" t="t" r="r" b="b"/>
              <a:pathLst>
                <a:path w="5975985" h="848360">
                  <a:moveTo>
                    <a:pt x="0" y="848156"/>
                  </a:moveTo>
                  <a:lnTo>
                    <a:pt x="1246" y="777767"/>
                  </a:lnTo>
                  <a:lnTo>
                    <a:pt x="4794" y="709124"/>
                  </a:lnTo>
                  <a:lnTo>
                    <a:pt x="10361" y="643970"/>
                  </a:lnTo>
                  <a:lnTo>
                    <a:pt x="17661" y="584053"/>
                  </a:lnTo>
                  <a:lnTo>
                    <a:pt x="26410" y="531116"/>
                  </a:lnTo>
                  <a:lnTo>
                    <a:pt x="36323" y="486904"/>
                  </a:lnTo>
                  <a:lnTo>
                    <a:pt x="58505" y="431640"/>
                  </a:lnTo>
                  <a:lnTo>
                    <a:pt x="70205" y="424078"/>
                  </a:lnTo>
                  <a:lnTo>
                    <a:pt x="2917088" y="424078"/>
                  </a:lnTo>
                  <a:lnTo>
                    <a:pt x="2928796" y="416515"/>
                  </a:lnTo>
                  <a:lnTo>
                    <a:pt x="2951053" y="361251"/>
                  </a:lnTo>
                  <a:lnTo>
                    <a:pt x="2961021" y="317040"/>
                  </a:lnTo>
                  <a:lnTo>
                    <a:pt x="2969828" y="264103"/>
                  </a:lnTo>
                  <a:lnTo>
                    <a:pt x="2977183" y="204185"/>
                  </a:lnTo>
                  <a:lnTo>
                    <a:pt x="2982797" y="139032"/>
                  </a:lnTo>
                  <a:lnTo>
                    <a:pt x="2986378" y="70388"/>
                  </a:lnTo>
                  <a:lnTo>
                    <a:pt x="2987636" y="0"/>
                  </a:lnTo>
                  <a:lnTo>
                    <a:pt x="2988895" y="70388"/>
                  </a:lnTo>
                  <a:lnTo>
                    <a:pt x="2992476" y="139032"/>
                  </a:lnTo>
                  <a:lnTo>
                    <a:pt x="2998090" y="204185"/>
                  </a:lnTo>
                  <a:lnTo>
                    <a:pt x="3005446" y="264103"/>
                  </a:lnTo>
                  <a:lnTo>
                    <a:pt x="3014254" y="317040"/>
                  </a:lnTo>
                  <a:lnTo>
                    <a:pt x="3024224" y="361251"/>
                  </a:lnTo>
                  <a:lnTo>
                    <a:pt x="3046486" y="416515"/>
                  </a:lnTo>
                  <a:lnTo>
                    <a:pt x="3058198" y="424078"/>
                  </a:lnTo>
                  <a:lnTo>
                    <a:pt x="5905080" y="424078"/>
                  </a:lnTo>
                  <a:lnTo>
                    <a:pt x="5916792" y="431640"/>
                  </a:lnTo>
                  <a:lnTo>
                    <a:pt x="5939054" y="486904"/>
                  </a:lnTo>
                  <a:lnTo>
                    <a:pt x="5949024" y="531116"/>
                  </a:lnTo>
                  <a:lnTo>
                    <a:pt x="5957832" y="584053"/>
                  </a:lnTo>
                  <a:lnTo>
                    <a:pt x="5965188" y="643970"/>
                  </a:lnTo>
                  <a:lnTo>
                    <a:pt x="5970802" y="709124"/>
                  </a:lnTo>
                  <a:lnTo>
                    <a:pt x="5974383" y="777767"/>
                  </a:lnTo>
                  <a:lnTo>
                    <a:pt x="5975642" y="848156"/>
                  </a:lnTo>
                </a:path>
              </a:pathLst>
            </a:custGeom>
            <a:ln w="6659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285644" y="2428925"/>
              <a:ext cx="1858010" cy="675005"/>
            </a:xfrm>
            <a:custGeom>
              <a:avLst/>
              <a:gdLst/>
              <a:ahLst/>
              <a:cxnLst/>
              <a:rect l="l" t="t" r="r" b="b"/>
              <a:pathLst>
                <a:path w="1858010" h="675005">
                  <a:moveTo>
                    <a:pt x="1639074" y="0"/>
                  </a:moveTo>
                  <a:lnTo>
                    <a:pt x="218516" y="0"/>
                  </a:lnTo>
                  <a:lnTo>
                    <a:pt x="189874" y="674"/>
                  </a:lnTo>
                  <a:lnTo>
                    <a:pt x="161907" y="2697"/>
                  </a:lnTo>
                  <a:lnTo>
                    <a:pt x="109080" y="10794"/>
                  </a:lnTo>
                  <a:lnTo>
                    <a:pt x="63985" y="23306"/>
                  </a:lnTo>
                  <a:lnTo>
                    <a:pt x="29159" y="39598"/>
                  </a:lnTo>
                  <a:lnTo>
                    <a:pt x="1871" y="68959"/>
                  </a:lnTo>
                  <a:lnTo>
                    <a:pt x="0" y="79197"/>
                  </a:lnTo>
                  <a:lnTo>
                    <a:pt x="0" y="595795"/>
                  </a:lnTo>
                  <a:lnTo>
                    <a:pt x="29159" y="635393"/>
                  </a:lnTo>
                  <a:lnTo>
                    <a:pt x="63985" y="651681"/>
                  </a:lnTo>
                  <a:lnTo>
                    <a:pt x="109080" y="664197"/>
                  </a:lnTo>
                  <a:lnTo>
                    <a:pt x="161907" y="672295"/>
                  </a:lnTo>
                  <a:lnTo>
                    <a:pt x="218516" y="674992"/>
                  </a:lnTo>
                  <a:lnTo>
                    <a:pt x="1639074" y="674992"/>
                  </a:lnTo>
                  <a:lnTo>
                    <a:pt x="1695683" y="672295"/>
                  </a:lnTo>
                  <a:lnTo>
                    <a:pt x="1748510" y="664197"/>
                  </a:lnTo>
                  <a:lnTo>
                    <a:pt x="1793605" y="651681"/>
                  </a:lnTo>
                  <a:lnTo>
                    <a:pt x="1828431" y="635393"/>
                  </a:lnTo>
                  <a:lnTo>
                    <a:pt x="1855719" y="606031"/>
                  </a:lnTo>
                  <a:lnTo>
                    <a:pt x="1857590" y="595795"/>
                  </a:lnTo>
                  <a:lnTo>
                    <a:pt x="1857590" y="79197"/>
                  </a:lnTo>
                  <a:lnTo>
                    <a:pt x="1828431" y="39598"/>
                  </a:lnTo>
                  <a:lnTo>
                    <a:pt x="1793605" y="23306"/>
                  </a:lnTo>
                  <a:lnTo>
                    <a:pt x="1748510" y="10794"/>
                  </a:lnTo>
                  <a:lnTo>
                    <a:pt x="1695683" y="2697"/>
                  </a:lnTo>
                  <a:lnTo>
                    <a:pt x="1667716" y="674"/>
                  </a:lnTo>
                  <a:lnTo>
                    <a:pt x="1639074" y="0"/>
                  </a:lnTo>
                  <a:close/>
                </a:path>
              </a:pathLst>
            </a:custGeom>
            <a:solidFill>
              <a:srgbClr val="4E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285644" y="2428925"/>
              <a:ext cx="1858010" cy="675005"/>
            </a:xfrm>
            <a:custGeom>
              <a:avLst/>
              <a:gdLst/>
              <a:ahLst/>
              <a:cxnLst/>
              <a:rect l="l" t="t" r="r" b="b"/>
              <a:pathLst>
                <a:path w="1858010" h="675005">
                  <a:moveTo>
                    <a:pt x="0" y="79197"/>
                  </a:moveTo>
                  <a:lnTo>
                    <a:pt x="1871" y="68959"/>
                  </a:lnTo>
                  <a:lnTo>
                    <a:pt x="7421" y="58854"/>
                  </a:lnTo>
                  <a:lnTo>
                    <a:pt x="45186" y="31045"/>
                  </a:lnTo>
                  <a:lnTo>
                    <a:pt x="85351" y="16511"/>
                  </a:lnTo>
                  <a:lnTo>
                    <a:pt x="134886" y="6070"/>
                  </a:lnTo>
                  <a:lnTo>
                    <a:pt x="189874" y="674"/>
                  </a:lnTo>
                  <a:lnTo>
                    <a:pt x="218516" y="0"/>
                  </a:lnTo>
                  <a:lnTo>
                    <a:pt x="1639074" y="0"/>
                  </a:lnTo>
                  <a:lnTo>
                    <a:pt x="1695683" y="2697"/>
                  </a:lnTo>
                  <a:lnTo>
                    <a:pt x="1748510" y="10794"/>
                  </a:lnTo>
                  <a:lnTo>
                    <a:pt x="1793605" y="23306"/>
                  </a:lnTo>
                  <a:lnTo>
                    <a:pt x="1828431" y="39598"/>
                  </a:lnTo>
                  <a:lnTo>
                    <a:pt x="1855719" y="68959"/>
                  </a:lnTo>
                  <a:lnTo>
                    <a:pt x="1857590" y="79197"/>
                  </a:lnTo>
                  <a:lnTo>
                    <a:pt x="1857590" y="595439"/>
                  </a:lnTo>
                  <a:lnTo>
                    <a:pt x="1857590" y="595795"/>
                  </a:lnTo>
                  <a:lnTo>
                    <a:pt x="1855719" y="606031"/>
                  </a:lnTo>
                  <a:lnTo>
                    <a:pt x="1828431" y="635393"/>
                  </a:lnTo>
                  <a:lnTo>
                    <a:pt x="1793605" y="651681"/>
                  </a:lnTo>
                  <a:lnTo>
                    <a:pt x="1748510" y="664197"/>
                  </a:lnTo>
                  <a:lnTo>
                    <a:pt x="1695683" y="672295"/>
                  </a:lnTo>
                  <a:lnTo>
                    <a:pt x="1639074" y="674992"/>
                  </a:lnTo>
                  <a:lnTo>
                    <a:pt x="218160" y="674992"/>
                  </a:lnTo>
                  <a:lnTo>
                    <a:pt x="218516" y="674992"/>
                  </a:lnTo>
                  <a:lnTo>
                    <a:pt x="161907" y="672295"/>
                  </a:lnTo>
                  <a:lnTo>
                    <a:pt x="109080" y="664197"/>
                  </a:lnTo>
                  <a:lnTo>
                    <a:pt x="63985" y="651681"/>
                  </a:lnTo>
                  <a:lnTo>
                    <a:pt x="29159" y="635393"/>
                  </a:lnTo>
                  <a:lnTo>
                    <a:pt x="1871" y="606031"/>
                  </a:lnTo>
                  <a:lnTo>
                    <a:pt x="0" y="595795"/>
                  </a:lnTo>
                  <a:lnTo>
                    <a:pt x="0" y="79197"/>
                  </a:lnTo>
                  <a:close/>
                </a:path>
              </a:pathLst>
            </a:custGeom>
            <a:ln w="25559">
              <a:solidFill>
                <a:srgbClr val="375C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482824" y="2479217"/>
            <a:ext cx="14624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7510" marR="5080" indent="-38544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JOB’S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READY  QUEUE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189303" y="2633582"/>
            <a:ext cx="1967864" cy="1368425"/>
            <a:chOff x="6189303" y="2633582"/>
            <a:chExt cx="1967864" cy="1368425"/>
          </a:xfrm>
        </p:grpSpPr>
        <p:sp>
          <p:nvSpPr>
            <p:cNvPr id="22" name="object 22"/>
            <p:cNvSpPr/>
            <p:nvPr/>
          </p:nvSpPr>
          <p:spPr>
            <a:xfrm>
              <a:off x="6202082" y="2646362"/>
              <a:ext cx="1942464" cy="1343025"/>
            </a:xfrm>
            <a:custGeom>
              <a:avLst/>
              <a:gdLst/>
              <a:ahLst/>
              <a:cxnLst/>
              <a:rect l="l" t="t" r="r" b="b"/>
              <a:pathLst>
                <a:path w="1942465" h="1343025">
                  <a:moveTo>
                    <a:pt x="960831" y="0"/>
                  </a:moveTo>
                  <a:lnTo>
                    <a:pt x="912240" y="1079"/>
                  </a:lnTo>
                  <a:lnTo>
                    <a:pt x="863993" y="3238"/>
                  </a:lnTo>
                  <a:lnTo>
                    <a:pt x="816114" y="6832"/>
                  </a:lnTo>
                  <a:lnTo>
                    <a:pt x="768591" y="11518"/>
                  </a:lnTo>
                  <a:lnTo>
                    <a:pt x="721436" y="17640"/>
                  </a:lnTo>
                  <a:lnTo>
                    <a:pt x="674992" y="25196"/>
                  </a:lnTo>
                  <a:lnTo>
                    <a:pt x="629272" y="33832"/>
                  </a:lnTo>
                  <a:lnTo>
                    <a:pt x="584276" y="43561"/>
                  </a:lnTo>
                  <a:lnTo>
                    <a:pt x="540359" y="54711"/>
                  </a:lnTo>
                  <a:lnTo>
                    <a:pt x="497522" y="66954"/>
                  </a:lnTo>
                  <a:lnTo>
                    <a:pt x="456120" y="80276"/>
                  </a:lnTo>
                  <a:lnTo>
                    <a:pt x="415797" y="94678"/>
                  </a:lnTo>
                  <a:lnTo>
                    <a:pt x="376555" y="110515"/>
                  </a:lnTo>
                  <a:lnTo>
                    <a:pt x="339115" y="127076"/>
                  </a:lnTo>
                  <a:lnTo>
                    <a:pt x="303110" y="144716"/>
                  </a:lnTo>
                  <a:lnTo>
                    <a:pt x="268922" y="163080"/>
                  </a:lnTo>
                  <a:lnTo>
                    <a:pt x="236156" y="182879"/>
                  </a:lnTo>
                  <a:lnTo>
                    <a:pt x="176758" y="224282"/>
                  </a:lnTo>
                  <a:lnTo>
                    <a:pt x="124917" y="268554"/>
                  </a:lnTo>
                  <a:lnTo>
                    <a:pt x="81711" y="315722"/>
                  </a:lnTo>
                  <a:lnTo>
                    <a:pt x="47510" y="365036"/>
                  </a:lnTo>
                  <a:lnTo>
                    <a:pt x="21958" y="415798"/>
                  </a:lnTo>
                  <a:lnTo>
                    <a:pt x="6476" y="467639"/>
                  </a:lnTo>
                  <a:lnTo>
                    <a:pt x="0" y="520191"/>
                  </a:lnTo>
                  <a:lnTo>
                    <a:pt x="711" y="546480"/>
                  </a:lnTo>
                  <a:lnTo>
                    <a:pt x="8991" y="599033"/>
                  </a:lnTo>
                  <a:lnTo>
                    <a:pt x="26631" y="650519"/>
                  </a:lnTo>
                  <a:lnTo>
                    <a:pt x="54000" y="700913"/>
                  </a:lnTo>
                  <a:lnTo>
                    <a:pt x="89992" y="749871"/>
                  </a:lnTo>
                  <a:lnTo>
                    <a:pt x="135356" y="796315"/>
                  </a:lnTo>
                  <a:lnTo>
                    <a:pt x="188633" y="840232"/>
                  </a:lnTo>
                  <a:lnTo>
                    <a:pt x="249834" y="881278"/>
                  </a:lnTo>
                  <a:lnTo>
                    <a:pt x="282955" y="900353"/>
                  </a:lnTo>
                  <a:lnTo>
                    <a:pt x="317881" y="918362"/>
                  </a:lnTo>
                  <a:lnTo>
                    <a:pt x="354596" y="935634"/>
                  </a:lnTo>
                  <a:lnTo>
                    <a:pt x="392760" y="951839"/>
                  </a:lnTo>
                  <a:lnTo>
                    <a:pt x="432358" y="966952"/>
                  </a:lnTo>
                  <a:lnTo>
                    <a:pt x="473392" y="980998"/>
                  </a:lnTo>
                  <a:lnTo>
                    <a:pt x="515518" y="993952"/>
                  </a:lnTo>
                  <a:lnTo>
                    <a:pt x="558711" y="1005471"/>
                  </a:lnTo>
                  <a:lnTo>
                    <a:pt x="566280" y="1342440"/>
                  </a:lnTo>
                  <a:lnTo>
                    <a:pt x="884161" y="1053363"/>
                  </a:lnTo>
                  <a:lnTo>
                    <a:pt x="932395" y="1055154"/>
                  </a:lnTo>
                  <a:lnTo>
                    <a:pt x="980998" y="1055522"/>
                  </a:lnTo>
                  <a:lnTo>
                    <a:pt x="1029233" y="1054442"/>
                  </a:lnTo>
                  <a:lnTo>
                    <a:pt x="1077480" y="1052271"/>
                  </a:lnTo>
                  <a:lnTo>
                    <a:pt x="1125359" y="1048677"/>
                  </a:lnTo>
                  <a:lnTo>
                    <a:pt x="1173238" y="1044003"/>
                  </a:lnTo>
                  <a:lnTo>
                    <a:pt x="1220038" y="1037882"/>
                  </a:lnTo>
                  <a:lnTo>
                    <a:pt x="1266837" y="1030312"/>
                  </a:lnTo>
                  <a:lnTo>
                    <a:pt x="1312557" y="1021676"/>
                  </a:lnTo>
                  <a:lnTo>
                    <a:pt x="1357198" y="1011961"/>
                  </a:lnTo>
                  <a:lnTo>
                    <a:pt x="1401114" y="1000798"/>
                  </a:lnTo>
                  <a:lnTo>
                    <a:pt x="1443951" y="988555"/>
                  </a:lnTo>
                  <a:lnTo>
                    <a:pt x="1485722" y="975232"/>
                  </a:lnTo>
                  <a:lnTo>
                    <a:pt x="1526032" y="960831"/>
                  </a:lnTo>
                  <a:lnTo>
                    <a:pt x="1565274" y="944994"/>
                  </a:lnTo>
                  <a:lnTo>
                    <a:pt x="1602714" y="928433"/>
                  </a:lnTo>
                  <a:lnTo>
                    <a:pt x="1638719" y="910793"/>
                  </a:lnTo>
                  <a:lnTo>
                    <a:pt x="1672920" y="892441"/>
                  </a:lnTo>
                  <a:lnTo>
                    <a:pt x="1736280" y="852474"/>
                  </a:lnTo>
                  <a:lnTo>
                    <a:pt x="1792071" y="809637"/>
                  </a:lnTo>
                  <a:lnTo>
                    <a:pt x="1839594" y="763562"/>
                  </a:lnTo>
                  <a:lnTo>
                    <a:pt x="1878482" y="715314"/>
                  </a:lnTo>
                  <a:lnTo>
                    <a:pt x="1908352" y="665276"/>
                  </a:lnTo>
                  <a:lnTo>
                    <a:pt x="1928875" y="614159"/>
                  </a:lnTo>
                  <a:lnTo>
                    <a:pt x="1939670" y="561594"/>
                  </a:lnTo>
                  <a:lnTo>
                    <a:pt x="1941842" y="535317"/>
                  </a:lnTo>
                  <a:lnTo>
                    <a:pt x="1941118" y="509041"/>
                  </a:lnTo>
                  <a:lnTo>
                    <a:pt x="1932838" y="456831"/>
                  </a:lnTo>
                  <a:lnTo>
                    <a:pt x="1915198" y="405002"/>
                  </a:lnTo>
                  <a:lnTo>
                    <a:pt x="1888197" y="354596"/>
                  </a:lnTo>
                  <a:lnTo>
                    <a:pt x="1851837" y="305638"/>
                  </a:lnTo>
                  <a:lnTo>
                    <a:pt x="1806841" y="259194"/>
                  </a:lnTo>
                  <a:lnTo>
                    <a:pt x="1753196" y="215277"/>
                  </a:lnTo>
                  <a:lnTo>
                    <a:pt x="1691995" y="174599"/>
                  </a:lnTo>
                  <a:lnTo>
                    <a:pt x="1658873" y="155511"/>
                  </a:lnTo>
                  <a:lnTo>
                    <a:pt x="1623961" y="137160"/>
                  </a:lnTo>
                  <a:lnTo>
                    <a:pt x="1587233" y="119875"/>
                  </a:lnTo>
                  <a:lnTo>
                    <a:pt x="1549082" y="103682"/>
                  </a:lnTo>
                  <a:lnTo>
                    <a:pt x="1509471" y="88557"/>
                  </a:lnTo>
                  <a:lnTo>
                    <a:pt x="1468437" y="74523"/>
                  </a:lnTo>
                  <a:lnTo>
                    <a:pt x="1426311" y="61556"/>
                  </a:lnTo>
                  <a:lnTo>
                    <a:pt x="1383118" y="50037"/>
                  </a:lnTo>
                  <a:lnTo>
                    <a:pt x="1338834" y="39242"/>
                  </a:lnTo>
                  <a:lnTo>
                    <a:pt x="1293482" y="29883"/>
                  </a:lnTo>
                  <a:lnTo>
                    <a:pt x="1247393" y="21958"/>
                  </a:lnTo>
                  <a:lnTo>
                    <a:pt x="1200594" y="15112"/>
                  </a:lnTo>
                  <a:lnTo>
                    <a:pt x="1153439" y="9359"/>
                  </a:lnTo>
                  <a:lnTo>
                    <a:pt x="1105560" y="5041"/>
                  </a:lnTo>
                  <a:lnTo>
                    <a:pt x="1057681" y="2159"/>
                  </a:lnTo>
                  <a:lnTo>
                    <a:pt x="1009078" y="355"/>
                  </a:lnTo>
                  <a:lnTo>
                    <a:pt x="960831" y="0"/>
                  </a:lnTo>
                  <a:close/>
                </a:path>
              </a:pathLst>
            </a:custGeom>
            <a:solidFill>
              <a:srgbClr val="4E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202082" y="2646362"/>
              <a:ext cx="1942464" cy="1343025"/>
            </a:xfrm>
            <a:custGeom>
              <a:avLst/>
              <a:gdLst/>
              <a:ahLst/>
              <a:cxnLst/>
              <a:rect l="l" t="t" r="r" b="b"/>
              <a:pathLst>
                <a:path w="1942465" h="1343025">
                  <a:moveTo>
                    <a:pt x="558711" y="1005471"/>
                  </a:moveTo>
                  <a:lnTo>
                    <a:pt x="515518" y="993952"/>
                  </a:lnTo>
                  <a:lnTo>
                    <a:pt x="473392" y="980998"/>
                  </a:lnTo>
                  <a:lnTo>
                    <a:pt x="432358" y="966952"/>
                  </a:lnTo>
                  <a:lnTo>
                    <a:pt x="392760" y="951839"/>
                  </a:lnTo>
                  <a:lnTo>
                    <a:pt x="354596" y="935634"/>
                  </a:lnTo>
                  <a:lnTo>
                    <a:pt x="317881" y="918362"/>
                  </a:lnTo>
                  <a:lnTo>
                    <a:pt x="282955" y="900353"/>
                  </a:lnTo>
                  <a:lnTo>
                    <a:pt x="249834" y="881278"/>
                  </a:lnTo>
                  <a:lnTo>
                    <a:pt x="188633" y="840232"/>
                  </a:lnTo>
                  <a:lnTo>
                    <a:pt x="135356" y="796315"/>
                  </a:lnTo>
                  <a:lnTo>
                    <a:pt x="89992" y="749871"/>
                  </a:lnTo>
                  <a:lnTo>
                    <a:pt x="54000" y="700913"/>
                  </a:lnTo>
                  <a:lnTo>
                    <a:pt x="26631" y="650519"/>
                  </a:lnTo>
                  <a:lnTo>
                    <a:pt x="8991" y="599033"/>
                  </a:lnTo>
                  <a:lnTo>
                    <a:pt x="711" y="546480"/>
                  </a:lnTo>
                  <a:lnTo>
                    <a:pt x="0" y="520191"/>
                  </a:lnTo>
                  <a:lnTo>
                    <a:pt x="2159" y="493915"/>
                  </a:lnTo>
                  <a:lnTo>
                    <a:pt x="12953" y="441718"/>
                  </a:lnTo>
                  <a:lnTo>
                    <a:pt x="33477" y="390232"/>
                  </a:lnTo>
                  <a:lnTo>
                    <a:pt x="63360" y="340194"/>
                  </a:lnTo>
                  <a:lnTo>
                    <a:pt x="102235" y="291960"/>
                  </a:lnTo>
                  <a:lnTo>
                    <a:pt x="149758" y="246240"/>
                  </a:lnTo>
                  <a:lnTo>
                    <a:pt x="205562" y="203034"/>
                  </a:lnTo>
                  <a:lnTo>
                    <a:pt x="268922" y="163080"/>
                  </a:lnTo>
                  <a:lnTo>
                    <a:pt x="303110" y="144716"/>
                  </a:lnTo>
                  <a:lnTo>
                    <a:pt x="339115" y="127076"/>
                  </a:lnTo>
                  <a:lnTo>
                    <a:pt x="376555" y="110515"/>
                  </a:lnTo>
                  <a:lnTo>
                    <a:pt x="415797" y="94678"/>
                  </a:lnTo>
                  <a:lnTo>
                    <a:pt x="456120" y="80276"/>
                  </a:lnTo>
                  <a:lnTo>
                    <a:pt x="497522" y="66954"/>
                  </a:lnTo>
                  <a:lnTo>
                    <a:pt x="540359" y="54711"/>
                  </a:lnTo>
                  <a:lnTo>
                    <a:pt x="584276" y="43561"/>
                  </a:lnTo>
                  <a:lnTo>
                    <a:pt x="629272" y="33832"/>
                  </a:lnTo>
                  <a:lnTo>
                    <a:pt x="674992" y="25196"/>
                  </a:lnTo>
                  <a:lnTo>
                    <a:pt x="721436" y="17640"/>
                  </a:lnTo>
                  <a:lnTo>
                    <a:pt x="768591" y="11518"/>
                  </a:lnTo>
                  <a:lnTo>
                    <a:pt x="816114" y="6832"/>
                  </a:lnTo>
                  <a:lnTo>
                    <a:pt x="863993" y="3238"/>
                  </a:lnTo>
                  <a:lnTo>
                    <a:pt x="912240" y="1079"/>
                  </a:lnTo>
                  <a:lnTo>
                    <a:pt x="960831" y="0"/>
                  </a:lnTo>
                  <a:lnTo>
                    <a:pt x="1009078" y="355"/>
                  </a:lnTo>
                  <a:lnTo>
                    <a:pt x="1057681" y="2159"/>
                  </a:lnTo>
                  <a:lnTo>
                    <a:pt x="1105560" y="5041"/>
                  </a:lnTo>
                  <a:lnTo>
                    <a:pt x="1153439" y="9359"/>
                  </a:lnTo>
                  <a:lnTo>
                    <a:pt x="1200594" y="15112"/>
                  </a:lnTo>
                  <a:lnTo>
                    <a:pt x="1247393" y="21958"/>
                  </a:lnTo>
                  <a:lnTo>
                    <a:pt x="1293482" y="29883"/>
                  </a:lnTo>
                  <a:lnTo>
                    <a:pt x="1338834" y="39242"/>
                  </a:lnTo>
                  <a:lnTo>
                    <a:pt x="1383118" y="50037"/>
                  </a:lnTo>
                  <a:lnTo>
                    <a:pt x="1426311" y="61556"/>
                  </a:lnTo>
                  <a:lnTo>
                    <a:pt x="1468437" y="74523"/>
                  </a:lnTo>
                  <a:lnTo>
                    <a:pt x="1509471" y="88557"/>
                  </a:lnTo>
                  <a:lnTo>
                    <a:pt x="1549082" y="103682"/>
                  </a:lnTo>
                  <a:lnTo>
                    <a:pt x="1587233" y="119875"/>
                  </a:lnTo>
                  <a:lnTo>
                    <a:pt x="1623961" y="137160"/>
                  </a:lnTo>
                  <a:lnTo>
                    <a:pt x="1658873" y="155511"/>
                  </a:lnTo>
                  <a:lnTo>
                    <a:pt x="1691995" y="174599"/>
                  </a:lnTo>
                  <a:lnTo>
                    <a:pt x="1753196" y="215277"/>
                  </a:lnTo>
                  <a:lnTo>
                    <a:pt x="1806841" y="259194"/>
                  </a:lnTo>
                  <a:lnTo>
                    <a:pt x="1851837" y="305638"/>
                  </a:lnTo>
                  <a:lnTo>
                    <a:pt x="1888197" y="354596"/>
                  </a:lnTo>
                  <a:lnTo>
                    <a:pt x="1915198" y="405002"/>
                  </a:lnTo>
                  <a:lnTo>
                    <a:pt x="1932838" y="456831"/>
                  </a:lnTo>
                  <a:lnTo>
                    <a:pt x="1941118" y="509041"/>
                  </a:lnTo>
                  <a:lnTo>
                    <a:pt x="1941842" y="535317"/>
                  </a:lnTo>
                  <a:lnTo>
                    <a:pt x="1939670" y="561594"/>
                  </a:lnTo>
                  <a:lnTo>
                    <a:pt x="1928875" y="614159"/>
                  </a:lnTo>
                  <a:lnTo>
                    <a:pt x="1908352" y="665276"/>
                  </a:lnTo>
                  <a:lnTo>
                    <a:pt x="1878482" y="715314"/>
                  </a:lnTo>
                  <a:lnTo>
                    <a:pt x="1839594" y="763562"/>
                  </a:lnTo>
                  <a:lnTo>
                    <a:pt x="1792071" y="809637"/>
                  </a:lnTo>
                  <a:lnTo>
                    <a:pt x="1736280" y="852474"/>
                  </a:lnTo>
                  <a:lnTo>
                    <a:pt x="1672920" y="892441"/>
                  </a:lnTo>
                  <a:lnTo>
                    <a:pt x="1638719" y="910793"/>
                  </a:lnTo>
                  <a:lnTo>
                    <a:pt x="1602714" y="928433"/>
                  </a:lnTo>
                  <a:lnTo>
                    <a:pt x="1565274" y="944994"/>
                  </a:lnTo>
                  <a:lnTo>
                    <a:pt x="1526032" y="960831"/>
                  </a:lnTo>
                  <a:lnTo>
                    <a:pt x="1485722" y="975232"/>
                  </a:lnTo>
                  <a:lnTo>
                    <a:pt x="1443951" y="988555"/>
                  </a:lnTo>
                  <a:lnTo>
                    <a:pt x="1401114" y="1000798"/>
                  </a:lnTo>
                  <a:lnTo>
                    <a:pt x="1357198" y="1011961"/>
                  </a:lnTo>
                  <a:lnTo>
                    <a:pt x="1312557" y="1021676"/>
                  </a:lnTo>
                  <a:lnTo>
                    <a:pt x="1266837" y="1030312"/>
                  </a:lnTo>
                  <a:lnTo>
                    <a:pt x="1220038" y="1037882"/>
                  </a:lnTo>
                  <a:lnTo>
                    <a:pt x="1173238" y="1044003"/>
                  </a:lnTo>
                  <a:lnTo>
                    <a:pt x="1125359" y="1048677"/>
                  </a:lnTo>
                  <a:lnTo>
                    <a:pt x="1077480" y="1052271"/>
                  </a:lnTo>
                  <a:lnTo>
                    <a:pt x="1029233" y="1054442"/>
                  </a:lnTo>
                  <a:lnTo>
                    <a:pt x="980998" y="1055522"/>
                  </a:lnTo>
                  <a:lnTo>
                    <a:pt x="932395" y="1055154"/>
                  </a:lnTo>
                  <a:lnTo>
                    <a:pt x="884161" y="1053363"/>
                  </a:lnTo>
                  <a:lnTo>
                    <a:pt x="566280" y="1342440"/>
                  </a:lnTo>
                  <a:lnTo>
                    <a:pt x="558711" y="1005471"/>
                  </a:lnTo>
                  <a:close/>
                </a:path>
              </a:pathLst>
            </a:custGeom>
            <a:ln w="25559">
              <a:solidFill>
                <a:srgbClr val="375C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621741" y="2886735"/>
            <a:ext cx="11023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3495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JOB IN 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221143" y="6248425"/>
            <a:ext cx="1215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Billing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Desk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43037"/>
            <a:ext cx="9144000" cy="643255"/>
          </a:xfrm>
          <a:custGeom>
            <a:avLst/>
            <a:gdLst/>
            <a:ahLst/>
            <a:cxnLst/>
            <a:rect l="l" t="t" r="r" b="b"/>
            <a:pathLst>
              <a:path w="9144000" h="643255">
                <a:moveTo>
                  <a:pt x="9144000" y="0"/>
                </a:moveTo>
                <a:lnTo>
                  <a:pt x="0" y="0"/>
                </a:lnTo>
                <a:lnTo>
                  <a:pt x="0" y="642962"/>
                </a:lnTo>
                <a:lnTo>
                  <a:pt x="4572000" y="642962"/>
                </a:lnTo>
                <a:lnTo>
                  <a:pt x="9144000" y="642962"/>
                </a:lnTo>
                <a:lnTo>
                  <a:pt x="9144000" y="0"/>
                </a:lnTo>
                <a:close/>
              </a:path>
            </a:pathLst>
          </a:custGeom>
          <a:solidFill>
            <a:srgbClr val="1E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10015" y="1721053"/>
            <a:ext cx="45154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Non </a:t>
            </a:r>
            <a:r>
              <a:rPr spc="-10" dirty="0"/>
              <a:t>Pre-emptive Scheduling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109522" y="3071520"/>
            <a:ext cx="8047355" cy="3224530"/>
            <a:chOff x="1109522" y="3071520"/>
            <a:chExt cx="8047355" cy="3224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7235" y="3071520"/>
              <a:ext cx="5430964" cy="280332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43838" y="3847680"/>
              <a:ext cx="1181163" cy="243864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29161" y="3857396"/>
              <a:ext cx="781202" cy="243828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38522" y="3776395"/>
              <a:ext cx="676440" cy="243828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67163" y="3776395"/>
              <a:ext cx="685800" cy="243828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9522" y="3919308"/>
              <a:ext cx="641515" cy="235728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67039" y="3704755"/>
              <a:ext cx="1257122" cy="241956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862405" y="3429000"/>
              <a:ext cx="1281430" cy="644525"/>
            </a:xfrm>
            <a:custGeom>
              <a:avLst/>
              <a:gdLst/>
              <a:ahLst/>
              <a:cxnLst/>
              <a:rect l="l" t="t" r="r" b="b"/>
              <a:pathLst>
                <a:path w="1281429" h="644525">
                  <a:moveTo>
                    <a:pt x="648716" y="0"/>
                  </a:moveTo>
                  <a:lnTo>
                    <a:pt x="585000" y="1079"/>
                  </a:lnTo>
                  <a:lnTo>
                    <a:pt x="521639" y="5041"/>
                  </a:lnTo>
                  <a:lnTo>
                    <a:pt x="459714" y="12242"/>
                  </a:lnTo>
                  <a:lnTo>
                    <a:pt x="399237" y="21958"/>
                  </a:lnTo>
                  <a:lnTo>
                    <a:pt x="341629" y="34556"/>
                  </a:lnTo>
                  <a:lnTo>
                    <a:pt x="286550" y="49682"/>
                  </a:lnTo>
                  <a:lnTo>
                    <a:pt x="235076" y="67322"/>
                  </a:lnTo>
                  <a:lnTo>
                    <a:pt x="187909" y="87122"/>
                  </a:lnTo>
                  <a:lnTo>
                    <a:pt x="145072" y="109435"/>
                  </a:lnTo>
                  <a:lnTo>
                    <a:pt x="106921" y="133197"/>
                  </a:lnTo>
                  <a:lnTo>
                    <a:pt x="74510" y="158762"/>
                  </a:lnTo>
                  <a:lnTo>
                    <a:pt x="47510" y="185762"/>
                  </a:lnTo>
                  <a:lnTo>
                    <a:pt x="17995" y="228244"/>
                  </a:lnTo>
                  <a:lnTo>
                    <a:pt x="2514" y="272161"/>
                  </a:lnTo>
                  <a:lnTo>
                    <a:pt x="0" y="302044"/>
                  </a:lnTo>
                  <a:lnTo>
                    <a:pt x="1079" y="316801"/>
                  </a:lnTo>
                  <a:lnTo>
                    <a:pt x="14389" y="361073"/>
                  </a:lnTo>
                  <a:lnTo>
                    <a:pt x="41389" y="403923"/>
                  </a:lnTo>
                  <a:lnTo>
                    <a:pt x="81711" y="444245"/>
                  </a:lnTo>
                  <a:lnTo>
                    <a:pt x="115557" y="469442"/>
                  </a:lnTo>
                  <a:lnTo>
                    <a:pt x="154800" y="492836"/>
                  </a:lnTo>
                  <a:lnTo>
                    <a:pt x="176034" y="503999"/>
                  </a:lnTo>
                  <a:lnTo>
                    <a:pt x="91795" y="644398"/>
                  </a:lnTo>
                  <a:lnTo>
                    <a:pt x="355320" y="565556"/>
                  </a:lnTo>
                  <a:lnTo>
                    <a:pt x="384111" y="572046"/>
                  </a:lnTo>
                  <a:lnTo>
                    <a:pt x="413639" y="577443"/>
                  </a:lnTo>
                  <a:lnTo>
                    <a:pt x="474472" y="586803"/>
                  </a:lnTo>
                  <a:lnTo>
                    <a:pt x="536752" y="592924"/>
                  </a:lnTo>
                  <a:lnTo>
                    <a:pt x="600481" y="596163"/>
                  </a:lnTo>
                  <a:lnTo>
                    <a:pt x="632155" y="596874"/>
                  </a:lnTo>
                  <a:lnTo>
                    <a:pt x="664197" y="596519"/>
                  </a:lnTo>
                  <a:lnTo>
                    <a:pt x="727913" y="594004"/>
                  </a:lnTo>
                  <a:lnTo>
                    <a:pt x="790549" y="588594"/>
                  </a:lnTo>
                  <a:lnTo>
                    <a:pt x="851750" y="580313"/>
                  </a:lnTo>
                  <a:lnTo>
                    <a:pt x="910793" y="568794"/>
                  </a:lnTo>
                  <a:lnTo>
                    <a:pt x="967320" y="555117"/>
                  </a:lnTo>
                  <a:lnTo>
                    <a:pt x="1020597" y="538556"/>
                  </a:lnTo>
                  <a:lnTo>
                    <a:pt x="1069911" y="519836"/>
                  </a:lnTo>
                  <a:lnTo>
                    <a:pt x="1115275" y="498601"/>
                  </a:lnTo>
                  <a:lnTo>
                    <a:pt x="1155598" y="475919"/>
                  </a:lnTo>
                  <a:lnTo>
                    <a:pt x="1190878" y="451078"/>
                  </a:lnTo>
                  <a:lnTo>
                    <a:pt x="1220749" y="424802"/>
                  </a:lnTo>
                  <a:lnTo>
                    <a:pt x="1254594" y="383044"/>
                  </a:lnTo>
                  <a:lnTo>
                    <a:pt x="1274749" y="339483"/>
                  </a:lnTo>
                  <a:lnTo>
                    <a:pt x="1280871" y="294843"/>
                  </a:lnTo>
                  <a:lnTo>
                    <a:pt x="1279791" y="280085"/>
                  </a:lnTo>
                  <a:lnTo>
                    <a:pt x="1266469" y="235800"/>
                  </a:lnTo>
                  <a:lnTo>
                    <a:pt x="1239469" y="192963"/>
                  </a:lnTo>
                  <a:lnTo>
                    <a:pt x="1199159" y="152641"/>
                  </a:lnTo>
                  <a:lnTo>
                    <a:pt x="1165313" y="127444"/>
                  </a:lnTo>
                  <a:lnTo>
                    <a:pt x="1126070" y="104038"/>
                  </a:lnTo>
                  <a:lnTo>
                    <a:pt x="1082154" y="82435"/>
                  </a:lnTo>
                  <a:lnTo>
                    <a:pt x="1033551" y="63004"/>
                  </a:lnTo>
                  <a:lnTo>
                    <a:pt x="981354" y="45720"/>
                  </a:lnTo>
                  <a:lnTo>
                    <a:pt x="925918" y="31318"/>
                  </a:lnTo>
                  <a:lnTo>
                    <a:pt x="867232" y="19443"/>
                  </a:lnTo>
                  <a:lnTo>
                    <a:pt x="806399" y="10083"/>
                  </a:lnTo>
                  <a:lnTo>
                    <a:pt x="744118" y="3962"/>
                  </a:lnTo>
                  <a:lnTo>
                    <a:pt x="680758" y="723"/>
                  </a:lnTo>
                  <a:lnTo>
                    <a:pt x="648716" y="0"/>
                  </a:lnTo>
                  <a:close/>
                </a:path>
              </a:pathLst>
            </a:custGeom>
            <a:solidFill>
              <a:srgbClr val="4E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862405" y="3429000"/>
              <a:ext cx="1281430" cy="644525"/>
            </a:xfrm>
            <a:custGeom>
              <a:avLst/>
              <a:gdLst/>
              <a:ahLst/>
              <a:cxnLst/>
              <a:rect l="l" t="t" r="r" b="b"/>
              <a:pathLst>
                <a:path w="1281429" h="644525">
                  <a:moveTo>
                    <a:pt x="176034" y="503999"/>
                  </a:moveTo>
                  <a:lnTo>
                    <a:pt x="134632" y="481317"/>
                  </a:lnTo>
                  <a:lnTo>
                    <a:pt x="97917" y="457200"/>
                  </a:lnTo>
                  <a:lnTo>
                    <a:pt x="66598" y="430923"/>
                  </a:lnTo>
                  <a:lnTo>
                    <a:pt x="30594" y="389877"/>
                  </a:lnTo>
                  <a:lnTo>
                    <a:pt x="8280" y="346316"/>
                  </a:lnTo>
                  <a:lnTo>
                    <a:pt x="0" y="302044"/>
                  </a:lnTo>
                  <a:lnTo>
                    <a:pt x="355" y="286918"/>
                  </a:lnTo>
                  <a:lnTo>
                    <a:pt x="11150" y="242646"/>
                  </a:lnTo>
                  <a:lnTo>
                    <a:pt x="35991" y="199796"/>
                  </a:lnTo>
                  <a:lnTo>
                    <a:pt x="74510" y="158762"/>
                  </a:lnTo>
                  <a:lnTo>
                    <a:pt x="106921" y="133197"/>
                  </a:lnTo>
                  <a:lnTo>
                    <a:pt x="145072" y="109435"/>
                  </a:lnTo>
                  <a:lnTo>
                    <a:pt x="187909" y="87122"/>
                  </a:lnTo>
                  <a:lnTo>
                    <a:pt x="235076" y="67322"/>
                  </a:lnTo>
                  <a:lnTo>
                    <a:pt x="286550" y="49682"/>
                  </a:lnTo>
                  <a:lnTo>
                    <a:pt x="341629" y="34556"/>
                  </a:lnTo>
                  <a:lnTo>
                    <a:pt x="399237" y="21958"/>
                  </a:lnTo>
                  <a:lnTo>
                    <a:pt x="459714" y="12242"/>
                  </a:lnTo>
                  <a:lnTo>
                    <a:pt x="521639" y="5041"/>
                  </a:lnTo>
                  <a:lnTo>
                    <a:pt x="585000" y="1079"/>
                  </a:lnTo>
                  <a:lnTo>
                    <a:pt x="648716" y="0"/>
                  </a:lnTo>
                  <a:lnTo>
                    <a:pt x="680758" y="723"/>
                  </a:lnTo>
                  <a:lnTo>
                    <a:pt x="744118" y="3962"/>
                  </a:lnTo>
                  <a:lnTo>
                    <a:pt x="806399" y="10083"/>
                  </a:lnTo>
                  <a:lnTo>
                    <a:pt x="867232" y="19443"/>
                  </a:lnTo>
                  <a:lnTo>
                    <a:pt x="925918" y="31318"/>
                  </a:lnTo>
                  <a:lnTo>
                    <a:pt x="981354" y="45720"/>
                  </a:lnTo>
                  <a:lnTo>
                    <a:pt x="1033551" y="63004"/>
                  </a:lnTo>
                  <a:lnTo>
                    <a:pt x="1082154" y="82435"/>
                  </a:lnTo>
                  <a:lnTo>
                    <a:pt x="1126070" y="104038"/>
                  </a:lnTo>
                  <a:lnTo>
                    <a:pt x="1165313" y="127444"/>
                  </a:lnTo>
                  <a:lnTo>
                    <a:pt x="1199159" y="152641"/>
                  </a:lnTo>
                  <a:lnTo>
                    <a:pt x="1227594" y="179285"/>
                  </a:lnTo>
                  <a:lnTo>
                    <a:pt x="1259281" y="221399"/>
                  </a:lnTo>
                  <a:lnTo>
                    <a:pt x="1276908" y="265315"/>
                  </a:lnTo>
                  <a:lnTo>
                    <a:pt x="1280871" y="294843"/>
                  </a:lnTo>
                  <a:lnTo>
                    <a:pt x="1280515" y="309600"/>
                  </a:lnTo>
                  <a:lnTo>
                    <a:pt x="1269720" y="353885"/>
                  </a:lnTo>
                  <a:lnTo>
                    <a:pt x="1244879" y="397078"/>
                  </a:lnTo>
                  <a:lnTo>
                    <a:pt x="1206715" y="438124"/>
                  </a:lnTo>
                  <a:lnTo>
                    <a:pt x="1173949" y="463676"/>
                  </a:lnTo>
                  <a:lnTo>
                    <a:pt x="1136154" y="487438"/>
                  </a:lnTo>
                  <a:lnTo>
                    <a:pt x="1092949" y="509397"/>
                  </a:lnTo>
                  <a:lnTo>
                    <a:pt x="1045794" y="529564"/>
                  </a:lnTo>
                  <a:lnTo>
                    <a:pt x="994321" y="547204"/>
                  </a:lnTo>
                  <a:lnTo>
                    <a:pt x="939596" y="562317"/>
                  </a:lnTo>
                  <a:lnTo>
                    <a:pt x="881633" y="574916"/>
                  </a:lnTo>
                  <a:lnTo>
                    <a:pt x="821512" y="584644"/>
                  </a:lnTo>
                  <a:lnTo>
                    <a:pt x="759231" y="591845"/>
                  </a:lnTo>
                  <a:lnTo>
                    <a:pt x="696239" y="595795"/>
                  </a:lnTo>
                  <a:lnTo>
                    <a:pt x="632155" y="596874"/>
                  </a:lnTo>
                  <a:lnTo>
                    <a:pt x="600481" y="596163"/>
                  </a:lnTo>
                  <a:lnTo>
                    <a:pt x="536752" y="592924"/>
                  </a:lnTo>
                  <a:lnTo>
                    <a:pt x="474472" y="586803"/>
                  </a:lnTo>
                  <a:lnTo>
                    <a:pt x="413639" y="577443"/>
                  </a:lnTo>
                  <a:lnTo>
                    <a:pt x="355320" y="565556"/>
                  </a:lnTo>
                  <a:lnTo>
                    <a:pt x="91795" y="644398"/>
                  </a:lnTo>
                  <a:lnTo>
                    <a:pt x="176034" y="503999"/>
                  </a:lnTo>
                  <a:close/>
                </a:path>
              </a:pathLst>
            </a:custGeom>
            <a:ln w="25559">
              <a:solidFill>
                <a:srgbClr val="375C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296821" y="3577577"/>
            <a:ext cx="412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3500" y="2558465"/>
            <a:ext cx="6042660" cy="1475740"/>
            <a:chOff x="63500" y="2558465"/>
            <a:chExt cx="6042660" cy="1475740"/>
          </a:xfrm>
        </p:grpSpPr>
        <p:sp>
          <p:nvSpPr>
            <p:cNvPr id="16" name="object 16"/>
            <p:cNvSpPr/>
            <p:nvPr/>
          </p:nvSpPr>
          <p:spPr>
            <a:xfrm>
              <a:off x="96837" y="3152165"/>
              <a:ext cx="5975985" cy="848360"/>
            </a:xfrm>
            <a:custGeom>
              <a:avLst/>
              <a:gdLst/>
              <a:ahLst/>
              <a:cxnLst/>
              <a:rect l="l" t="t" r="r" b="b"/>
              <a:pathLst>
                <a:path w="5975985" h="848360">
                  <a:moveTo>
                    <a:pt x="0" y="848156"/>
                  </a:moveTo>
                  <a:lnTo>
                    <a:pt x="1246" y="777767"/>
                  </a:lnTo>
                  <a:lnTo>
                    <a:pt x="4794" y="709124"/>
                  </a:lnTo>
                  <a:lnTo>
                    <a:pt x="10361" y="643970"/>
                  </a:lnTo>
                  <a:lnTo>
                    <a:pt x="17661" y="584053"/>
                  </a:lnTo>
                  <a:lnTo>
                    <a:pt x="26410" y="531116"/>
                  </a:lnTo>
                  <a:lnTo>
                    <a:pt x="36323" y="486904"/>
                  </a:lnTo>
                  <a:lnTo>
                    <a:pt x="58505" y="431640"/>
                  </a:lnTo>
                  <a:lnTo>
                    <a:pt x="70205" y="424078"/>
                  </a:lnTo>
                  <a:lnTo>
                    <a:pt x="2917088" y="424078"/>
                  </a:lnTo>
                  <a:lnTo>
                    <a:pt x="2928796" y="416515"/>
                  </a:lnTo>
                  <a:lnTo>
                    <a:pt x="2951053" y="361251"/>
                  </a:lnTo>
                  <a:lnTo>
                    <a:pt x="2961021" y="317040"/>
                  </a:lnTo>
                  <a:lnTo>
                    <a:pt x="2969828" y="264103"/>
                  </a:lnTo>
                  <a:lnTo>
                    <a:pt x="2977183" y="204185"/>
                  </a:lnTo>
                  <a:lnTo>
                    <a:pt x="2982797" y="139032"/>
                  </a:lnTo>
                  <a:lnTo>
                    <a:pt x="2986378" y="70388"/>
                  </a:lnTo>
                  <a:lnTo>
                    <a:pt x="2987636" y="0"/>
                  </a:lnTo>
                  <a:lnTo>
                    <a:pt x="2988895" y="70388"/>
                  </a:lnTo>
                  <a:lnTo>
                    <a:pt x="2992476" y="139032"/>
                  </a:lnTo>
                  <a:lnTo>
                    <a:pt x="2998090" y="204185"/>
                  </a:lnTo>
                  <a:lnTo>
                    <a:pt x="3005446" y="264103"/>
                  </a:lnTo>
                  <a:lnTo>
                    <a:pt x="3014254" y="317040"/>
                  </a:lnTo>
                  <a:lnTo>
                    <a:pt x="3024224" y="361251"/>
                  </a:lnTo>
                  <a:lnTo>
                    <a:pt x="3046486" y="416515"/>
                  </a:lnTo>
                  <a:lnTo>
                    <a:pt x="3058198" y="424078"/>
                  </a:lnTo>
                  <a:lnTo>
                    <a:pt x="5905080" y="424078"/>
                  </a:lnTo>
                  <a:lnTo>
                    <a:pt x="5916792" y="431640"/>
                  </a:lnTo>
                  <a:lnTo>
                    <a:pt x="5939054" y="486904"/>
                  </a:lnTo>
                  <a:lnTo>
                    <a:pt x="5949024" y="531116"/>
                  </a:lnTo>
                  <a:lnTo>
                    <a:pt x="5957832" y="584053"/>
                  </a:lnTo>
                  <a:lnTo>
                    <a:pt x="5965188" y="643970"/>
                  </a:lnTo>
                  <a:lnTo>
                    <a:pt x="5970802" y="709124"/>
                  </a:lnTo>
                  <a:lnTo>
                    <a:pt x="5974383" y="777767"/>
                  </a:lnTo>
                  <a:lnTo>
                    <a:pt x="5975642" y="848156"/>
                  </a:lnTo>
                </a:path>
              </a:pathLst>
            </a:custGeom>
            <a:ln w="6659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285644" y="2571483"/>
              <a:ext cx="1858010" cy="532130"/>
            </a:xfrm>
            <a:custGeom>
              <a:avLst/>
              <a:gdLst/>
              <a:ahLst/>
              <a:cxnLst/>
              <a:rect l="l" t="t" r="r" b="b"/>
              <a:pathLst>
                <a:path w="1858010" h="532130">
                  <a:moveTo>
                    <a:pt x="1639074" y="0"/>
                  </a:moveTo>
                  <a:lnTo>
                    <a:pt x="218516" y="0"/>
                  </a:lnTo>
                  <a:lnTo>
                    <a:pt x="189874" y="534"/>
                  </a:lnTo>
                  <a:lnTo>
                    <a:pt x="134886" y="4709"/>
                  </a:lnTo>
                  <a:lnTo>
                    <a:pt x="85351" y="12940"/>
                  </a:lnTo>
                  <a:lnTo>
                    <a:pt x="45186" y="24428"/>
                  </a:lnTo>
                  <a:lnTo>
                    <a:pt x="7421" y="46301"/>
                  </a:lnTo>
                  <a:lnTo>
                    <a:pt x="0" y="469442"/>
                  </a:lnTo>
                  <a:lnTo>
                    <a:pt x="1871" y="477724"/>
                  </a:lnTo>
                  <a:lnTo>
                    <a:pt x="45186" y="507648"/>
                  </a:lnTo>
                  <a:lnTo>
                    <a:pt x="85351" y="519132"/>
                  </a:lnTo>
                  <a:lnTo>
                    <a:pt x="134886" y="527369"/>
                  </a:lnTo>
                  <a:lnTo>
                    <a:pt x="189874" y="531544"/>
                  </a:lnTo>
                  <a:lnTo>
                    <a:pt x="218516" y="532079"/>
                  </a:lnTo>
                  <a:lnTo>
                    <a:pt x="1639074" y="532079"/>
                  </a:lnTo>
                  <a:lnTo>
                    <a:pt x="1695683" y="529963"/>
                  </a:lnTo>
                  <a:lnTo>
                    <a:pt x="1748510" y="523798"/>
                  </a:lnTo>
                  <a:lnTo>
                    <a:pt x="1793605" y="513761"/>
                  </a:lnTo>
                  <a:lnTo>
                    <a:pt x="1841040" y="493486"/>
                  </a:lnTo>
                  <a:lnTo>
                    <a:pt x="1857590" y="469442"/>
                  </a:lnTo>
                  <a:lnTo>
                    <a:pt x="1857510" y="62280"/>
                  </a:lnTo>
                  <a:lnTo>
                    <a:pt x="1828431" y="31318"/>
                  </a:lnTo>
                  <a:lnTo>
                    <a:pt x="1772238" y="12940"/>
                  </a:lnTo>
                  <a:lnTo>
                    <a:pt x="1722704" y="4709"/>
                  </a:lnTo>
                  <a:lnTo>
                    <a:pt x="1667716" y="534"/>
                  </a:lnTo>
                  <a:lnTo>
                    <a:pt x="1639074" y="0"/>
                  </a:lnTo>
                  <a:close/>
                </a:path>
              </a:pathLst>
            </a:custGeom>
            <a:solidFill>
              <a:srgbClr val="4E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285644" y="2571483"/>
              <a:ext cx="1858010" cy="532130"/>
            </a:xfrm>
            <a:custGeom>
              <a:avLst/>
              <a:gdLst/>
              <a:ahLst/>
              <a:cxnLst/>
              <a:rect l="l" t="t" r="r" b="b"/>
              <a:pathLst>
                <a:path w="1858010" h="532130">
                  <a:moveTo>
                    <a:pt x="0" y="62280"/>
                  </a:moveTo>
                  <a:lnTo>
                    <a:pt x="0" y="62636"/>
                  </a:lnTo>
                  <a:lnTo>
                    <a:pt x="1871" y="54349"/>
                  </a:lnTo>
                  <a:lnTo>
                    <a:pt x="7421" y="46301"/>
                  </a:lnTo>
                  <a:lnTo>
                    <a:pt x="45186" y="24428"/>
                  </a:lnTo>
                  <a:lnTo>
                    <a:pt x="85351" y="12940"/>
                  </a:lnTo>
                  <a:lnTo>
                    <a:pt x="134886" y="4709"/>
                  </a:lnTo>
                  <a:lnTo>
                    <a:pt x="189874" y="534"/>
                  </a:lnTo>
                  <a:lnTo>
                    <a:pt x="218516" y="0"/>
                  </a:lnTo>
                  <a:lnTo>
                    <a:pt x="1639074" y="0"/>
                  </a:lnTo>
                  <a:lnTo>
                    <a:pt x="1695683" y="2116"/>
                  </a:lnTo>
                  <a:lnTo>
                    <a:pt x="1748510" y="8280"/>
                  </a:lnTo>
                  <a:lnTo>
                    <a:pt x="1793605" y="18313"/>
                  </a:lnTo>
                  <a:lnTo>
                    <a:pt x="1841040" y="38590"/>
                  </a:lnTo>
                  <a:lnTo>
                    <a:pt x="1857590" y="62636"/>
                  </a:lnTo>
                  <a:lnTo>
                    <a:pt x="1857590" y="469442"/>
                  </a:lnTo>
                  <a:lnTo>
                    <a:pt x="1855719" y="477724"/>
                  </a:lnTo>
                  <a:lnTo>
                    <a:pt x="1850169" y="485773"/>
                  </a:lnTo>
                  <a:lnTo>
                    <a:pt x="1812404" y="507648"/>
                  </a:lnTo>
                  <a:lnTo>
                    <a:pt x="1772238" y="519132"/>
                  </a:lnTo>
                  <a:lnTo>
                    <a:pt x="1722704" y="527369"/>
                  </a:lnTo>
                  <a:lnTo>
                    <a:pt x="1667716" y="531544"/>
                  </a:lnTo>
                  <a:lnTo>
                    <a:pt x="1639074" y="532079"/>
                  </a:lnTo>
                  <a:lnTo>
                    <a:pt x="218160" y="532079"/>
                  </a:lnTo>
                  <a:lnTo>
                    <a:pt x="218516" y="532079"/>
                  </a:lnTo>
                  <a:lnTo>
                    <a:pt x="161907" y="529963"/>
                  </a:lnTo>
                  <a:lnTo>
                    <a:pt x="109080" y="523798"/>
                  </a:lnTo>
                  <a:lnTo>
                    <a:pt x="63985" y="513761"/>
                  </a:lnTo>
                  <a:lnTo>
                    <a:pt x="16550" y="493486"/>
                  </a:lnTo>
                  <a:lnTo>
                    <a:pt x="0" y="469442"/>
                  </a:lnTo>
                  <a:lnTo>
                    <a:pt x="0" y="62280"/>
                  </a:lnTo>
                  <a:close/>
                </a:path>
              </a:pathLst>
            </a:custGeom>
            <a:ln w="25559">
              <a:solidFill>
                <a:srgbClr val="375C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482824" y="2550134"/>
            <a:ext cx="14624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7510" marR="5080" indent="-38544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JOB’S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READY  QUEUE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189303" y="2633582"/>
            <a:ext cx="1967864" cy="1368425"/>
            <a:chOff x="6189303" y="2633582"/>
            <a:chExt cx="1967864" cy="1368425"/>
          </a:xfrm>
        </p:grpSpPr>
        <p:sp>
          <p:nvSpPr>
            <p:cNvPr id="21" name="object 21"/>
            <p:cNvSpPr/>
            <p:nvPr/>
          </p:nvSpPr>
          <p:spPr>
            <a:xfrm>
              <a:off x="6202082" y="2646362"/>
              <a:ext cx="1942464" cy="1343025"/>
            </a:xfrm>
            <a:custGeom>
              <a:avLst/>
              <a:gdLst/>
              <a:ahLst/>
              <a:cxnLst/>
              <a:rect l="l" t="t" r="r" b="b"/>
              <a:pathLst>
                <a:path w="1942465" h="1343025">
                  <a:moveTo>
                    <a:pt x="960831" y="0"/>
                  </a:moveTo>
                  <a:lnTo>
                    <a:pt x="912240" y="1079"/>
                  </a:lnTo>
                  <a:lnTo>
                    <a:pt x="863993" y="3238"/>
                  </a:lnTo>
                  <a:lnTo>
                    <a:pt x="816114" y="6832"/>
                  </a:lnTo>
                  <a:lnTo>
                    <a:pt x="768591" y="11518"/>
                  </a:lnTo>
                  <a:lnTo>
                    <a:pt x="721436" y="17640"/>
                  </a:lnTo>
                  <a:lnTo>
                    <a:pt x="674992" y="25196"/>
                  </a:lnTo>
                  <a:lnTo>
                    <a:pt x="629272" y="33832"/>
                  </a:lnTo>
                  <a:lnTo>
                    <a:pt x="584276" y="43561"/>
                  </a:lnTo>
                  <a:lnTo>
                    <a:pt x="540359" y="54711"/>
                  </a:lnTo>
                  <a:lnTo>
                    <a:pt x="497522" y="66954"/>
                  </a:lnTo>
                  <a:lnTo>
                    <a:pt x="456120" y="80276"/>
                  </a:lnTo>
                  <a:lnTo>
                    <a:pt x="415797" y="94678"/>
                  </a:lnTo>
                  <a:lnTo>
                    <a:pt x="376555" y="110515"/>
                  </a:lnTo>
                  <a:lnTo>
                    <a:pt x="339115" y="127076"/>
                  </a:lnTo>
                  <a:lnTo>
                    <a:pt x="303110" y="144716"/>
                  </a:lnTo>
                  <a:lnTo>
                    <a:pt x="268922" y="163080"/>
                  </a:lnTo>
                  <a:lnTo>
                    <a:pt x="236156" y="182879"/>
                  </a:lnTo>
                  <a:lnTo>
                    <a:pt x="176758" y="224282"/>
                  </a:lnTo>
                  <a:lnTo>
                    <a:pt x="124917" y="268554"/>
                  </a:lnTo>
                  <a:lnTo>
                    <a:pt x="81711" y="315722"/>
                  </a:lnTo>
                  <a:lnTo>
                    <a:pt x="47510" y="365036"/>
                  </a:lnTo>
                  <a:lnTo>
                    <a:pt x="21958" y="415798"/>
                  </a:lnTo>
                  <a:lnTo>
                    <a:pt x="6476" y="467639"/>
                  </a:lnTo>
                  <a:lnTo>
                    <a:pt x="0" y="520191"/>
                  </a:lnTo>
                  <a:lnTo>
                    <a:pt x="711" y="546480"/>
                  </a:lnTo>
                  <a:lnTo>
                    <a:pt x="8991" y="599033"/>
                  </a:lnTo>
                  <a:lnTo>
                    <a:pt x="26631" y="650519"/>
                  </a:lnTo>
                  <a:lnTo>
                    <a:pt x="54000" y="700913"/>
                  </a:lnTo>
                  <a:lnTo>
                    <a:pt x="89992" y="749871"/>
                  </a:lnTo>
                  <a:lnTo>
                    <a:pt x="135356" y="796315"/>
                  </a:lnTo>
                  <a:lnTo>
                    <a:pt x="188633" y="840232"/>
                  </a:lnTo>
                  <a:lnTo>
                    <a:pt x="249834" y="881278"/>
                  </a:lnTo>
                  <a:lnTo>
                    <a:pt x="282955" y="900353"/>
                  </a:lnTo>
                  <a:lnTo>
                    <a:pt x="317881" y="918362"/>
                  </a:lnTo>
                  <a:lnTo>
                    <a:pt x="354596" y="935634"/>
                  </a:lnTo>
                  <a:lnTo>
                    <a:pt x="392760" y="951839"/>
                  </a:lnTo>
                  <a:lnTo>
                    <a:pt x="432358" y="966952"/>
                  </a:lnTo>
                  <a:lnTo>
                    <a:pt x="473392" y="980998"/>
                  </a:lnTo>
                  <a:lnTo>
                    <a:pt x="515518" y="993952"/>
                  </a:lnTo>
                  <a:lnTo>
                    <a:pt x="558711" y="1005471"/>
                  </a:lnTo>
                  <a:lnTo>
                    <a:pt x="566280" y="1342440"/>
                  </a:lnTo>
                  <a:lnTo>
                    <a:pt x="884161" y="1053363"/>
                  </a:lnTo>
                  <a:lnTo>
                    <a:pt x="932395" y="1055154"/>
                  </a:lnTo>
                  <a:lnTo>
                    <a:pt x="980998" y="1055522"/>
                  </a:lnTo>
                  <a:lnTo>
                    <a:pt x="1029233" y="1054442"/>
                  </a:lnTo>
                  <a:lnTo>
                    <a:pt x="1077480" y="1052271"/>
                  </a:lnTo>
                  <a:lnTo>
                    <a:pt x="1125359" y="1048677"/>
                  </a:lnTo>
                  <a:lnTo>
                    <a:pt x="1173238" y="1044003"/>
                  </a:lnTo>
                  <a:lnTo>
                    <a:pt x="1220038" y="1037882"/>
                  </a:lnTo>
                  <a:lnTo>
                    <a:pt x="1266837" y="1030312"/>
                  </a:lnTo>
                  <a:lnTo>
                    <a:pt x="1312557" y="1021676"/>
                  </a:lnTo>
                  <a:lnTo>
                    <a:pt x="1357198" y="1011961"/>
                  </a:lnTo>
                  <a:lnTo>
                    <a:pt x="1401114" y="1000798"/>
                  </a:lnTo>
                  <a:lnTo>
                    <a:pt x="1443951" y="988555"/>
                  </a:lnTo>
                  <a:lnTo>
                    <a:pt x="1485722" y="975232"/>
                  </a:lnTo>
                  <a:lnTo>
                    <a:pt x="1526032" y="960831"/>
                  </a:lnTo>
                  <a:lnTo>
                    <a:pt x="1565274" y="944994"/>
                  </a:lnTo>
                  <a:lnTo>
                    <a:pt x="1602714" y="928433"/>
                  </a:lnTo>
                  <a:lnTo>
                    <a:pt x="1638719" y="910793"/>
                  </a:lnTo>
                  <a:lnTo>
                    <a:pt x="1672920" y="892441"/>
                  </a:lnTo>
                  <a:lnTo>
                    <a:pt x="1736280" y="852474"/>
                  </a:lnTo>
                  <a:lnTo>
                    <a:pt x="1792071" y="809637"/>
                  </a:lnTo>
                  <a:lnTo>
                    <a:pt x="1839594" y="763562"/>
                  </a:lnTo>
                  <a:lnTo>
                    <a:pt x="1878482" y="715314"/>
                  </a:lnTo>
                  <a:lnTo>
                    <a:pt x="1908352" y="665276"/>
                  </a:lnTo>
                  <a:lnTo>
                    <a:pt x="1928875" y="614159"/>
                  </a:lnTo>
                  <a:lnTo>
                    <a:pt x="1939670" y="561594"/>
                  </a:lnTo>
                  <a:lnTo>
                    <a:pt x="1941842" y="535317"/>
                  </a:lnTo>
                  <a:lnTo>
                    <a:pt x="1941118" y="509041"/>
                  </a:lnTo>
                  <a:lnTo>
                    <a:pt x="1932838" y="456831"/>
                  </a:lnTo>
                  <a:lnTo>
                    <a:pt x="1915198" y="405002"/>
                  </a:lnTo>
                  <a:lnTo>
                    <a:pt x="1888197" y="354596"/>
                  </a:lnTo>
                  <a:lnTo>
                    <a:pt x="1851837" y="305638"/>
                  </a:lnTo>
                  <a:lnTo>
                    <a:pt x="1806841" y="259194"/>
                  </a:lnTo>
                  <a:lnTo>
                    <a:pt x="1753196" y="215277"/>
                  </a:lnTo>
                  <a:lnTo>
                    <a:pt x="1691995" y="174599"/>
                  </a:lnTo>
                  <a:lnTo>
                    <a:pt x="1658873" y="155511"/>
                  </a:lnTo>
                  <a:lnTo>
                    <a:pt x="1623961" y="137160"/>
                  </a:lnTo>
                  <a:lnTo>
                    <a:pt x="1587233" y="119875"/>
                  </a:lnTo>
                  <a:lnTo>
                    <a:pt x="1549082" y="103682"/>
                  </a:lnTo>
                  <a:lnTo>
                    <a:pt x="1509471" y="88557"/>
                  </a:lnTo>
                  <a:lnTo>
                    <a:pt x="1468437" y="74523"/>
                  </a:lnTo>
                  <a:lnTo>
                    <a:pt x="1426311" y="61556"/>
                  </a:lnTo>
                  <a:lnTo>
                    <a:pt x="1383118" y="50037"/>
                  </a:lnTo>
                  <a:lnTo>
                    <a:pt x="1338834" y="39242"/>
                  </a:lnTo>
                  <a:lnTo>
                    <a:pt x="1293482" y="29883"/>
                  </a:lnTo>
                  <a:lnTo>
                    <a:pt x="1247393" y="21958"/>
                  </a:lnTo>
                  <a:lnTo>
                    <a:pt x="1200594" y="15112"/>
                  </a:lnTo>
                  <a:lnTo>
                    <a:pt x="1153439" y="9359"/>
                  </a:lnTo>
                  <a:lnTo>
                    <a:pt x="1105560" y="5041"/>
                  </a:lnTo>
                  <a:lnTo>
                    <a:pt x="1057681" y="2159"/>
                  </a:lnTo>
                  <a:lnTo>
                    <a:pt x="1009078" y="355"/>
                  </a:lnTo>
                  <a:lnTo>
                    <a:pt x="960831" y="0"/>
                  </a:lnTo>
                  <a:close/>
                </a:path>
              </a:pathLst>
            </a:custGeom>
            <a:solidFill>
              <a:srgbClr val="4E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202082" y="2646362"/>
              <a:ext cx="1942464" cy="1343025"/>
            </a:xfrm>
            <a:custGeom>
              <a:avLst/>
              <a:gdLst/>
              <a:ahLst/>
              <a:cxnLst/>
              <a:rect l="l" t="t" r="r" b="b"/>
              <a:pathLst>
                <a:path w="1942465" h="1343025">
                  <a:moveTo>
                    <a:pt x="558711" y="1005471"/>
                  </a:moveTo>
                  <a:lnTo>
                    <a:pt x="515518" y="993952"/>
                  </a:lnTo>
                  <a:lnTo>
                    <a:pt x="473392" y="980998"/>
                  </a:lnTo>
                  <a:lnTo>
                    <a:pt x="432358" y="966952"/>
                  </a:lnTo>
                  <a:lnTo>
                    <a:pt x="392760" y="951839"/>
                  </a:lnTo>
                  <a:lnTo>
                    <a:pt x="354596" y="935634"/>
                  </a:lnTo>
                  <a:lnTo>
                    <a:pt x="317881" y="918362"/>
                  </a:lnTo>
                  <a:lnTo>
                    <a:pt x="282955" y="900353"/>
                  </a:lnTo>
                  <a:lnTo>
                    <a:pt x="249834" y="881278"/>
                  </a:lnTo>
                  <a:lnTo>
                    <a:pt x="188633" y="840232"/>
                  </a:lnTo>
                  <a:lnTo>
                    <a:pt x="135356" y="796315"/>
                  </a:lnTo>
                  <a:lnTo>
                    <a:pt x="89992" y="749871"/>
                  </a:lnTo>
                  <a:lnTo>
                    <a:pt x="54000" y="700913"/>
                  </a:lnTo>
                  <a:lnTo>
                    <a:pt x="26631" y="650519"/>
                  </a:lnTo>
                  <a:lnTo>
                    <a:pt x="8991" y="599033"/>
                  </a:lnTo>
                  <a:lnTo>
                    <a:pt x="711" y="546480"/>
                  </a:lnTo>
                  <a:lnTo>
                    <a:pt x="0" y="520191"/>
                  </a:lnTo>
                  <a:lnTo>
                    <a:pt x="2159" y="493915"/>
                  </a:lnTo>
                  <a:lnTo>
                    <a:pt x="12953" y="441718"/>
                  </a:lnTo>
                  <a:lnTo>
                    <a:pt x="33477" y="390232"/>
                  </a:lnTo>
                  <a:lnTo>
                    <a:pt x="63360" y="340194"/>
                  </a:lnTo>
                  <a:lnTo>
                    <a:pt x="102235" y="291960"/>
                  </a:lnTo>
                  <a:lnTo>
                    <a:pt x="149758" y="246240"/>
                  </a:lnTo>
                  <a:lnTo>
                    <a:pt x="205562" y="203034"/>
                  </a:lnTo>
                  <a:lnTo>
                    <a:pt x="268922" y="163080"/>
                  </a:lnTo>
                  <a:lnTo>
                    <a:pt x="303110" y="144716"/>
                  </a:lnTo>
                  <a:lnTo>
                    <a:pt x="339115" y="127076"/>
                  </a:lnTo>
                  <a:lnTo>
                    <a:pt x="376555" y="110515"/>
                  </a:lnTo>
                  <a:lnTo>
                    <a:pt x="415797" y="94678"/>
                  </a:lnTo>
                  <a:lnTo>
                    <a:pt x="456120" y="80276"/>
                  </a:lnTo>
                  <a:lnTo>
                    <a:pt x="497522" y="66954"/>
                  </a:lnTo>
                  <a:lnTo>
                    <a:pt x="540359" y="54711"/>
                  </a:lnTo>
                  <a:lnTo>
                    <a:pt x="584276" y="43561"/>
                  </a:lnTo>
                  <a:lnTo>
                    <a:pt x="629272" y="33832"/>
                  </a:lnTo>
                  <a:lnTo>
                    <a:pt x="674992" y="25196"/>
                  </a:lnTo>
                  <a:lnTo>
                    <a:pt x="721436" y="17640"/>
                  </a:lnTo>
                  <a:lnTo>
                    <a:pt x="768591" y="11518"/>
                  </a:lnTo>
                  <a:lnTo>
                    <a:pt x="816114" y="6832"/>
                  </a:lnTo>
                  <a:lnTo>
                    <a:pt x="863993" y="3238"/>
                  </a:lnTo>
                  <a:lnTo>
                    <a:pt x="912240" y="1079"/>
                  </a:lnTo>
                  <a:lnTo>
                    <a:pt x="960831" y="0"/>
                  </a:lnTo>
                  <a:lnTo>
                    <a:pt x="1009078" y="355"/>
                  </a:lnTo>
                  <a:lnTo>
                    <a:pt x="1057681" y="2159"/>
                  </a:lnTo>
                  <a:lnTo>
                    <a:pt x="1105560" y="5041"/>
                  </a:lnTo>
                  <a:lnTo>
                    <a:pt x="1153439" y="9359"/>
                  </a:lnTo>
                  <a:lnTo>
                    <a:pt x="1200594" y="15112"/>
                  </a:lnTo>
                  <a:lnTo>
                    <a:pt x="1247393" y="21958"/>
                  </a:lnTo>
                  <a:lnTo>
                    <a:pt x="1293482" y="29883"/>
                  </a:lnTo>
                  <a:lnTo>
                    <a:pt x="1338834" y="39242"/>
                  </a:lnTo>
                  <a:lnTo>
                    <a:pt x="1383118" y="50037"/>
                  </a:lnTo>
                  <a:lnTo>
                    <a:pt x="1426311" y="61556"/>
                  </a:lnTo>
                  <a:lnTo>
                    <a:pt x="1468437" y="74523"/>
                  </a:lnTo>
                  <a:lnTo>
                    <a:pt x="1509471" y="88557"/>
                  </a:lnTo>
                  <a:lnTo>
                    <a:pt x="1549082" y="103682"/>
                  </a:lnTo>
                  <a:lnTo>
                    <a:pt x="1587233" y="119875"/>
                  </a:lnTo>
                  <a:lnTo>
                    <a:pt x="1623961" y="137160"/>
                  </a:lnTo>
                  <a:lnTo>
                    <a:pt x="1658873" y="155511"/>
                  </a:lnTo>
                  <a:lnTo>
                    <a:pt x="1691995" y="174599"/>
                  </a:lnTo>
                  <a:lnTo>
                    <a:pt x="1753196" y="215277"/>
                  </a:lnTo>
                  <a:lnTo>
                    <a:pt x="1806841" y="259194"/>
                  </a:lnTo>
                  <a:lnTo>
                    <a:pt x="1851837" y="305638"/>
                  </a:lnTo>
                  <a:lnTo>
                    <a:pt x="1888197" y="354596"/>
                  </a:lnTo>
                  <a:lnTo>
                    <a:pt x="1915198" y="405002"/>
                  </a:lnTo>
                  <a:lnTo>
                    <a:pt x="1932838" y="456831"/>
                  </a:lnTo>
                  <a:lnTo>
                    <a:pt x="1941118" y="509041"/>
                  </a:lnTo>
                  <a:lnTo>
                    <a:pt x="1941842" y="535317"/>
                  </a:lnTo>
                  <a:lnTo>
                    <a:pt x="1939670" y="561594"/>
                  </a:lnTo>
                  <a:lnTo>
                    <a:pt x="1928875" y="614159"/>
                  </a:lnTo>
                  <a:lnTo>
                    <a:pt x="1908352" y="665276"/>
                  </a:lnTo>
                  <a:lnTo>
                    <a:pt x="1878482" y="715314"/>
                  </a:lnTo>
                  <a:lnTo>
                    <a:pt x="1839594" y="763562"/>
                  </a:lnTo>
                  <a:lnTo>
                    <a:pt x="1792071" y="809637"/>
                  </a:lnTo>
                  <a:lnTo>
                    <a:pt x="1736280" y="852474"/>
                  </a:lnTo>
                  <a:lnTo>
                    <a:pt x="1672920" y="892441"/>
                  </a:lnTo>
                  <a:lnTo>
                    <a:pt x="1638719" y="910793"/>
                  </a:lnTo>
                  <a:lnTo>
                    <a:pt x="1602714" y="928433"/>
                  </a:lnTo>
                  <a:lnTo>
                    <a:pt x="1565274" y="944994"/>
                  </a:lnTo>
                  <a:lnTo>
                    <a:pt x="1526032" y="960831"/>
                  </a:lnTo>
                  <a:lnTo>
                    <a:pt x="1485722" y="975232"/>
                  </a:lnTo>
                  <a:lnTo>
                    <a:pt x="1443951" y="988555"/>
                  </a:lnTo>
                  <a:lnTo>
                    <a:pt x="1401114" y="1000798"/>
                  </a:lnTo>
                  <a:lnTo>
                    <a:pt x="1357198" y="1011961"/>
                  </a:lnTo>
                  <a:lnTo>
                    <a:pt x="1312557" y="1021676"/>
                  </a:lnTo>
                  <a:lnTo>
                    <a:pt x="1266837" y="1030312"/>
                  </a:lnTo>
                  <a:lnTo>
                    <a:pt x="1220038" y="1037882"/>
                  </a:lnTo>
                  <a:lnTo>
                    <a:pt x="1173238" y="1044003"/>
                  </a:lnTo>
                  <a:lnTo>
                    <a:pt x="1125359" y="1048677"/>
                  </a:lnTo>
                  <a:lnTo>
                    <a:pt x="1077480" y="1052271"/>
                  </a:lnTo>
                  <a:lnTo>
                    <a:pt x="1029233" y="1054442"/>
                  </a:lnTo>
                  <a:lnTo>
                    <a:pt x="980998" y="1055522"/>
                  </a:lnTo>
                  <a:lnTo>
                    <a:pt x="932395" y="1055154"/>
                  </a:lnTo>
                  <a:lnTo>
                    <a:pt x="884161" y="1053363"/>
                  </a:lnTo>
                  <a:lnTo>
                    <a:pt x="566280" y="1342440"/>
                  </a:lnTo>
                  <a:lnTo>
                    <a:pt x="558711" y="1005471"/>
                  </a:lnTo>
                  <a:close/>
                </a:path>
              </a:pathLst>
            </a:custGeom>
            <a:ln w="25559">
              <a:solidFill>
                <a:srgbClr val="375C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621741" y="2886735"/>
            <a:ext cx="11023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3495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JOB IN 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7304" y="6178219"/>
            <a:ext cx="77990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Calibri"/>
                <a:cs typeface="Calibri"/>
              </a:rPr>
              <a:t>All jobs </a:t>
            </a:r>
            <a:r>
              <a:rPr sz="2000" b="1" dirty="0">
                <a:latin typeface="Calibri"/>
                <a:cs typeface="Calibri"/>
              </a:rPr>
              <a:t>in </a:t>
            </a:r>
            <a:r>
              <a:rPr sz="2000" b="1" spc="-5" dirty="0">
                <a:latin typeface="Calibri"/>
                <a:cs typeface="Calibri"/>
              </a:rPr>
              <a:t>ready </a:t>
            </a:r>
            <a:r>
              <a:rPr sz="2000" b="1" dirty="0">
                <a:latin typeface="Calibri"/>
                <a:cs typeface="Calibri"/>
              </a:rPr>
              <a:t>queue </a:t>
            </a:r>
            <a:r>
              <a:rPr sz="2000" b="1" spc="-5" dirty="0">
                <a:latin typeface="Calibri"/>
                <a:cs typeface="Calibri"/>
              </a:rPr>
              <a:t>has </a:t>
            </a:r>
            <a:r>
              <a:rPr sz="2000" b="1" dirty="0">
                <a:latin typeface="Calibri"/>
                <a:cs typeface="Calibri"/>
              </a:rPr>
              <a:t>to </a:t>
            </a:r>
            <a:r>
              <a:rPr sz="2000" b="1" spc="-5" dirty="0">
                <a:latin typeface="Calibri"/>
                <a:cs typeface="Calibri"/>
              </a:rPr>
              <a:t>wait till </a:t>
            </a:r>
            <a:r>
              <a:rPr sz="2000" b="1" dirty="0">
                <a:latin typeface="Calibri"/>
                <a:cs typeface="Calibri"/>
              </a:rPr>
              <a:t>Job </a:t>
            </a:r>
            <a:r>
              <a:rPr sz="2000" b="1" spc="-5" dirty="0">
                <a:latin typeface="Calibri"/>
                <a:cs typeface="Calibri"/>
              </a:rPr>
              <a:t>in execution </a:t>
            </a:r>
            <a:r>
              <a:rPr sz="2000" b="1" dirty="0">
                <a:latin typeface="Calibri"/>
                <a:cs typeface="Calibri"/>
              </a:rPr>
              <a:t>completes </a:t>
            </a:r>
            <a:r>
              <a:rPr sz="2000" b="1" spc="-5" dirty="0">
                <a:latin typeface="Calibri"/>
                <a:cs typeface="Calibri"/>
              </a:rPr>
              <a:t>its</a:t>
            </a:r>
            <a:r>
              <a:rPr sz="2000" b="1" spc="10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task.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43037"/>
            <a:ext cx="9144000" cy="643255"/>
          </a:xfrm>
          <a:custGeom>
            <a:avLst/>
            <a:gdLst/>
            <a:ahLst/>
            <a:cxnLst/>
            <a:rect l="l" t="t" r="r" b="b"/>
            <a:pathLst>
              <a:path w="9144000" h="643255">
                <a:moveTo>
                  <a:pt x="9144000" y="0"/>
                </a:moveTo>
                <a:lnTo>
                  <a:pt x="0" y="0"/>
                </a:lnTo>
                <a:lnTo>
                  <a:pt x="0" y="642962"/>
                </a:lnTo>
                <a:lnTo>
                  <a:pt x="4572000" y="642962"/>
                </a:lnTo>
                <a:lnTo>
                  <a:pt x="9144000" y="642962"/>
                </a:lnTo>
                <a:lnTo>
                  <a:pt x="9144000" y="0"/>
                </a:lnTo>
                <a:close/>
              </a:path>
            </a:pathLst>
          </a:custGeom>
          <a:solidFill>
            <a:srgbClr val="1E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83344" y="1721053"/>
            <a:ext cx="377062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Pre-emptive</a:t>
            </a:r>
            <a:r>
              <a:rPr spc="-15" dirty="0"/>
              <a:t> </a:t>
            </a:r>
            <a:r>
              <a:rPr spc="-10" dirty="0"/>
              <a:t>Scheduling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0" y="3071520"/>
            <a:ext cx="9156700" cy="3215005"/>
            <a:chOff x="0" y="3071520"/>
            <a:chExt cx="9156700" cy="32150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7235" y="3071520"/>
              <a:ext cx="5430964" cy="280332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43839" y="3847680"/>
              <a:ext cx="1181163" cy="243864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00801" y="3857396"/>
              <a:ext cx="904684" cy="24289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29074" y="3776395"/>
              <a:ext cx="781202" cy="243828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29000" y="3776395"/>
              <a:ext cx="676440" cy="243828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57285" y="3776395"/>
              <a:ext cx="685800" cy="243828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3919308"/>
              <a:ext cx="641515" cy="235728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7161" y="3704755"/>
              <a:ext cx="1257477" cy="241956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862404" y="3429000"/>
              <a:ext cx="1281430" cy="644525"/>
            </a:xfrm>
            <a:custGeom>
              <a:avLst/>
              <a:gdLst/>
              <a:ahLst/>
              <a:cxnLst/>
              <a:rect l="l" t="t" r="r" b="b"/>
              <a:pathLst>
                <a:path w="1281429" h="644525">
                  <a:moveTo>
                    <a:pt x="648716" y="0"/>
                  </a:moveTo>
                  <a:lnTo>
                    <a:pt x="585000" y="1079"/>
                  </a:lnTo>
                  <a:lnTo>
                    <a:pt x="521639" y="5041"/>
                  </a:lnTo>
                  <a:lnTo>
                    <a:pt x="459714" y="12242"/>
                  </a:lnTo>
                  <a:lnTo>
                    <a:pt x="399237" y="21958"/>
                  </a:lnTo>
                  <a:lnTo>
                    <a:pt x="341629" y="34556"/>
                  </a:lnTo>
                  <a:lnTo>
                    <a:pt x="286550" y="49682"/>
                  </a:lnTo>
                  <a:lnTo>
                    <a:pt x="235076" y="67322"/>
                  </a:lnTo>
                  <a:lnTo>
                    <a:pt x="187909" y="87122"/>
                  </a:lnTo>
                  <a:lnTo>
                    <a:pt x="145072" y="109435"/>
                  </a:lnTo>
                  <a:lnTo>
                    <a:pt x="106921" y="133197"/>
                  </a:lnTo>
                  <a:lnTo>
                    <a:pt x="74510" y="158762"/>
                  </a:lnTo>
                  <a:lnTo>
                    <a:pt x="47510" y="185762"/>
                  </a:lnTo>
                  <a:lnTo>
                    <a:pt x="17995" y="228244"/>
                  </a:lnTo>
                  <a:lnTo>
                    <a:pt x="2514" y="272161"/>
                  </a:lnTo>
                  <a:lnTo>
                    <a:pt x="0" y="302044"/>
                  </a:lnTo>
                  <a:lnTo>
                    <a:pt x="1079" y="316801"/>
                  </a:lnTo>
                  <a:lnTo>
                    <a:pt x="14389" y="361073"/>
                  </a:lnTo>
                  <a:lnTo>
                    <a:pt x="41389" y="403923"/>
                  </a:lnTo>
                  <a:lnTo>
                    <a:pt x="81711" y="444245"/>
                  </a:lnTo>
                  <a:lnTo>
                    <a:pt x="115557" y="469442"/>
                  </a:lnTo>
                  <a:lnTo>
                    <a:pt x="154800" y="492836"/>
                  </a:lnTo>
                  <a:lnTo>
                    <a:pt x="176034" y="503999"/>
                  </a:lnTo>
                  <a:lnTo>
                    <a:pt x="91795" y="644398"/>
                  </a:lnTo>
                  <a:lnTo>
                    <a:pt x="355320" y="565556"/>
                  </a:lnTo>
                  <a:lnTo>
                    <a:pt x="384111" y="572046"/>
                  </a:lnTo>
                  <a:lnTo>
                    <a:pt x="413639" y="577443"/>
                  </a:lnTo>
                  <a:lnTo>
                    <a:pt x="474472" y="586803"/>
                  </a:lnTo>
                  <a:lnTo>
                    <a:pt x="536752" y="592924"/>
                  </a:lnTo>
                  <a:lnTo>
                    <a:pt x="600481" y="596163"/>
                  </a:lnTo>
                  <a:lnTo>
                    <a:pt x="632155" y="596874"/>
                  </a:lnTo>
                  <a:lnTo>
                    <a:pt x="664197" y="596519"/>
                  </a:lnTo>
                  <a:lnTo>
                    <a:pt x="727913" y="594004"/>
                  </a:lnTo>
                  <a:lnTo>
                    <a:pt x="790549" y="588594"/>
                  </a:lnTo>
                  <a:lnTo>
                    <a:pt x="851750" y="580313"/>
                  </a:lnTo>
                  <a:lnTo>
                    <a:pt x="910793" y="568794"/>
                  </a:lnTo>
                  <a:lnTo>
                    <a:pt x="967320" y="555117"/>
                  </a:lnTo>
                  <a:lnTo>
                    <a:pt x="1020597" y="538556"/>
                  </a:lnTo>
                  <a:lnTo>
                    <a:pt x="1069911" y="519836"/>
                  </a:lnTo>
                  <a:lnTo>
                    <a:pt x="1115275" y="498601"/>
                  </a:lnTo>
                  <a:lnTo>
                    <a:pt x="1155598" y="475919"/>
                  </a:lnTo>
                  <a:lnTo>
                    <a:pt x="1190878" y="451078"/>
                  </a:lnTo>
                  <a:lnTo>
                    <a:pt x="1220749" y="424802"/>
                  </a:lnTo>
                  <a:lnTo>
                    <a:pt x="1254594" y="383044"/>
                  </a:lnTo>
                  <a:lnTo>
                    <a:pt x="1274749" y="339483"/>
                  </a:lnTo>
                  <a:lnTo>
                    <a:pt x="1280871" y="294843"/>
                  </a:lnTo>
                  <a:lnTo>
                    <a:pt x="1279791" y="280085"/>
                  </a:lnTo>
                  <a:lnTo>
                    <a:pt x="1266469" y="235800"/>
                  </a:lnTo>
                  <a:lnTo>
                    <a:pt x="1239469" y="192963"/>
                  </a:lnTo>
                  <a:lnTo>
                    <a:pt x="1199159" y="152641"/>
                  </a:lnTo>
                  <a:lnTo>
                    <a:pt x="1165313" y="127444"/>
                  </a:lnTo>
                  <a:lnTo>
                    <a:pt x="1126070" y="104038"/>
                  </a:lnTo>
                  <a:lnTo>
                    <a:pt x="1082154" y="82435"/>
                  </a:lnTo>
                  <a:lnTo>
                    <a:pt x="1033551" y="63004"/>
                  </a:lnTo>
                  <a:lnTo>
                    <a:pt x="981354" y="45720"/>
                  </a:lnTo>
                  <a:lnTo>
                    <a:pt x="925918" y="31318"/>
                  </a:lnTo>
                  <a:lnTo>
                    <a:pt x="867232" y="19443"/>
                  </a:lnTo>
                  <a:lnTo>
                    <a:pt x="806399" y="10083"/>
                  </a:lnTo>
                  <a:lnTo>
                    <a:pt x="744118" y="3962"/>
                  </a:lnTo>
                  <a:lnTo>
                    <a:pt x="680758" y="723"/>
                  </a:lnTo>
                  <a:lnTo>
                    <a:pt x="648716" y="0"/>
                  </a:lnTo>
                  <a:close/>
                </a:path>
              </a:pathLst>
            </a:custGeom>
            <a:solidFill>
              <a:srgbClr val="4E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862404" y="3429000"/>
              <a:ext cx="1281430" cy="644525"/>
            </a:xfrm>
            <a:custGeom>
              <a:avLst/>
              <a:gdLst/>
              <a:ahLst/>
              <a:cxnLst/>
              <a:rect l="l" t="t" r="r" b="b"/>
              <a:pathLst>
                <a:path w="1281429" h="644525">
                  <a:moveTo>
                    <a:pt x="176034" y="503999"/>
                  </a:moveTo>
                  <a:lnTo>
                    <a:pt x="134632" y="481317"/>
                  </a:lnTo>
                  <a:lnTo>
                    <a:pt x="97917" y="457200"/>
                  </a:lnTo>
                  <a:lnTo>
                    <a:pt x="66598" y="430923"/>
                  </a:lnTo>
                  <a:lnTo>
                    <a:pt x="30594" y="389877"/>
                  </a:lnTo>
                  <a:lnTo>
                    <a:pt x="8280" y="346316"/>
                  </a:lnTo>
                  <a:lnTo>
                    <a:pt x="0" y="302044"/>
                  </a:lnTo>
                  <a:lnTo>
                    <a:pt x="355" y="286918"/>
                  </a:lnTo>
                  <a:lnTo>
                    <a:pt x="11150" y="242646"/>
                  </a:lnTo>
                  <a:lnTo>
                    <a:pt x="35991" y="199796"/>
                  </a:lnTo>
                  <a:lnTo>
                    <a:pt x="74510" y="158762"/>
                  </a:lnTo>
                  <a:lnTo>
                    <a:pt x="106921" y="133197"/>
                  </a:lnTo>
                  <a:lnTo>
                    <a:pt x="145072" y="109435"/>
                  </a:lnTo>
                  <a:lnTo>
                    <a:pt x="187909" y="87122"/>
                  </a:lnTo>
                  <a:lnTo>
                    <a:pt x="235076" y="67322"/>
                  </a:lnTo>
                  <a:lnTo>
                    <a:pt x="286550" y="49682"/>
                  </a:lnTo>
                  <a:lnTo>
                    <a:pt x="341629" y="34556"/>
                  </a:lnTo>
                  <a:lnTo>
                    <a:pt x="399237" y="21958"/>
                  </a:lnTo>
                  <a:lnTo>
                    <a:pt x="459714" y="12242"/>
                  </a:lnTo>
                  <a:lnTo>
                    <a:pt x="521639" y="5041"/>
                  </a:lnTo>
                  <a:lnTo>
                    <a:pt x="585000" y="1079"/>
                  </a:lnTo>
                  <a:lnTo>
                    <a:pt x="648716" y="0"/>
                  </a:lnTo>
                  <a:lnTo>
                    <a:pt x="680758" y="723"/>
                  </a:lnTo>
                  <a:lnTo>
                    <a:pt x="744118" y="3962"/>
                  </a:lnTo>
                  <a:lnTo>
                    <a:pt x="806399" y="10083"/>
                  </a:lnTo>
                  <a:lnTo>
                    <a:pt x="867232" y="19443"/>
                  </a:lnTo>
                  <a:lnTo>
                    <a:pt x="925918" y="31318"/>
                  </a:lnTo>
                  <a:lnTo>
                    <a:pt x="981354" y="45720"/>
                  </a:lnTo>
                  <a:lnTo>
                    <a:pt x="1033551" y="63004"/>
                  </a:lnTo>
                  <a:lnTo>
                    <a:pt x="1082154" y="82435"/>
                  </a:lnTo>
                  <a:lnTo>
                    <a:pt x="1126070" y="104038"/>
                  </a:lnTo>
                  <a:lnTo>
                    <a:pt x="1165313" y="127444"/>
                  </a:lnTo>
                  <a:lnTo>
                    <a:pt x="1199159" y="152641"/>
                  </a:lnTo>
                  <a:lnTo>
                    <a:pt x="1227594" y="179285"/>
                  </a:lnTo>
                  <a:lnTo>
                    <a:pt x="1259281" y="221399"/>
                  </a:lnTo>
                  <a:lnTo>
                    <a:pt x="1276908" y="265315"/>
                  </a:lnTo>
                  <a:lnTo>
                    <a:pt x="1280871" y="294843"/>
                  </a:lnTo>
                  <a:lnTo>
                    <a:pt x="1280515" y="309600"/>
                  </a:lnTo>
                  <a:lnTo>
                    <a:pt x="1269720" y="353885"/>
                  </a:lnTo>
                  <a:lnTo>
                    <a:pt x="1244879" y="397078"/>
                  </a:lnTo>
                  <a:lnTo>
                    <a:pt x="1206715" y="438124"/>
                  </a:lnTo>
                  <a:lnTo>
                    <a:pt x="1173949" y="463676"/>
                  </a:lnTo>
                  <a:lnTo>
                    <a:pt x="1136154" y="487438"/>
                  </a:lnTo>
                  <a:lnTo>
                    <a:pt x="1092949" y="509397"/>
                  </a:lnTo>
                  <a:lnTo>
                    <a:pt x="1045794" y="529564"/>
                  </a:lnTo>
                  <a:lnTo>
                    <a:pt x="994321" y="547204"/>
                  </a:lnTo>
                  <a:lnTo>
                    <a:pt x="939596" y="562317"/>
                  </a:lnTo>
                  <a:lnTo>
                    <a:pt x="881633" y="574916"/>
                  </a:lnTo>
                  <a:lnTo>
                    <a:pt x="821512" y="584644"/>
                  </a:lnTo>
                  <a:lnTo>
                    <a:pt x="759231" y="591845"/>
                  </a:lnTo>
                  <a:lnTo>
                    <a:pt x="696239" y="595795"/>
                  </a:lnTo>
                  <a:lnTo>
                    <a:pt x="632155" y="596874"/>
                  </a:lnTo>
                  <a:lnTo>
                    <a:pt x="600481" y="596163"/>
                  </a:lnTo>
                  <a:lnTo>
                    <a:pt x="536752" y="592924"/>
                  </a:lnTo>
                  <a:lnTo>
                    <a:pt x="474472" y="586803"/>
                  </a:lnTo>
                  <a:lnTo>
                    <a:pt x="413639" y="577443"/>
                  </a:lnTo>
                  <a:lnTo>
                    <a:pt x="355320" y="565556"/>
                  </a:lnTo>
                  <a:lnTo>
                    <a:pt x="91795" y="644398"/>
                  </a:lnTo>
                  <a:lnTo>
                    <a:pt x="176034" y="503999"/>
                  </a:lnTo>
                  <a:close/>
                </a:path>
              </a:pathLst>
            </a:custGeom>
            <a:ln w="25559">
              <a:solidFill>
                <a:srgbClr val="375C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296821" y="3577577"/>
            <a:ext cx="412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3500" y="2415908"/>
            <a:ext cx="6042660" cy="1617980"/>
            <a:chOff x="63500" y="2415908"/>
            <a:chExt cx="6042660" cy="1617980"/>
          </a:xfrm>
        </p:grpSpPr>
        <p:sp>
          <p:nvSpPr>
            <p:cNvPr id="17" name="object 17"/>
            <p:cNvSpPr/>
            <p:nvPr/>
          </p:nvSpPr>
          <p:spPr>
            <a:xfrm>
              <a:off x="96837" y="3152165"/>
              <a:ext cx="5975985" cy="848360"/>
            </a:xfrm>
            <a:custGeom>
              <a:avLst/>
              <a:gdLst/>
              <a:ahLst/>
              <a:cxnLst/>
              <a:rect l="l" t="t" r="r" b="b"/>
              <a:pathLst>
                <a:path w="5975985" h="848360">
                  <a:moveTo>
                    <a:pt x="0" y="848156"/>
                  </a:moveTo>
                  <a:lnTo>
                    <a:pt x="1246" y="777767"/>
                  </a:lnTo>
                  <a:lnTo>
                    <a:pt x="4794" y="709124"/>
                  </a:lnTo>
                  <a:lnTo>
                    <a:pt x="10361" y="643970"/>
                  </a:lnTo>
                  <a:lnTo>
                    <a:pt x="17661" y="584053"/>
                  </a:lnTo>
                  <a:lnTo>
                    <a:pt x="26410" y="531116"/>
                  </a:lnTo>
                  <a:lnTo>
                    <a:pt x="36323" y="486904"/>
                  </a:lnTo>
                  <a:lnTo>
                    <a:pt x="58505" y="431640"/>
                  </a:lnTo>
                  <a:lnTo>
                    <a:pt x="70205" y="424078"/>
                  </a:lnTo>
                  <a:lnTo>
                    <a:pt x="2917088" y="424078"/>
                  </a:lnTo>
                  <a:lnTo>
                    <a:pt x="2928796" y="416515"/>
                  </a:lnTo>
                  <a:lnTo>
                    <a:pt x="2951053" y="361251"/>
                  </a:lnTo>
                  <a:lnTo>
                    <a:pt x="2961021" y="317040"/>
                  </a:lnTo>
                  <a:lnTo>
                    <a:pt x="2969828" y="264103"/>
                  </a:lnTo>
                  <a:lnTo>
                    <a:pt x="2977183" y="204185"/>
                  </a:lnTo>
                  <a:lnTo>
                    <a:pt x="2982797" y="139032"/>
                  </a:lnTo>
                  <a:lnTo>
                    <a:pt x="2986378" y="70388"/>
                  </a:lnTo>
                  <a:lnTo>
                    <a:pt x="2987636" y="0"/>
                  </a:lnTo>
                  <a:lnTo>
                    <a:pt x="2988895" y="70388"/>
                  </a:lnTo>
                  <a:lnTo>
                    <a:pt x="2992476" y="139032"/>
                  </a:lnTo>
                  <a:lnTo>
                    <a:pt x="2998090" y="204185"/>
                  </a:lnTo>
                  <a:lnTo>
                    <a:pt x="3005446" y="264103"/>
                  </a:lnTo>
                  <a:lnTo>
                    <a:pt x="3014254" y="317040"/>
                  </a:lnTo>
                  <a:lnTo>
                    <a:pt x="3024224" y="361251"/>
                  </a:lnTo>
                  <a:lnTo>
                    <a:pt x="3046486" y="416515"/>
                  </a:lnTo>
                  <a:lnTo>
                    <a:pt x="3058198" y="424078"/>
                  </a:lnTo>
                  <a:lnTo>
                    <a:pt x="5905080" y="424078"/>
                  </a:lnTo>
                  <a:lnTo>
                    <a:pt x="5916792" y="431640"/>
                  </a:lnTo>
                  <a:lnTo>
                    <a:pt x="5939054" y="486904"/>
                  </a:lnTo>
                  <a:lnTo>
                    <a:pt x="5949024" y="531116"/>
                  </a:lnTo>
                  <a:lnTo>
                    <a:pt x="5957832" y="584053"/>
                  </a:lnTo>
                  <a:lnTo>
                    <a:pt x="5965188" y="643970"/>
                  </a:lnTo>
                  <a:lnTo>
                    <a:pt x="5970802" y="709124"/>
                  </a:lnTo>
                  <a:lnTo>
                    <a:pt x="5974383" y="777767"/>
                  </a:lnTo>
                  <a:lnTo>
                    <a:pt x="5975642" y="848156"/>
                  </a:lnTo>
                </a:path>
              </a:pathLst>
            </a:custGeom>
            <a:ln w="6659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285644" y="2428925"/>
              <a:ext cx="1858010" cy="675005"/>
            </a:xfrm>
            <a:custGeom>
              <a:avLst/>
              <a:gdLst/>
              <a:ahLst/>
              <a:cxnLst/>
              <a:rect l="l" t="t" r="r" b="b"/>
              <a:pathLst>
                <a:path w="1858010" h="675005">
                  <a:moveTo>
                    <a:pt x="1639074" y="0"/>
                  </a:moveTo>
                  <a:lnTo>
                    <a:pt x="218516" y="0"/>
                  </a:lnTo>
                  <a:lnTo>
                    <a:pt x="189874" y="674"/>
                  </a:lnTo>
                  <a:lnTo>
                    <a:pt x="161907" y="2697"/>
                  </a:lnTo>
                  <a:lnTo>
                    <a:pt x="109080" y="10794"/>
                  </a:lnTo>
                  <a:lnTo>
                    <a:pt x="63985" y="23306"/>
                  </a:lnTo>
                  <a:lnTo>
                    <a:pt x="29159" y="39598"/>
                  </a:lnTo>
                  <a:lnTo>
                    <a:pt x="1871" y="68959"/>
                  </a:lnTo>
                  <a:lnTo>
                    <a:pt x="0" y="79197"/>
                  </a:lnTo>
                  <a:lnTo>
                    <a:pt x="0" y="595795"/>
                  </a:lnTo>
                  <a:lnTo>
                    <a:pt x="29159" y="635393"/>
                  </a:lnTo>
                  <a:lnTo>
                    <a:pt x="63985" y="651681"/>
                  </a:lnTo>
                  <a:lnTo>
                    <a:pt x="109080" y="664197"/>
                  </a:lnTo>
                  <a:lnTo>
                    <a:pt x="161907" y="672295"/>
                  </a:lnTo>
                  <a:lnTo>
                    <a:pt x="218516" y="674992"/>
                  </a:lnTo>
                  <a:lnTo>
                    <a:pt x="1639074" y="674992"/>
                  </a:lnTo>
                  <a:lnTo>
                    <a:pt x="1695683" y="672295"/>
                  </a:lnTo>
                  <a:lnTo>
                    <a:pt x="1748510" y="664197"/>
                  </a:lnTo>
                  <a:lnTo>
                    <a:pt x="1793605" y="651681"/>
                  </a:lnTo>
                  <a:lnTo>
                    <a:pt x="1828431" y="635393"/>
                  </a:lnTo>
                  <a:lnTo>
                    <a:pt x="1855719" y="606031"/>
                  </a:lnTo>
                  <a:lnTo>
                    <a:pt x="1857590" y="595795"/>
                  </a:lnTo>
                  <a:lnTo>
                    <a:pt x="1857590" y="79197"/>
                  </a:lnTo>
                  <a:lnTo>
                    <a:pt x="1828431" y="39598"/>
                  </a:lnTo>
                  <a:lnTo>
                    <a:pt x="1793605" y="23306"/>
                  </a:lnTo>
                  <a:lnTo>
                    <a:pt x="1748510" y="10794"/>
                  </a:lnTo>
                  <a:lnTo>
                    <a:pt x="1695683" y="2697"/>
                  </a:lnTo>
                  <a:lnTo>
                    <a:pt x="1667716" y="674"/>
                  </a:lnTo>
                  <a:lnTo>
                    <a:pt x="1639074" y="0"/>
                  </a:lnTo>
                  <a:close/>
                </a:path>
              </a:pathLst>
            </a:custGeom>
            <a:solidFill>
              <a:srgbClr val="4E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285644" y="2428925"/>
              <a:ext cx="1858010" cy="675005"/>
            </a:xfrm>
            <a:custGeom>
              <a:avLst/>
              <a:gdLst/>
              <a:ahLst/>
              <a:cxnLst/>
              <a:rect l="l" t="t" r="r" b="b"/>
              <a:pathLst>
                <a:path w="1858010" h="675005">
                  <a:moveTo>
                    <a:pt x="0" y="79197"/>
                  </a:moveTo>
                  <a:lnTo>
                    <a:pt x="1871" y="68959"/>
                  </a:lnTo>
                  <a:lnTo>
                    <a:pt x="7421" y="58854"/>
                  </a:lnTo>
                  <a:lnTo>
                    <a:pt x="45186" y="31045"/>
                  </a:lnTo>
                  <a:lnTo>
                    <a:pt x="85351" y="16511"/>
                  </a:lnTo>
                  <a:lnTo>
                    <a:pt x="134886" y="6070"/>
                  </a:lnTo>
                  <a:lnTo>
                    <a:pt x="189874" y="674"/>
                  </a:lnTo>
                  <a:lnTo>
                    <a:pt x="218516" y="0"/>
                  </a:lnTo>
                  <a:lnTo>
                    <a:pt x="1639074" y="0"/>
                  </a:lnTo>
                  <a:lnTo>
                    <a:pt x="1695683" y="2697"/>
                  </a:lnTo>
                  <a:lnTo>
                    <a:pt x="1748510" y="10794"/>
                  </a:lnTo>
                  <a:lnTo>
                    <a:pt x="1793605" y="23306"/>
                  </a:lnTo>
                  <a:lnTo>
                    <a:pt x="1828431" y="39598"/>
                  </a:lnTo>
                  <a:lnTo>
                    <a:pt x="1855719" y="68959"/>
                  </a:lnTo>
                  <a:lnTo>
                    <a:pt x="1857590" y="79197"/>
                  </a:lnTo>
                  <a:lnTo>
                    <a:pt x="1857590" y="595439"/>
                  </a:lnTo>
                  <a:lnTo>
                    <a:pt x="1857590" y="595795"/>
                  </a:lnTo>
                  <a:lnTo>
                    <a:pt x="1855719" y="606031"/>
                  </a:lnTo>
                  <a:lnTo>
                    <a:pt x="1828431" y="635393"/>
                  </a:lnTo>
                  <a:lnTo>
                    <a:pt x="1793605" y="651681"/>
                  </a:lnTo>
                  <a:lnTo>
                    <a:pt x="1748510" y="664197"/>
                  </a:lnTo>
                  <a:lnTo>
                    <a:pt x="1695683" y="672295"/>
                  </a:lnTo>
                  <a:lnTo>
                    <a:pt x="1639074" y="674992"/>
                  </a:lnTo>
                  <a:lnTo>
                    <a:pt x="218160" y="674992"/>
                  </a:lnTo>
                  <a:lnTo>
                    <a:pt x="218516" y="674992"/>
                  </a:lnTo>
                  <a:lnTo>
                    <a:pt x="161907" y="672295"/>
                  </a:lnTo>
                  <a:lnTo>
                    <a:pt x="109080" y="664197"/>
                  </a:lnTo>
                  <a:lnTo>
                    <a:pt x="63985" y="651681"/>
                  </a:lnTo>
                  <a:lnTo>
                    <a:pt x="29159" y="635393"/>
                  </a:lnTo>
                  <a:lnTo>
                    <a:pt x="1871" y="606031"/>
                  </a:lnTo>
                  <a:lnTo>
                    <a:pt x="0" y="595795"/>
                  </a:lnTo>
                  <a:lnTo>
                    <a:pt x="0" y="79197"/>
                  </a:lnTo>
                  <a:close/>
                </a:path>
              </a:pathLst>
            </a:custGeom>
            <a:ln w="25559">
              <a:solidFill>
                <a:srgbClr val="375C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482824" y="2479217"/>
            <a:ext cx="14624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7510" marR="5080" indent="-38544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JOB’S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READY  QUEUE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189065" y="2558821"/>
            <a:ext cx="1968500" cy="1369060"/>
            <a:chOff x="6189065" y="2558821"/>
            <a:chExt cx="1968500" cy="1369060"/>
          </a:xfrm>
        </p:grpSpPr>
        <p:sp>
          <p:nvSpPr>
            <p:cNvPr id="22" name="object 22"/>
            <p:cNvSpPr/>
            <p:nvPr/>
          </p:nvSpPr>
          <p:spPr>
            <a:xfrm>
              <a:off x="6202083" y="2571838"/>
              <a:ext cx="1942464" cy="1343025"/>
            </a:xfrm>
            <a:custGeom>
              <a:avLst/>
              <a:gdLst/>
              <a:ahLst/>
              <a:cxnLst/>
              <a:rect l="l" t="t" r="r" b="b"/>
              <a:pathLst>
                <a:path w="1942465" h="1343025">
                  <a:moveTo>
                    <a:pt x="960831" y="0"/>
                  </a:moveTo>
                  <a:lnTo>
                    <a:pt x="912240" y="1079"/>
                  </a:lnTo>
                  <a:lnTo>
                    <a:pt x="863993" y="3238"/>
                  </a:lnTo>
                  <a:lnTo>
                    <a:pt x="816114" y="6845"/>
                  </a:lnTo>
                  <a:lnTo>
                    <a:pt x="768591" y="11518"/>
                  </a:lnTo>
                  <a:lnTo>
                    <a:pt x="721436" y="17640"/>
                  </a:lnTo>
                  <a:lnTo>
                    <a:pt x="674992" y="25196"/>
                  </a:lnTo>
                  <a:lnTo>
                    <a:pt x="629272" y="33845"/>
                  </a:lnTo>
                  <a:lnTo>
                    <a:pt x="584276" y="43561"/>
                  </a:lnTo>
                  <a:lnTo>
                    <a:pt x="540359" y="54724"/>
                  </a:lnTo>
                  <a:lnTo>
                    <a:pt x="497522" y="66967"/>
                  </a:lnTo>
                  <a:lnTo>
                    <a:pt x="456120" y="80276"/>
                  </a:lnTo>
                  <a:lnTo>
                    <a:pt x="415797" y="94678"/>
                  </a:lnTo>
                  <a:lnTo>
                    <a:pt x="376555" y="110515"/>
                  </a:lnTo>
                  <a:lnTo>
                    <a:pt x="339115" y="127076"/>
                  </a:lnTo>
                  <a:lnTo>
                    <a:pt x="303110" y="144716"/>
                  </a:lnTo>
                  <a:lnTo>
                    <a:pt x="268922" y="163080"/>
                  </a:lnTo>
                  <a:lnTo>
                    <a:pt x="236156" y="182879"/>
                  </a:lnTo>
                  <a:lnTo>
                    <a:pt x="176758" y="224281"/>
                  </a:lnTo>
                  <a:lnTo>
                    <a:pt x="124917" y="268566"/>
                  </a:lnTo>
                  <a:lnTo>
                    <a:pt x="81711" y="315722"/>
                  </a:lnTo>
                  <a:lnTo>
                    <a:pt x="47510" y="365036"/>
                  </a:lnTo>
                  <a:lnTo>
                    <a:pt x="21958" y="415798"/>
                  </a:lnTo>
                  <a:lnTo>
                    <a:pt x="6476" y="467639"/>
                  </a:lnTo>
                  <a:lnTo>
                    <a:pt x="0" y="520204"/>
                  </a:lnTo>
                  <a:lnTo>
                    <a:pt x="711" y="546480"/>
                  </a:lnTo>
                  <a:lnTo>
                    <a:pt x="8991" y="599046"/>
                  </a:lnTo>
                  <a:lnTo>
                    <a:pt x="26631" y="650519"/>
                  </a:lnTo>
                  <a:lnTo>
                    <a:pt x="54000" y="700925"/>
                  </a:lnTo>
                  <a:lnTo>
                    <a:pt x="89992" y="749884"/>
                  </a:lnTo>
                  <a:lnTo>
                    <a:pt x="135356" y="796315"/>
                  </a:lnTo>
                  <a:lnTo>
                    <a:pt x="188633" y="840244"/>
                  </a:lnTo>
                  <a:lnTo>
                    <a:pt x="249834" y="881278"/>
                  </a:lnTo>
                  <a:lnTo>
                    <a:pt x="282955" y="900366"/>
                  </a:lnTo>
                  <a:lnTo>
                    <a:pt x="317881" y="918362"/>
                  </a:lnTo>
                  <a:lnTo>
                    <a:pt x="354596" y="935647"/>
                  </a:lnTo>
                  <a:lnTo>
                    <a:pt x="392760" y="951839"/>
                  </a:lnTo>
                  <a:lnTo>
                    <a:pt x="432358" y="966965"/>
                  </a:lnTo>
                  <a:lnTo>
                    <a:pt x="473392" y="980998"/>
                  </a:lnTo>
                  <a:lnTo>
                    <a:pt x="515518" y="993965"/>
                  </a:lnTo>
                  <a:lnTo>
                    <a:pt x="558711" y="1005484"/>
                  </a:lnTo>
                  <a:lnTo>
                    <a:pt x="566280" y="1342440"/>
                  </a:lnTo>
                  <a:lnTo>
                    <a:pt x="884161" y="1053363"/>
                  </a:lnTo>
                  <a:lnTo>
                    <a:pt x="932395" y="1055166"/>
                  </a:lnTo>
                  <a:lnTo>
                    <a:pt x="980998" y="1055522"/>
                  </a:lnTo>
                  <a:lnTo>
                    <a:pt x="1029233" y="1054442"/>
                  </a:lnTo>
                  <a:lnTo>
                    <a:pt x="1077480" y="1052283"/>
                  </a:lnTo>
                  <a:lnTo>
                    <a:pt x="1125359" y="1048677"/>
                  </a:lnTo>
                  <a:lnTo>
                    <a:pt x="1173238" y="1044003"/>
                  </a:lnTo>
                  <a:lnTo>
                    <a:pt x="1220038" y="1037882"/>
                  </a:lnTo>
                  <a:lnTo>
                    <a:pt x="1266837" y="1030325"/>
                  </a:lnTo>
                  <a:lnTo>
                    <a:pt x="1312557" y="1021676"/>
                  </a:lnTo>
                  <a:lnTo>
                    <a:pt x="1357198" y="1011961"/>
                  </a:lnTo>
                  <a:lnTo>
                    <a:pt x="1401114" y="1000798"/>
                  </a:lnTo>
                  <a:lnTo>
                    <a:pt x="1443951" y="988555"/>
                  </a:lnTo>
                  <a:lnTo>
                    <a:pt x="1485722" y="975245"/>
                  </a:lnTo>
                  <a:lnTo>
                    <a:pt x="1526032" y="960843"/>
                  </a:lnTo>
                  <a:lnTo>
                    <a:pt x="1565274" y="945006"/>
                  </a:lnTo>
                  <a:lnTo>
                    <a:pt x="1602714" y="928446"/>
                  </a:lnTo>
                  <a:lnTo>
                    <a:pt x="1638719" y="910805"/>
                  </a:lnTo>
                  <a:lnTo>
                    <a:pt x="1672920" y="892441"/>
                  </a:lnTo>
                  <a:lnTo>
                    <a:pt x="1736280" y="852474"/>
                  </a:lnTo>
                  <a:lnTo>
                    <a:pt x="1792071" y="809637"/>
                  </a:lnTo>
                  <a:lnTo>
                    <a:pt x="1839594" y="763562"/>
                  </a:lnTo>
                  <a:lnTo>
                    <a:pt x="1878482" y="715314"/>
                  </a:lnTo>
                  <a:lnTo>
                    <a:pt x="1908352" y="665276"/>
                  </a:lnTo>
                  <a:lnTo>
                    <a:pt x="1928875" y="614159"/>
                  </a:lnTo>
                  <a:lnTo>
                    <a:pt x="1939670" y="561606"/>
                  </a:lnTo>
                  <a:lnTo>
                    <a:pt x="1941842" y="535317"/>
                  </a:lnTo>
                  <a:lnTo>
                    <a:pt x="1941118" y="509041"/>
                  </a:lnTo>
                  <a:lnTo>
                    <a:pt x="1932838" y="456844"/>
                  </a:lnTo>
                  <a:lnTo>
                    <a:pt x="1915198" y="405002"/>
                  </a:lnTo>
                  <a:lnTo>
                    <a:pt x="1888197" y="354596"/>
                  </a:lnTo>
                  <a:lnTo>
                    <a:pt x="1851837" y="305638"/>
                  </a:lnTo>
                  <a:lnTo>
                    <a:pt x="1806841" y="259206"/>
                  </a:lnTo>
                  <a:lnTo>
                    <a:pt x="1753196" y="215277"/>
                  </a:lnTo>
                  <a:lnTo>
                    <a:pt x="1691995" y="174599"/>
                  </a:lnTo>
                  <a:lnTo>
                    <a:pt x="1658873" y="155524"/>
                  </a:lnTo>
                  <a:lnTo>
                    <a:pt x="1623961" y="137160"/>
                  </a:lnTo>
                  <a:lnTo>
                    <a:pt x="1587233" y="119875"/>
                  </a:lnTo>
                  <a:lnTo>
                    <a:pt x="1549082" y="103682"/>
                  </a:lnTo>
                  <a:lnTo>
                    <a:pt x="1509471" y="88557"/>
                  </a:lnTo>
                  <a:lnTo>
                    <a:pt x="1468437" y="74523"/>
                  </a:lnTo>
                  <a:lnTo>
                    <a:pt x="1426311" y="61556"/>
                  </a:lnTo>
                  <a:lnTo>
                    <a:pt x="1383118" y="50037"/>
                  </a:lnTo>
                  <a:lnTo>
                    <a:pt x="1338834" y="39242"/>
                  </a:lnTo>
                  <a:lnTo>
                    <a:pt x="1293482" y="29883"/>
                  </a:lnTo>
                  <a:lnTo>
                    <a:pt x="1247393" y="21958"/>
                  </a:lnTo>
                  <a:lnTo>
                    <a:pt x="1200594" y="15125"/>
                  </a:lnTo>
                  <a:lnTo>
                    <a:pt x="1153439" y="9359"/>
                  </a:lnTo>
                  <a:lnTo>
                    <a:pt x="1105560" y="5041"/>
                  </a:lnTo>
                  <a:lnTo>
                    <a:pt x="1057681" y="2159"/>
                  </a:lnTo>
                  <a:lnTo>
                    <a:pt x="1009078" y="355"/>
                  </a:lnTo>
                  <a:lnTo>
                    <a:pt x="960831" y="0"/>
                  </a:lnTo>
                  <a:close/>
                </a:path>
              </a:pathLst>
            </a:custGeom>
            <a:solidFill>
              <a:srgbClr val="4E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202083" y="2571838"/>
              <a:ext cx="1942464" cy="1343025"/>
            </a:xfrm>
            <a:custGeom>
              <a:avLst/>
              <a:gdLst/>
              <a:ahLst/>
              <a:cxnLst/>
              <a:rect l="l" t="t" r="r" b="b"/>
              <a:pathLst>
                <a:path w="1942465" h="1343025">
                  <a:moveTo>
                    <a:pt x="558711" y="1005484"/>
                  </a:moveTo>
                  <a:lnTo>
                    <a:pt x="515518" y="993965"/>
                  </a:lnTo>
                  <a:lnTo>
                    <a:pt x="473392" y="980998"/>
                  </a:lnTo>
                  <a:lnTo>
                    <a:pt x="432358" y="966965"/>
                  </a:lnTo>
                  <a:lnTo>
                    <a:pt x="392760" y="951839"/>
                  </a:lnTo>
                  <a:lnTo>
                    <a:pt x="354596" y="935647"/>
                  </a:lnTo>
                  <a:lnTo>
                    <a:pt x="317881" y="918362"/>
                  </a:lnTo>
                  <a:lnTo>
                    <a:pt x="282955" y="900366"/>
                  </a:lnTo>
                  <a:lnTo>
                    <a:pt x="249834" y="881278"/>
                  </a:lnTo>
                  <a:lnTo>
                    <a:pt x="188633" y="840244"/>
                  </a:lnTo>
                  <a:lnTo>
                    <a:pt x="135356" y="796315"/>
                  </a:lnTo>
                  <a:lnTo>
                    <a:pt x="89992" y="749884"/>
                  </a:lnTo>
                  <a:lnTo>
                    <a:pt x="54000" y="700925"/>
                  </a:lnTo>
                  <a:lnTo>
                    <a:pt x="26631" y="650519"/>
                  </a:lnTo>
                  <a:lnTo>
                    <a:pt x="8991" y="599046"/>
                  </a:lnTo>
                  <a:lnTo>
                    <a:pt x="711" y="546480"/>
                  </a:lnTo>
                  <a:lnTo>
                    <a:pt x="0" y="520204"/>
                  </a:lnTo>
                  <a:lnTo>
                    <a:pt x="2159" y="493915"/>
                  </a:lnTo>
                  <a:lnTo>
                    <a:pt x="12953" y="441718"/>
                  </a:lnTo>
                  <a:lnTo>
                    <a:pt x="33477" y="390245"/>
                  </a:lnTo>
                  <a:lnTo>
                    <a:pt x="63360" y="340194"/>
                  </a:lnTo>
                  <a:lnTo>
                    <a:pt x="102235" y="291960"/>
                  </a:lnTo>
                  <a:lnTo>
                    <a:pt x="149758" y="246240"/>
                  </a:lnTo>
                  <a:lnTo>
                    <a:pt x="205562" y="203034"/>
                  </a:lnTo>
                  <a:lnTo>
                    <a:pt x="268922" y="163080"/>
                  </a:lnTo>
                  <a:lnTo>
                    <a:pt x="303110" y="144716"/>
                  </a:lnTo>
                  <a:lnTo>
                    <a:pt x="339115" y="127076"/>
                  </a:lnTo>
                  <a:lnTo>
                    <a:pt x="376555" y="110515"/>
                  </a:lnTo>
                  <a:lnTo>
                    <a:pt x="415797" y="94678"/>
                  </a:lnTo>
                  <a:lnTo>
                    <a:pt x="456120" y="80276"/>
                  </a:lnTo>
                  <a:lnTo>
                    <a:pt x="497522" y="66967"/>
                  </a:lnTo>
                  <a:lnTo>
                    <a:pt x="540359" y="54724"/>
                  </a:lnTo>
                  <a:lnTo>
                    <a:pt x="584276" y="43561"/>
                  </a:lnTo>
                  <a:lnTo>
                    <a:pt x="629272" y="33845"/>
                  </a:lnTo>
                  <a:lnTo>
                    <a:pt x="674992" y="25196"/>
                  </a:lnTo>
                  <a:lnTo>
                    <a:pt x="721436" y="17640"/>
                  </a:lnTo>
                  <a:lnTo>
                    <a:pt x="768591" y="11518"/>
                  </a:lnTo>
                  <a:lnTo>
                    <a:pt x="816114" y="6845"/>
                  </a:lnTo>
                  <a:lnTo>
                    <a:pt x="863993" y="3238"/>
                  </a:lnTo>
                  <a:lnTo>
                    <a:pt x="912240" y="1079"/>
                  </a:lnTo>
                  <a:lnTo>
                    <a:pt x="960831" y="0"/>
                  </a:lnTo>
                  <a:lnTo>
                    <a:pt x="1009078" y="355"/>
                  </a:lnTo>
                  <a:lnTo>
                    <a:pt x="1057681" y="2159"/>
                  </a:lnTo>
                  <a:lnTo>
                    <a:pt x="1105560" y="5041"/>
                  </a:lnTo>
                  <a:lnTo>
                    <a:pt x="1153439" y="9359"/>
                  </a:lnTo>
                  <a:lnTo>
                    <a:pt x="1200594" y="15125"/>
                  </a:lnTo>
                  <a:lnTo>
                    <a:pt x="1247393" y="21958"/>
                  </a:lnTo>
                  <a:lnTo>
                    <a:pt x="1293482" y="29883"/>
                  </a:lnTo>
                  <a:lnTo>
                    <a:pt x="1338834" y="39242"/>
                  </a:lnTo>
                  <a:lnTo>
                    <a:pt x="1383118" y="50037"/>
                  </a:lnTo>
                  <a:lnTo>
                    <a:pt x="1426311" y="61556"/>
                  </a:lnTo>
                  <a:lnTo>
                    <a:pt x="1468437" y="74523"/>
                  </a:lnTo>
                  <a:lnTo>
                    <a:pt x="1509471" y="88557"/>
                  </a:lnTo>
                  <a:lnTo>
                    <a:pt x="1549082" y="103682"/>
                  </a:lnTo>
                  <a:lnTo>
                    <a:pt x="1587233" y="119875"/>
                  </a:lnTo>
                  <a:lnTo>
                    <a:pt x="1623961" y="137160"/>
                  </a:lnTo>
                  <a:lnTo>
                    <a:pt x="1658873" y="155524"/>
                  </a:lnTo>
                  <a:lnTo>
                    <a:pt x="1691995" y="174599"/>
                  </a:lnTo>
                  <a:lnTo>
                    <a:pt x="1753196" y="215277"/>
                  </a:lnTo>
                  <a:lnTo>
                    <a:pt x="1806841" y="259206"/>
                  </a:lnTo>
                  <a:lnTo>
                    <a:pt x="1851837" y="305638"/>
                  </a:lnTo>
                  <a:lnTo>
                    <a:pt x="1888197" y="354596"/>
                  </a:lnTo>
                  <a:lnTo>
                    <a:pt x="1915198" y="405002"/>
                  </a:lnTo>
                  <a:lnTo>
                    <a:pt x="1932838" y="456844"/>
                  </a:lnTo>
                  <a:lnTo>
                    <a:pt x="1941118" y="509041"/>
                  </a:lnTo>
                  <a:lnTo>
                    <a:pt x="1941842" y="535317"/>
                  </a:lnTo>
                  <a:lnTo>
                    <a:pt x="1939670" y="561606"/>
                  </a:lnTo>
                  <a:lnTo>
                    <a:pt x="1928875" y="614159"/>
                  </a:lnTo>
                  <a:lnTo>
                    <a:pt x="1908352" y="665276"/>
                  </a:lnTo>
                  <a:lnTo>
                    <a:pt x="1878482" y="715314"/>
                  </a:lnTo>
                  <a:lnTo>
                    <a:pt x="1839594" y="763562"/>
                  </a:lnTo>
                  <a:lnTo>
                    <a:pt x="1792071" y="809637"/>
                  </a:lnTo>
                  <a:lnTo>
                    <a:pt x="1736280" y="852474"/>
                  </a:lnTo>
                  <a:lnTo>
                    <a:pt x="1672920" y="892441"/>
                  </a:lnTo>
                  <a:lnTo>
                    <a:pt x="1638719" y="910805"/>
                  </a:lnTo>
                  <a:lnTo>
                    <a:pt x="1602714" y="928446"/>
                  </a:lnTo>
                  <a:lnTo>
                    <a:pt x="1565274" y="945006"/>
                  </a:lnTo>
                  <a:lnTo>
                    <a:pt x="1526032" y="960843"/>
                  </a:lnTo>
                  <a:lnTo>
                    <a:pt x="1485722" y="975245"/>
                  </a:lnTo>
                  <a:lnTo>
                    <a:pt x="1443951" y="988555"/>
                  </a:lnTo>
                  <a:lnTo>
                    <a:pt x="1401114" y="1000798"/>
                  </a:lnTo>
                  <a:lnTo>
                    <a:pt x="1357198" y="1011961"/>
                  </a:lnTo>
                  <a:lnTo>
                    <a:pt x="1312557" y="1021676"/>
                  </a:lnTo>
                  <a:lnTo>
                    <a:pt x="1266837" y="1030325"/>
                  </a:lnTo>
                  <a:lnTo>
                    <a:pt x="1220038" y="1037882"/>
                  </a:lnTo>
                  <a:lnTo>
                    <a:pt x="1173238" y="1044003"/>
                  </a:lnTo>
                  <a:lnTo>
                    <a:pt x="1125359" y="1048677"/>
                  </a:lnTo>
                  <a:lnTo>
                    <a:pt x="1077480" y="1052283"/>
                  </a:lnTo>
                  <a:lnTo>
                    <a:pt x="1029233" y="1054442"/>
                  </a:lnTo>
                  <a:lnTo>
                    <a:pt x="980998" y="1055522"/>
                  </a:lnTo>
                  <a:lnTo>
                    <a:pt x="932395" y="1055166"/>
                  </a:lnTo>
                  <a:lnTo>
                    <a:pt x="884161" y="1053363"/>
                  </a:lnTo>
                  <a:lnTo>
                    <a:pt x="566280" y="1342440"/>
                  </a:lnTo>
                  <a:lnTo>
                    <a:pt x="558711" y="1005484"/>
                  </a:lnTo>
                  <a:close/>
                </a:path>
              </a:pathLst>
            </a:custGeom>
            <a:ln w="25559">
              <a:solidFill>
                <a:srgbClr val="375C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621741" y="2812935"/>
            <a:ext cx="11023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3495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JOB IN 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221143" y="6248425"/>
            <a:ext cx="1215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Billing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Desk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844455" y="3272938"/>
            <a:ext cx="1598295" cy="883285"/>
            <a:chOff x="1844455" y="3272938"/>
            <a:chExt cx="1598295" cy="883285"/>
          </a:xfrm>
        </p:grpSpPr>
        <p:sp>
          <p:nvSpPr>
            <p:cNvPr id="27" name="object 27"/>
            <p:cNvSpPr/>
            <p:nvPr/>
          </p:nvSpPr>
          <p:spPr>
            <a:xfrm>
              <a:off x="1857235" y="3285718"/>
              <a:ext cx="1572260" cy="857885"/>
            </a:xfrm>
            <a:custGeom>
              <a:avLst/>
              <a:gdLst/>
              <a:ahLst/>
              <a:cxnLst/>
              <a:rect l="l" t="t" r="r" b="b"/>
              <a:pathLst>
                <a:path w="1572260" h="857885">
                  <a:moveTo>
                    <a:pt x="785888" y="0"/>
                  </a:moveTo>
                  <a:lnTo>
                    <a:pt x="543966" y="169557"/>
                  </a:lnTo>
                  <a:lnTo>
                    <a:pt x="155524" y="169557"/>
                  </a:lnTo>
                  <a:lnTo>
                    <a:pt x="241922" y="381596"/>
                  </a:lnTo>
                  <a:lnTo>
                    <a:pt x="0" y="551167"/>
                  </a:lnTo>
                  <a:lnTo>
                    <a:pt x="349567" y="645477"/>
                  </a:lnTo>
                  <a:lnTo>
                    <a:pt x="435965" y="857516"/>
                  </a:lnTo>
                  <a:lnTo>
                    <a:pt x="785888" y="763206"/>
                  </a:lnTo>
                  <a:lnTo>
                    <a:pt x="1135799" y="857516"/>
                  </a:lnTo>
                  <a:lnTo>
                    <a:pt x="1222209" y="645477"/>
                  </a:lnTo>
                  <a:lnTo>
                    <a:pt x="1572120" y="551167"/>
                  </a:lnTo>
                  <a:lnTo>
                    <a:pt x="1329842" y="381596"/>
                  </a:lnTo>
                  <a:lnTo>
                    <a:pt x="1416240" y="169557"/>
                  </a:lnTo>
                  <a:lnTo>
                    <a:pt x="1027811" y="169557"/>
                  </a:lnTo>
                  <a:lnTo>
                    <a:pt x="785888" y="0"/>
                  </a:lnTo>
                  <a:close/>
                </a:path>
              </a:pathLst>
            </a:custGeom>
            <a:solidFill>
              <a:srgbClr val="4E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857235" y="3285718"/>
              <a:ext cx="1572260" cy="857885"/>
            </a:xfrm>
            <a:custGeom>
              <a:avLst/>
              <a:gdLst/>
              <a:ahLst/>
              <a:cxnLst/>
              <a:rect l="l" t="t" r="r" b="b"/>
              <a:pathLst>
                <a:path w="1572260" h="857885">
                  <a:moveTo>
                    <a:pt x="0" y="551167"/>
                  </a:moveTo>
                  <a:lnTo>
                    <a:pt x="241922" y="381596"/>
                  </a:lnTo>
                  <a:lnTo>
                    <a:pt x="155524" y="169557"/>
                  </a:lnTo>
                  <a:lnTo>
                    <a:pt x="543966" y="169557"/>
                  </a:lnTo>
                  <a:lnTo>
                    <a:pt x="785888" y="0"/>
                  </a:lnTo>
                  <a:lnTo>
                    <a:pt x="1027811" y="169557"/>
                  </a:lnTo>
                  <a:lnTo>
                    <a:pt x="1416240" y="169557"/>
                  </a:lnTo>
                  <a:lnTo>
                    <a:pt x="1329842" y="381596"/>
                  </a:lnTo>
                  <a:lnTo>
                    <a:pt x="1572120" y="551167"/>
                  </a:lnTo>
                  <a:lnTo>
                    <a:pt x="1222209" y="645477"/>
                  </a:lnTo>
                  <a:lnTo>
                    <a:pt x="1135799" y="857516"/>
                  </a:lnTo>
                  <a:lnTo>
                    <a:pt x="785888" y="763206"/>
                  </a:lnTo>
                  <a:lnTo>
                    <a:pt x="435965" y="857516"/>
                  </a:lnTo>
                  <a:lnTo>
                    <a:pt x="349567" y="645477"/>
                  </a:lnTo>
                  <a:lnTo>
                    <a:pt x="0" y="551167"/>
                  </a:lnTo>
                  <a:close/>
                </a:path>
              </a:pathLst>
            </a:custGeom>
            <a:ln w="25559">
              <a:solidFill>
                <a:srgbClr val="375C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2288425" y="3543375"/>
            <a:ext cx="708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pr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43037"/>
            <a:ext cx="9144000" cy="643255"/>
          </a:xfrm>
          <a:custGeom>
            <a:avLst/>
            <a:gdLst/>
            <a:ahLst/>
            <a:cxnLst/>
            <a:rect l="l" t="t" r="r" b="b"/>
            <a:pathLst>
              <a:path w="9144000" h="643255">
                <a:moveTo>
                  <a:pt x="9144000" y="0"/>
                </a:moveTo>
                <a:lnTo>
                  <a:pt x="0" y="0"/>
                </a:lnTo>
                <a:lnTo>
                  <a:pt x="0" y="642962"/>
                </a:lnTo>
                <a:lnTo>
                  <a:pt x="4572000" y="642962"/>
                </a:lnTo>
                <a:lnTo>
                  <a:pt x="9144000" y="642962"/>
                </a:lnTo>
                <a:lnTo>
                  <a:pt x="9144000" y="0"/>
                </a:lnTo>
                <a:close/>
              </a:path>
            </a:pathLst>
          </a:custGeom>
          <a:solidFill>
            <a:srgbClr val="1E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83344" y="1721053"/>
            <a:ext cx="377062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Pre-emptive</a:t>
            </a:r>
            <a:r>
              <a:rPr spc="-15" dirty="0"/>
              <a:t> </a:t>
            </a:r>
            <a:r>
              <a:rPr spc="-10" dirty="0"/>
              <a:t>Scheduling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85876" y="3071520"/>
            <a:ext cx="8370570" cy="3215005"/>
            <a:chOff x="785876" y="3071520"/>
            <a:chExt cx="8370570" cy="32150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7235" y="3071520"/>
              <a:ext cx="5430964" cy="280332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43839" y="3847680"/>
              <a:ext cx="1181163" cy="243864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86677" y="3857396"/>
              <a:ext cx="904684" cy="24289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14963" y="3776395"/>
              <a:ext cx="781202" cy="243828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14876" y="3776395"/>
              <a:ext cx="676084" cy="243828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43161" y="3776395"/>
              <a:ext cx="685800" cy="243828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5876" y="3919308"/>
              <a:ext cx="641159" cy="235728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3037" y="3704755"/>
              <a:ext cx="1257477" cy="241956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862404" y="3429000"/>
              <a:ext cx="1281430" cy="644525"/>
            </a:xfrm>
            <a:custGeom>
              <a:avLst/>
              <a:gdLst/>
              <a:ahLst/>
              <a:cxnLst/>
              <a:rect l="l" t="t" r="r" b="b"/>
              <a:pathLst>
                <a:path w="1281429" h="644525">
                  <a:moveTo>
                    <a:pt x="648716" y="0"/>
                  </a:moveTo>
                  <a:lnTo>
                    <a:pt x="585000" y="1079"/>
                  </a:lnTo>
                  <a:lnTo>
                    <a:pt x="521639" y="5041"/>
                  </a:lnTo>
                  <a:lnTo>
                    <a:pt x="459714" y="12242"/>
                  </a:lnTo>
                  <a:lnTo>
                    <a:pt x="399237" y="21958"/>
                  </a:lnTo>
                  <a:lnTo>
                    <a:pt x="341629" y="34556"/>
                  </a:lnTo>
                  <a:lnTo>
                    <a:pt x="286550" y="49682"/>
                  </a:lnTo>
                  <a:lnTo>
                    <a:pt x="235076" y="67322"/>
                  </a:lnTo>
                  <a:lnTo>
                    <a:pt x="187909" y="87122"/>
                  </a:lnTo>
                  <a:lnTo>
                    <a:pt x="145072" y="109435"/>
                  </a:lnTo>
                  <a:lnTo>
                    <a:pt x="106921" y="133197"/>
                  </a:lnTo>
                  <a:lnTo>
                    <a:pt x="74510" y="158762"/>
                  </a:lnTo>
                  <a:lnTo>
                    <a:pt x="47510" y="185762"/>
                  </a:lnTo>
                  <a:lnTo>
                    <a:pt x="17995" y="228244"/>
                  </a:lnTo>
                  <a:lnTo>
                    <a:pt x="2514" y="272161"/>
                  </a:lnTo>
                  <a:lnTo>
                    <a:pt x="0" y="302044"/>
                  </a:lnTo>
                  <a:lnTo>
                    <a:pt x="1079" y="316801"/>
                  </a:lnTo>
                  <a:lnTo>
                    <a:pt x="14389" y="361073"/>
                  </a:lnTo>
                  <a:lnTo>
                    <a:pt x="41389" y="403923"/>
                  </a:lnTo>
                  <a:lnTo>
                    <a:pt x="81711" y="444245"/>
                  </a:lnTo>
                  <a:lnTo>
                    <a:pt x="115557" y="469442"/>
                  </a:lnTo>
                  <a:lnTo>
                    <a:pt x="154800" y="492836"/>
                  </a:lnTo>
                  <a:lnTo>
                    <a:pt x="176034" y="503999"/>
                  </a:lnTo>
                  <a:lnTo>
                    <a:pt x="91795" y="644398"/>
                  </a:lnTo>
                  <a:lnTo>
                    <a:pt x="355320" y="565556"/>
                  </a:lnTo>
                  <a:lnTo>
                    <a:pt x="384111" y="572046"/>
                  </a:lnTo>
                  <a:lnTo>
                    <a:pt x="413639" y="577443"/>
                  </a:lnTo>
                  <a:lnTo>
                    <a:pt x="474472" y="586803"/>
                  </a:lnTo>
                  <a:lnTo>
                    <a:pt x="536752" y="592924"/>
                  </a:lnTo>
                  <a:lnTo>
                    <a:pt x="600481" y="596163"/>
                  </a:lnTo>
                  <a:lnTo>
                    <a:pt x="632155" y="596874"/>
                  </a:lnTo>
                  <a:lnTo>
                    <a:pt x="664197" y="596519"/>
                  </a:lnTo>
                  <a:lnTo>
                    <a:pt x="727913" y="594004"/>
                  </a:lnTo>
                  <a:lnTo>
                    <a:pt x="790549" y="588594"/>
                  </a:lnTo>
                  <a:lnTo>
                    <a:pt x="851750" y="580313"/>
                  </a:lnTo>
                  <a:lnTo>
                    <a:pt x="910793" y="568794"/>
                  </a:lnTo>
                  <a:lnTo>
                    <a:pt x="967320" y="555117"/>
                  </a:lnTo>
                  <a:lnTo>
                    <a:pt x="1020597" y="538556"/>
                  </a:lnTo>
                  <a:lnTo>
                    <a:pt x="1069911" y="519836"/>
                  </a:lnTo>
                  <a:lnTo>
                    <a:pt x="1115275" y="498601"/>
                  </a:lnTo>
                  <a:lnTo>
                    <a:pt x="1155598" y="475919"/>
                  </a:lnTo>
                  <a:lnTo>
                    <a:pt x="1190878" y="451078"/>
                  </a:lnTo>
                  <a:lnTo>
                    <a:pt x="1220749" y="424802"/>
                  </a:lnTo>
                  <a:lnTo>
                    <a:pt x="1254594" y="383044"/>
                  </a:lnTo>
                  <a:lnTo>
                    <a:pt x="1274749" y="339483"/>
                  </a:lnTo>
                  <a:lnTo>
                    <a:pt x="1280871" y="294843"/>
                  </a:lnTo>
                  <a:lnTo>
                    <a:pt x="1279791" y="280085"/>
                  </a:lnTo>
                  <a:lnTo>
                    <a:pt x="1266469" y="235800"/>
                  </a:lnTo>
                  <a:lnTo>
                    <a:pt x="1239469" y="192963"/>
                  </a:lnTo>
                  <a:lnTo>
                    <a:pt x="1199159" y="152641"/>
                  </a:lnTo>
                  <a:lnTo>
                    <a:pt x="1165313" y="127444"/>
                  </a:lnTo>
                  <a:lnTo>
                    <a:pt x="1126070" y="104038"/>
                  </a:lnTo>
                  <a:lnTo>
                    <a:pt x="1082154" y="82435"/>
                  </a:lnTo>
                  <a:lnTo>
                    <a:pt x="1033551" y="63004"/>
                  </a:lnTo>
                  <a:lnTo>
                    <a:pt x="981354" y="45720"/>
                  </a:lnTo>
                  <a:lnTo>
                    <a:pt x="925918" y="31318"/>
                  </a:lnTo>
                  <a:lnTo>
                    <a:pt x="867232" y="19443"/>
                  </a:lnTo>
                  <a:lnTo>
                    <a:pt x="806399" y="10083"/>
                  </a:lnTo>
                  <a:lnTo>
                    <a:pt x="744118" y="3962"/>
                  </a:lnTo>
                  <a:lnTo>
                    <a:pt x="680758" y="723"/>
                  </a:lnTo>
                  <a:lnTo>
                    <a:pt x="648716" y="0"/>
                  </a:lnTo>
                  <a:close/>
                </a:path>
              </a:pathLst>
            </a:custGeom>
            <a:solidFill>
              <a:srgbClr val="4E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862404" y="3429000"/>
              <a:ext cx="1281430" cy="644525"/>
            </a:xfrm>
            <a:custGeom>
              <a:avLst/>
              <a:gdLst/>
              <a:ahLst/>
              <a:cxnLst/>
              <a:rect l="l" t="t" r="r" b="b"/>
              <a:pathLst>
                <a:path w="1281429" h="644525">
                  <a:moveTo>
                    <a:pt x="176034" y="503999"/>
                  </a:moveTo>
                  <a:lnTo>
                    <a:pt x="134632" y="481317"/>
                  </a:lnTo>
                  <a:lnTo>
                    <a:pt x="97917" y="457200"/>
                  </a:lnTo>
                  <a:lnTo>
                    <a:pt x="66598" y="430923"/>
                  </a:lnTo>
                  <a:lnTo>
                    <a:pt x="30594" y="389877"/>
                  </a:lnTo>
                  <a:lnTo>
                    <a:pt x="8280" y="346316"/>
                  </a:lnTo>
                  <a:lnTo>
                    <a:pt x="0" y="302044"/>
                  </a:lnTo>
                  <a:lnTo>
                    <a:pt x="355" y="286918"/>
                  </a:lnTo>
                  <a:lnTo>
                    <a:pt x="11150" y="242646"/>
                  </a:lnTo>
                  <a:lnTo>
                    <a:pt x="35991" y="199796"/>
                  </a:lnTo>
                  <a:lnTo>
                    <a:pt x="74510" y="158762"/>
                  </a:lnTo>
                  <a:lnTo>
                    <a:pt x="106921" y="133197"/>
                  </a:lnTo>
                  <a:lnTo>
                    <a:pt x="145072" y="109435"/>
                  </a:lnTo>
                  <a:lnTo>
                    <a:pt x="187909" y="87122"/>
                  </a:lnTo>
                  <a:lnTo>
                    <a:pt x="235076" y="67322"/>
                  </a:lnTo>
                  <a:lnTo>
                    <a:pt x="286550" y="49682"/>
                  </a:lnTo>
                  <a:lnTo>
                    <a:pt x="341629" y="34556"/>
                  </a:lnTo>
                  <a:lnTo>
                    <a:pt x="399237" y="21958"/>
                  </a:lnTo>
                  <a:lnTo>
                    <a:pt x="459714" y="12242"/>
                  </a:lnTo>
                  <a:lnTo>
                    <a:pt x="521639" y="5041"/>
                  </a:lnTo>
                  <a:lnTo>
                    <a:pt x="585000" y="1079"/>
                  </a:lnTo>
                  <a:lnTo>
                    <a:pt x="648716" y="0"/>
                  </a:lnTo>
                  <a:lnTo>
                    <a:pt x="680758" y="723"/>
                  </a:lnTo>
                  <a:lnTo>
                    <a:pt x="744118" y="3962"/>
                  </a:lnTo>
                  <a:lnTo>
                    <a:pt x="806399" y="10083"/>
                  </a:lnTo>
                  <a:lnTo>
                    <a:pt x="867232" y="19443"/>
                  </a:lnTo>
                  <a:lnTo>
                    <a:pt x="925918" y="31318"/>
                  </a:lnTo>
                  <a:lnTo>
                    <a:pt x="981354" y="45720"/>
                  </a:lnTo>
                  <a:lnTo>
                    <a:pt x="1033551" y="63004"/>
                  </a:lnTo>
                  <a:lnTo>
                    <a:pt x="1082154" y="82435"/>
                  </a:lnTo>
                  <a:lnTo>
                    <a:pt x="1126070" y="104038"/>
                  </a:lnTo>
                  <a:lnTo>
                    <a:pt x="1165313" y="127444"/>
                  </a:lnTo>
                  <a:lnTo>
                    <a:pt x="1199159" y="152641"/>
                  </a:lnTo>
                  <a:lnTo>
                    <a:pt x="1227594" y="179285"/>
                  </a:lnTo>
                  <a:lnTo>
                    <a:pt x="1259281" y="221399"/>
                  </a:lnTo>
                  <a:lnTo>
                    <a:pt x="1276908" y="265315"/>
                  </a:lnTo>
                  <a:lnTo>
                    <a:pt x="1280871" y="294843"/>
                  </a:lnTo>
                  <a:lnTo>
                    <a:pt x="1280515" y="309600"/>
                  </a:lnTo>
                  <a:lnTo>
                    <a:pt x="1269720" y="353885"/>
                  </a:lnTo>
                  <a:lnTo>
                    <a:pt x="1244879" y="397078"/>
                  </a:lnTo>
                  <a:lnTo>
                    <a:pt x="1206715" y="438124"/>
                  </a:lnTo>
                  <a:lnTo>
                    <a:pt x="1173949" y="463676"/>
                  </a:lnTo>
                  <a:lnTo>
                    <a:pt x="1136154" y="487438"/>
                  </a:lnTo>
                  <a:lnTo>
                    <a:pt x="1092949" y="509397"/>
                  </a:lnTo>
                  <a:lnTo>
                    <a:pt x="1045794" y="529564"/>
                  </a:lnTo>
                  <a:lnTo>
                    <a:pt x="994321" y="547204"/>
                  </a:lnTo>
                  <a:lnTo>
                    <a:pt x="939596" y="562317"/>
                  </a:lnTo>
                  <a:lnTo>
                    <a:pt x="881633" y="574916"/>
                  </a:lnTo>
                  <a:lnTo>
                    <a:pt x="821512" y="584644"/>
                  </a:lnTo>
                  <a:lnTo>
                    <a:pt x="759231" y="591845"/>
                  </a:lnTo>
                  <a:lnTo>
                    <a:pt x="696239" y="595795"/>
                  </a:lnTo>
                  <a:lnTo>
                    <a:pt x="632155" y="596874"/>
                  </a:lnTo>
                  <a:lnTo>
                    <a:pt x="600481" y="596163"/>
                  </a:lnTo>
                  <a:lnTo>
                    <a:pt x="536752" y="592924"/>
                  </a:lnTo>
                  <a:lnTo>
                    <a:pt x="474472" y="586803"/>
                  </a:lnTo>
                  <a:lnTo>
                    <a:pt x="413639" y="577443"/>
                  </a:lnTo>
                  <a:lnTo>
                    <a:pt x="355320" y="565556"/>
                  </a:lnTo>
                  <a:lnTo>
                    <a:pt x="91795" y="644398"/>
                  </a:lnTo>
                  <a:lnTo>
                    <a:pt x="176034" y="503999"/>
                  </a:lnTo>
                  <a:close/>
                </a:path>
              </a:pathLst>
            </a:custGeom>
            <a:ln w="25559">
              <a:solidFill>
                <a:srgbClr val="375C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296821" y="3577577"/>
            <a:ext cx="412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3500" y="2415908"/>
            <a:ext cx="6042660" cy="1617980"/>
            <a:chOff x="63500" y="2415908"/>
            <a:chExt cx="6042660" cy="1617980"/>
          </a:xfrm>
        </p:grpSpPr>
        <p:sp>
          <p:nvSpPr>
            <p:cNvPr id="17" name="object 17"/>
            <p:cNvSpPr/>
            <p:nvPr/>
          </p:nvSpPr>
          <p:spPr>
            <a:xfrm>
              <a:off x="96837" y="3152165"/>
              <a:ext cx="5975985" cy="848360"/>
            </a:xfrm>
            <a:custGeom>
              <a:avLst/>
              <a:gdLst/>
              <a:ahLst/>
              <a:cxnLst/>
              <a:rect l="l" t="t" r="r" b="b"/>
              <a:pathLst>
                <a:path w="5975985" h="848360">
                  <a:moveTo>
                    <a:pt x="0" y="848156"/>
                  </a:moveTo>
                  <a:lnTo>
                    <a:pt x="1246" y="777767"/>
                  </a:lnTo>
                  <a:lnTo>
                    <a:pt x="4794" y="709124"/>
                  </a:lnTo>
                  <a:lnTo>
                    <a:pt x="10361" y="643970"/>
                  </a:lnTo>
                  <a:lnTo>
                    <a:pt x="17661" y="584053"/>
                  </a:lnTo>
                  <a:lnTo>
                    <a:pt x="26410" y="531116"/>
                  </a:lnTo>
                  <a:lnTo>
                    <a:pt x="36323" y="486904"/>
                  </a:lnTo>
                  <a:lnTo>
                    <a:pt x="58505" y="431640"/>
                  </a:lnTo>
                  <a:lnTo>
                    <a:pt x="70205" y="424078"/>
                  </a:lnTo>
                  <a:lnTo>
                    <a:pt x="2917088" y="424078"/>
                  </a:lnTo>
                  <a:lnTo>
                    <a:pt x="2928796" y="416515"/>
                  </a:lnTo>
                  <a:lnTo>
                    <a:pt x="2951053" y="361251"/>
                  </a:lnTo>
                  <a:lnTo>
                    <a:pt x="2961021" y="317040"/>
                  </a:lnTo>
                  <a:lnTo>
                    <a:pt x="2969828" y="264103"/>
                  </a:lnTo>
                  <a:lnTo>
                    <a:pt x="2977183" y="204185"/>
                  </a:lnTo>
                  <a:lnTo>
                    <a:pt x="2982797" y="139032"/>
                  </a:lnTo>
                  <a:lnTo>
                    <a:pt x="2986378" y="70388"/>
                  </a:lnTo>
                  <a:lnTo>
                    <a:pt x="2987636" y="0"/>
                  </a:lnTo>
                  <a:lnTo>
                    <a:pt x="2988895" y="70388"/>
                  </a:lnTo>
                  <a:lnTo>
                    <a:pt x="2992476" y="139032"/>
                  </a:lnTo>
                  <a:lnTo>
                    <a:pt x="2998090" y="204185"/>
                  </a:lnTo>
                  <a:lnTo>
                    <a:pt x="3005446" y="264103"/>
                  </a:lnTo>
                  <a:lnTo>
                    <a:pt x="3014254" y="317040"/>
                  </a:lnTo>
                  <a:lnTo>
                    <a:pt x="3024224" y="361251"/>
                  </a:lnTo>
                  <a:lnTo>
                    <a:pt x="3046486" y="416515"/>
                  </a:lnTo>
                  <a:lnTo>
                    <a:pt x="3058198" y="424078"/>
                  </a:lnTo>
                  <a:lnTo>
                    <a:pt x="5905080" y="424078"/>
                  </a:lnTo>
                  <a:lnTo>
                    <a:pt x="5916792" y="431640"/>
                  </a:lnTo>
                  <a:lnTo>
                    <a:pt x="5939054" y="486904"/>
                  </a:lnTo>
                  <a:lnTo>
                    <a:pt x="5949024" y="531116"/>
                  </a:lnTo>
                  <a:lnTo>
                    <a:pt x="5957832" y="584053"/>
                  </a:lnTo>
                  <a:lnTo>
                    <a:pt x="5965188" y="643970"/>
                  </a:lnTo>
                  <a:lnTo>
                    <a:pt x="5970802" y="709124"/>
                  </a:lnTo>
                  <a:lnTo>
                    <a:pt x="5974383" y="777767"/>
                  </a:lnTo>
                  <a:lnTo>
                    <a:pt x="5975642" y="848156"/>
                  </a:lnTo>
                </a:path>
              </a:pathLst>
            </a:custGeom>
            <a:ln w="6659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285644" y="2428925"/>
              <a:ext cx="1858010" cy="675005"/>
            </a:xfrm>
            <a:custGeom>
              <a:avLst/>
              <a:gdLst/>
              <a:ahLst/>
              <a:cxnLst/>
              <a:rect l="l" t="t" r="r" b="b"/>
              <a:pathLst>
                <a:path w="1858010" h="675005">
                  <a:moveTo>
                    <a:pt x="1639074" y="0"/>
                  </a:moveTo>
                  <a:lnTo>
                    <a:pt x="218516" y="0"/>
                  </a:lnTo>
                  <a:lnTo>
                    <a:pt x="189874" y="674"/>
                  </a:lnTo>
                  <a:lnTo>
                    <a:pt x="161907" y="2697"/>
                  </a:lnTo>
                  <a:lnTo>
                    <a:pt x="109080" y="10794"/>
                  </a:lnTo>
                  <a:lnTo>
                    <a:pt x="63985" y="23306"/>
                  </a:lnTo>
                  <a:lnTo>
                    <a:pt x="29159" y="39598"/>
                  </a:lnTo>
                  <a:lnTo>
                    <a:pt x="1871" y="68959"/>
                  </a:lnTo>
                  <a:lnTo>
                    <a:pt x="0" y="79197"/>
                  </a:lnTo>
                  <a:lnTo>
                    <a:pt x="0" y="595795"/>
                  </a:lnTo>
                  <a:lnTo>
                    <a:pt x="29159" y="635393"/>
                  </a:lnTo>
                  <a:lnTo>
                    <a:pt x="63985" y="651681"/>
                  </a:lnTo>
                  <a:lnTo>
                    <a:pt x="109080" y="664197"/>
                  </a:lnTo>
                  <a:lnTo>
                    <a:pt x="161907" y="672295"/>
                  </a:lnTo>
                  <a:lnTo>
                    <a:pt x="218516" y="674992"/>
                  </a:lnTo>
                  <a:lnTo>
                    <a:pt x="1639074" y="674992"/>
                  </a:lnTo>
                  <a:lnTo>
                    <a:pt x="1695683" y="672295"/>
                  </a:lnTo>
                  <a:lnTo>
                    <a:pt x="1748510" y="664197"/>
                  </a:lnTo>
                  <a:lnTo>
                    <a:pt x="1793605" y="651681"/>
                  </a:lnTo>
                  <a:lnTo>
                    <a:pt x="1828431" y="635393"/>
                  </a:lnTo>
                  <a:lnTo>
                    <a:pt x="1855719" y="606031"/>
                  </a:lnTo>
                  <a:lnTo>
                    <a:pt x="1857590" y="595795"/>
                  </a:lnTo>
                  <a:lnTo>
                    <a:pt x="1857590" y="79197"/>
                  </a:lnTo>
                  <a:lnTo>
                    <a:pt x="1828431" y="39598"/>
                  </a:lnTo>
                  <a:lnTo>
                    <a:pt x="1793605" y="23306"/>
                  </a:lnTo>
                  <a:lnTo>
                    <a:pt x="1748510" y="10794"/>
                  </a:lnTo>
                  <a:lnTo>
                    <a:pt x="1695683" y="2697"/>
                  </a:lnTo>
                  <a:lnTo>
                    <a:pt x="1667716" y="674"/>
                  </a:lnTo>
                  <a:lnTo>
                    <a:pt x="1639074" y="0"/>
                  </a:lnTo>
                  <a:close/>
                </a:path>
              </a:pathLst>
            </a:custGeom>
            <a:solidFill>
              <a:srgbClr val="4E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285644" y="2428925"/>
              <a:ext cx="1858010" cy="675005"/>
            </a:xfrm>
            <a:custGeom>
              <a:avLst/>
              <a:gdLst/>
              <a:ahLst/>
              <a:cxnLst/>
              <a:rect l="l" t="t" r="r" b="b"/>
              <a:pathLst>
                <a:path w="1858010" h="675005">
                  <a:moveTo>
                    <a:pt x="0" y="79197"/>
                  </a:moveTo>
                  <a:lnTo>
                    <a:pt x="1871" y="68959"/>
                  </a:lnTo>
                  <a:lnTo>
                    <a:pt x="7421" y="58854"/>
                  </a:lnTo>
                  <a:lnTo>
                    <a:pt x="45186" y="31045"/>
                  </a:lnTo>
                  <a:lnTo>
                    <a:pt x="85351" y="16511"/>
                  </a:lnTo>
                  <a:lnTo>
                    <a:pt x="134886" y="6070"/>
                  </a:lnTo>
                  <a:lnTo>
                    <a:pt x="189874" y="674"/>
                  </a:lnTo>
                  <a:lnTo>
                    <a:pt x="218516" y="0"/>
                  </a:lnTo>
                  <a:lnTo>
                    <a:pt x="1639074" y="0"/>
                  </a:lnTo>
                  <a:lnTo>
                    <a:pt x="1695683" y="2697"/>
                  </a:lnTo>
                  <a:lnTo>
                    <a:pt x="1748510" y="10794"/>
                  </a:lnTo>
                  <a:lnTo>
                    <a:pt x="1793605" y="23306"/>
                  </a:lnTo>
                  <a:lnTo>
                    <a:pt x="1828431" y="39598"/>
                  </a:lnTo>
                  <a:lnTo>
                    <a:pt x="1855719" y="68959"/>
                  </a:lnTo>
                  <a:lnTo>
                    <a:pt x="1857590" y="79197"/>
                  </a:lnTo>
                  <a:lnTo>
                    <a:pt x="1857590" y="595439"/>
                  </a:lnTo>
                  <a:lnTo>
                    <a:pt x="1857590" y="595795"/>
                  </a:lnTo>
                  <a:lnTo>
                    <a:pt x="1855719" y="606031"/>
                  </a:lnTo>
                  <a:lnTo>
                    <a:pt x="1828431" y="635393"/>
                  </a:lnTo>
                  <a:lnTo>
                    <a:pt x="1793605" y="651681"/>
                  </a:lnTo>
                  <a:lnTo>
                    <a:pt x="1748510" y="664197"/>
                  </a:lnTo>
                  <a:lnTo>
                    <a:pt x="1695683" y="672295"/>
                  </a:lnTo>
                  <a:lnTo>
                    <a:pt x="1639074" y="674992"/>
                  </a:lnTo>
                  <a:lnTo>
                    <a:pt x="218160" y="674992"/>
                  </a:lnTo>
                  <a:lnTo>
                    <a:pt x="218516" y="674992"/>
                  </a:lnTo>
                  <a:lnTo>
                    <a:pt x="161907" y="672295"/>
                  </a:lnTo>
                  <a:lnTo>
                    <a:pt x="109080" y="664197"/>
                  </a:lnTo>
                  <a:lnTo>
                    <a:pt x="63985" y="651681"/>
                  </a:lnTo>
                  <a:lnTo>
                    <a:pt x="29159" y="635393"/>
                  </a:lnTo>
                  <a:lnTo>
                    <a:pt x="1871" y="606031"/>
                  </a:lnTo>
                  <a:lnTo>
                    <a:pt x="0" y="595795"/>
                  </a:lnTo>
                  <a:lnTo>
                    <a:pt x="0" y="79197"/>
                  </a:lnTo>
                  <a:close/>
                </a:path>
              </a:pathLst>
            </a:custGeom>
            <a:ln w="25559">
              <a:solidFill>
                <a:srgbClr val="375C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482824" y="2479217"/>
            <a:ext cx="14624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7510" marR="5080" indent="-38544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JOB’S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READY  QUEUE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189065" y="2633345"/>
            <a:ext cx="1968500" cy="1369060"/>
            <a:chOff x="6189065" y="2633345"/>
            <a:chExt cx="1968500" cy="1369060"/>
          </a:xfrm>
        </p:grpSpPr>
        <p:sp>
          <p:nvSpPr>
            <p:cNvPr id="22" name="object 22"/>
            <p:cNvSpPr/>
            <p:nvPr/>
          </p:nvSpPr>
          <p:spPr>
            <a:xfrm>
              <a:off x="6202083" y="2646362"/>
              <a:ext cx="1942464" cy="1343025"/>
            </a:xfrm>
            <a:custGeom>
              <a:avLst/>
              <a:gdLst/>
              <a:ahLst/>
              <a:cxnLst/>
              <a:rect l="l" t="t" r="r" b="b"/>
              <a:pathLst>
                <a:path w="1942465" h="1343025">
                  <a:moveTo>
                    <a:pt x="960831" y="0"/>
                  </a:moveTo>
                  <a:lnTo>
                    <a:pt x="912240" y="1079"/>
                  </a:lnTo>
                  <a:lnTo>
                    <a:pt x="863993" y="3238"/>
                  </a:lnTo>
                  <a:lnTo>
                    <a:pt x="816114" y="6832"/>
                  </a:lnTo>
                  <a:lnTo>
                    <a:pt x="768591" y="11518"/>
                  </a:lnTo>
                  <a:lnTo>
                    <a:pt x="721436" y="17640"/>
                  </a:lnTo>
                  <a:lnTo>
                    <a:pt x="674992" y="25196"/>
                  </a:lnTo>
                  <a:lnTo>
                    <a:pt x="629272" y="33832"/>
                  </a:lnTo>
                  <a:lnTo>
                    <a:pt x="584276" y="43561"/>
                  </a:lnTo>
                  <a:lnTo>
                    <a:pt x="540359" y="54711"/>
                  </a:lnTo>
                  <a:lnTo>
                    <a:pt x="497522" y="66954"/>
                  </a:lnTo>
                  <a:lnTo>
                    <a:pt x="456120" y="80276"/>
                  </a:lnTo>
                  <a:lnTo>
                    <a:pt x="415797" y="94678"/>
                  </a:lnTo>
                  <a:lnTo>
                    <a:pt x="376555" y="110515"/>
                  </a:lnTo>
                  <a:lnTo>
                    <a:pt x="339115" y="127076"/>
                  </a:lnTo>
                  <a:lnTo>
                    <a:pt x="303110" y="144716"/>
                  </a:lnTo>
                  <a:lnTo>
                    <a:pt x="268922" y="163080"/>
                  </a:lnTo>
                  <a:lnTo>
                    <a:pt x="236156" y="182879"/>
                  </a:lnTo>
                  <a:lnTo>
                    <a:pt x="176758" y="224282"/>
                  </a:lnTo>
                  <a:lnTo>
                    <a:pt x="124917" y="268554"/>
                  </a:lnTo>
                  <a:lnTo>
                    <a:pt x="81711" y="315722"/>
                  </a:lnTo>
                  <a:lnTo>
                    <a:pt x="47510" y="365036"/>
                  </a:lnTo>
                  <a:lnTo>
                    <a:pt x="21958" y="415798"/>
                  </a:lnTo>
                  <a:lnTo>
                    <a:pt x="6476" y="467639"/>
                  </a:lnTo>
                  <a:lnTo>
                    <a:pt x="0" y="520191"/>
                  </a:lnTo>
                  <a:lnTo>
                    <a:pt x="711" y="546480"/>
                  </a:lnTo>
                  <a:lnTo>
                    <a:pt x="8991" y="599033"/>
                  </a:lnTo>
                  <a:lnTo>
                    <a:pt x="26631" y="650519"/>
                  </a:lnTo>
                  <a:lnTo>
                    <a:pt x="54000" y="700913"/>
                  </a:lnTo>
                  <a:lnTo>
                    <a:pt x="89992" y="749871"/>
                  </a:lnTo>
                  <a:lnTo>
                    <a:pt x="135356" y="796315"/>
                  </a:lnTo>
                  <a:lnTo>
                    <a:pt x="188633" y="840232"/>
                  </a:lnTo>
                  <a:lnTo>
                    <a:pt x="249834" y="881278"/>
                  </a:lnTo>
                  <a:lnTo>
                    <a:pt x="282955" y="900353"/>
                  </a:lnTo>
                  <a:lnTo>
                    <a:pt x="317881" y="918362"/>
                  </a:lnTo>
                  <a:lnTo>
                    <a:pt x="354596" y="935634"/>
                  </a:lnTo>
                  <a:lnTo>
                    <a:pt x="392760" y="951839"/>
                  </a:lnTo>
                  <a:lnTo>
                    <a:pt x="432358" y="966952"/>
                  </a:lnTo>
                  <a:lnTo>
                    <a:pt x="473392" y="980998"/>
                  </a:lnTo>
                  <a:lnTo>
                    <a:pt x="515518" y="993952"/>
                  </a:lnTo>
                  <a:lnTo>
                    <a:pt x="558711" y="1005471"/>
                  </a:lnTo>
                  <a:lnTo>
                    <a:pt x="566280" y="1342440"/>
                  </a:lnTo>
                  <a:lnTo>
                    <a:pt x="884161" y="1053363"/>
                  </a:lnTo>
                  <a:lnTo>
                    <a:pt x="932395" y="1055154"/>
                  </a:lnTo>
                  <a:lnTo>
                    <a:pt x="980998" y="1055522"/>
                  </a:lnTo>
                  <a:lnTo>
                    <a:pt x="1029233" y="1054442"/>
                  </a:lnTo>
                  <a:lnTo>
                    <a:pt x="1077480" y="1052271"/>
                  </a:lnTo>
                  <a:lnTo>
                    <a:pt x="1125359" y="1048677"/>
                  </a:lnTo>
                  <a:lnTo>
                    <a:pt x="1173238" y="1044003"/>
                  </a:lnTo>
                  <a:lnTo>
                    <a:pt x="1220038" y="1037882"/>
                  </a:lnTo>
                  <a:lnTo>
                    <a:pt x="1266837" y="1030312"/>
                  </a:lnTo>
                  <a:lnTo>
                    <a:pt x="1312557" y="1021676"/>
                  </a:lnTo>
                  <a:lnTo>
                    <a:pt x="1357198" y="1011961"/>
                  </a:lnTo>
                  <a:lnTo>
                    <a:pt x="1401114" y="1000798"/>
                  </a:lnTo>
                  <a:lnTo>
                    <a:pt x="1443951" y="988555"/>
                  </a:lnTo>
                  <a:lnTo>
                    <a:pt x="1485722" y="975232"/>
                  </a:lnTo>
                  <a:lnTo>
                    <a:pt x="1526032" y="960831"/>
                  </a:lnTo>
                  <a:lnTo>
                    <a:pt x="1565274" y="944994"/>
                  </a:lnTo>
                  <a:lnTo>
                    <a:pt x="1602714" y="928433"/>
                  </a:lnTo>
                  <a:lnTo>
                    <a:pt x="1638719" y="910793"/>
                  </a:lnTo>
                  <a:lnTo>
                    <a:pt x="1672920" y="892441"/>
                  </a:lnTo>
                  <a:lnTo>
                    <a:pt x="1736280" y="852474"/>
                  </a:lnTo>
                  <a:lnTo>
                    <a:pt x="1792071" y="809637"/>
                  </a:lnTo>
                  <a:lnTo>
                    <a:pt x="1839594" y="763562"/>
                  </a:lnTo>
                  <a:lnTo>
                    <a:pt x="1878482" y="715314"/>
                  </a:lnTo>
                  <a:lnTo>
                    <a:pt x="1908352" y="665276"/>
                  </a:lnTo>
                  <a:lnTo>
                    <a:pt x="1928875" y="614159"/>
                  </a:lnTo>
                  <a:lnTo>
                    <a:pt x="1939670" y="561594"/>
                  </a:lnTo>
                  <a:lnTo>
                    <a:pt x="1941842" y="535317"/>
                  </a:lnTo>
                  <a:lnTo>
                    <a:pt x="1941118" y="509041"/>
                  </a:lnTo>
                  <a:lnTo>
                    <a:pt x="1932838" y="456831"/>
                  </a:lnTo>
                  <a:lnTo>
                    <a:pt x="1915198" y="405002"/>
                  </a:lnTo>
                  <a:lnTo>
                    <a:pt x="1888197" y="354596"/>
                  </a:lnTo>
                  <a:lnTo>
                    <a:pt x="1851837" y="305638"/>
                  </a:lnTo>
                  <a:lnTo>
                    <a:pt x="1806841" y="259194"/>
                  </a:lnTo>
                  <a:lnTo>
                    <a:pt x="1753196" y="215277"/>
                  </a:lnTo>
                  <a:lnTo>
                    <a:pt x="1691995" y="174599"/>
                  </a:lnTo>
                  <a:lnTo>
                    <a:pt x="1658873" y="155511"/>
                  </a:lnTo>
                  <a:lnTo>
                    <a:pt x="1623961" y="137160"/>
                  </a:lnTo>
                  <a:lnTo>
                    <a:pt x="1587233" y="119875"/>
                  </a:lnTo>
                  <a:lnTo>
                    <a:pt x="1549082" y="103682"/>
                  </a:lnTo>
                  <a:lnTo>
                    <a:pt x="1509471" y="88557"/>
                  </a:lnTo>
                  <a:lnTo>
                    <a:pt x="1468437" y="74523"/>
                  </a:lnTo>
                  <a:lnTo>
                    <a:pt x="1426311" y="61556"/>
                  </a:lnTo>
                  <a:lnTo>
                    <a:pt x="1383118" y="50037"/>
                  </a:lnTo>
                  <a:lnTo>
                    <a:pt x="1338834" y="39242"/>
                  </a:lnTo>
                  <a:lnTo>
                    <a:pt x="1293482" y="29883"/>
                  </a:lnTo>
                  <a:lnTo>
                    <a:pt x="1247393" y="21958"/>
                  </a:lnTo>
                  <a:lnTo>
                    <a:pt x="1200594" y="15112"/>
                  </a:lnTo>
                  <a:lnTo>
                    <a:pt x="1153439" y="9359"/>
                  </a:lnTo>
                  <a:lnTo>
                    <a:pt x="1105560" y="5041"/>
                  </a:lnTo>
                  <a:lnTo>
                    <a:pt x="1057681" y="2159"/>
                  </a:lnTo>
                  <a:lnTo>
                    <a:pt x="1009078" y="355"/>
                  </a:lnTo>
                  <a:lnTo>
                    <a:pt x="960831" y="0"/>
                  </a:lnTo>
                  <a:close/>
                </a:path>
              </a:pathLst>
            </a:custGeom>
            <a:solidFill>
              <a:srgbClr val="4E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202083" y="2646362"/>
              <a:ext cx="1942464" cy="1343025"/>
            </a:xfrm>
            <a:custGeom>
              <a:avLst/>
              <a:gdLst/>
              <a:ahLst/>
              <a:cxnLst/>
              <a:rect l="l" t="t" r="r" b="b"/>
              <a:pathLst>
                <a:path w="1942465" h="1343025">
                  <a:moveTo>
                    <a:pt x="558711" y="1005471"/>
                  </a:moveTo>
                  <a:lnTo>
                    <a:pt x="515518" y="993952"/>
                  </a:lnTo>
                  <a:lnTo>
                    <a:pt x="473392" y="980998"/>
                  </a:lnTo>
                  <a:lnTo>
                    <a:pt x="432358" y="966952"/>
                  </a:lnTo>
                  <a:lnTo>
                    <a:pt x="392760" y="951839"/>
                  </a:lnTo>
                  <a:lnTo>
                    <a:pt x="354596" y="935634"/>
                  </a:lnTo>
                  <a:lnTo>
                    <a:pt x="317881" y="918362"/>
                  </a:lnTo>
                  <a:lnTo>
                    <a:pt x="282955" y="900353"/>
                  </a:lnTo>
                  <a:lnTo>
                    <a:pt x="249834" y="881278"/>
                  </a:lnTo>
                  <a:lnTo>
                    <a:pt x="188633" y="840232"/>
                  </a:lnTo>
                  <a:lnTo>
                    <a:pt x="135356" y="796315"/>
                  </a:lnTo>
                  <a:lnTo>
                    <a:pt x="89992" y="749871"/>
                  </a:lnTo>
                  <a:lnTo>
                    <a:pt x="54000" y="700913"/>
                  </a:lnTo>
                  <a:lnTo>
                    <a:pt x="26631" y="650519"/>
                  </a:lnTo>
                  <a:lnTo>
                    <a:pt x="8991" y="599033"/>
                  </a:lnTo>
                  <a:lnTo>
                    <a:pt x="711" y="546480"/>
                  </a:lnTo>
                  <a:lnTo>
                    <a:pt x="0" y="520191"/>
                  </a:lnTo>
                  <a:lnTo>
                    <a:pt x="2159" y="493915"/>
                  </a:lnTo>
                  <a:lnTo>
                    <a:pt x="12953" y="441718"/>
                  </a:lnTo>
                  <a:lnTo>
                    <a:pt x="33477" y="390232"/>
                  </a:lnTo>
                  <a:lnTo>
                    <a:pt x="63360" y="340194"/>
                  </a:lnTo>
                  <a:lnTo>
                    <a:pt x="102235" y="291960"/>
                  </a:lnTo>
                  <a:lnTo>
                    <a:pt x="149758" y="246240"/>
                  </a:lnTo>
                  <a:lnTo>
                    <a:pt x="205562" y="203034"/>
                  </a:lnTo>
                  <a:lnTo>
                    <a:pt x="268922" y="163080"/>
                  </a:lnTo>
                  <a:lnTo>
                    <a:pt x="303110" y="144716"/>
                  </a:lnTo>
                  <a:lnTo>
                    <a:pt x="339115" y="127076"/>
                  </a:lnTo>
                  <a:lnTo>
                    <a:pt x="376555" y="110515"/>
                  </a:lnTo>
                  <a:lnTo>
                    <a:pt x="415797" y="94678"/>
                  </a:lnTo>
                  <a:lnTo>
                    <a:pt x="456120" y="80276"/>
                  </a:lnTo>
                  <a:lnTo>
                    <a:pt x="497522" y="66954"/>
                  </a:lnTo>
                  <a:lnTo>
                    <a:pt x="540359" y="54711"/>
                  </a:lnTo>
                  <a:lnTo>
                    <a:pt x="584276" y="43561"/>
                  </a:lnTo>
                  <a:lnTo>
                    <a:pt x="629272" y="33832"/>
                  </a:lnTo>
                  <a:lnTo>
                    <a:pt x="674992" y="25196"/>
                  </a:lnTo>
                  <a:lnTo>
                    <a:pt x="721436" y="17640"/>
                  </a:lnTo>
                  <a:lnTo>
                    <a:pt x="768591" y="11518"/>
                  </a:lnTo>
                  <a:lnTo>
                    <a:pt x="816114" y="6832"/>
                  </a:lnTo>
                  <a:lnTo>
                    <a:pt x="863993" y="3238"/>
                  </a:lnTo>
                  <a:lnTo>
                    <a:pt x="912240" y="1079"/>
                  </a:lnTo>
                  <a:lnTo>
                    <a:pt x="960831" y="0"/>
                  </a:lnTo>
                  <a:lnTo>
                    <a:pt x="1009078" y="355"/>
                  </a:lnTo>
                  <a:lnTo>
                    <a:pt x="1057681" y="2159"/>
                  </a:lnTo>
                  <a:lnTo>
                    <a:pt x="1105560" y="5041"/>
                  </a:lnTo>
                  <a:lnTo>
                    <a:pt x="1153439" y="9359"/>
                  </a:lnTo>
                  <a:lnTo>
                    <a:pt x="1200594" y="15112"/>
                  </a:lnTo>
                  <a:lnTo>
                    <a:pt x="1247393" y="21958"/>
                  </a:lnTo>
                  <a:lnTo>
                    <a:pt x="1293482" y="29883"/>
                  </a:lnTo>
                  <a:lnTo>
                    <a:pt x="1338834" y="39242"/>
                  </a:lnTo>
                  <a:lnTo>
                    <a:pt x="1383118" y="50037"/>
                  </a:lnTo>
                  <a:lnTo>
                    <a:pt x="1426311" y="61556"/>
                  </a:lnTo>
                  <a:lnTo>
                    <a:pt x="1468437" y="74523"/>
                  </a:lnTo>
                  <a:lnTo>
                    <a:pt x="1509471" y="88557"/>
                  </a:lnTo>
                  <a:lnTo>
                    <a:pt x="1549082" y="103682"/>
                  </a:lnTo>
                  <a:lnTo>
                    <a:pt x="1587233" y="119875"/>
                  </a:lnTo>
                  <a:lnTo>
                    <a:pt x="1623961" y="137160"/>
                  </a:lnTo>
                  <a:lnTo>
                    <a:pt x="1658873" y="155511"/>
                  </a:lnTo>
                  <a:lnTo>
                    <a:pt x="1691995" y="174599"/>
                  </a:lnTo>
                  <a:lnTo>
                    <a:pt x="1753196" y="215277"/>
                  </a:lnTo>
                  <a:lnTo>
                    <a:pt x="1806841" y="259194"/>
                  </a:lnTo>
                  <a:lnTo>
                    <a:pt x="1851837" y="305638"/>
                  </a:lnTo>
                  <a:lnTo>
                    <a:pt x="1888197" y="354596"/>
                  </a:lnTo>
                  <a:lnTo>
                    <a:pt x="1915198" y="405002"/>
                  </a:lnTo>
                  <a:lnTo>
                    <a:pt x="1932838" y="456831"/>
                  </a:lnTo>
                  <a:lnTo>
                    <a:pt x="1941118" y="509041"/>
                  </a:lnTo>
                  <a:lnTo>
                    <a:pt x="1941842" y="535317"/>
                  </a:lnTo>
                  <a:lnTo>
                    <a:pt x="1939670" y="561594"/>
                  </a:lnTo>
                  <a:lnTo>
                    <a:pt x="1928875" y="614159"/>
                  </a:lnTo>
                  <a:lnTo>
                    <a:pt x="1908352" y="665276"/>
                  </a:lnTo>
                  <a:lnTo>
                    <a:pt x="1878482" y="715314"/>
                  </a:lnTo>
                  <a:lnTo>
                    <a:pt x="1839594" y="763562"/>
                  </a:lnTo>
                  <a:lnTo>
                    <a:pt x="1792071" y="809637"/>
                  </a:lnTo>
                  <a:lnTo>
                    <a:pt x="1736280" y="852474"/>
                  </a:lnTo>
                  <a:lnTo>
                    <a:pt x="1672920" y="892441"/>
                  </a:lnTo>
                  <a:lnTo>
                    <a:pt x="1638719" y="910793"/>
                  </a:lnTo>
                  <a:lnTo>
                    <a:pt x="1602714" y="928433"/>
                  </a:lnTo>
                  <a:lnTo>
                    <a:pt x="1565274" y="944994"/>
                  </a:lnTo>
                  <a:lnTo>
                    <a:pt x="1526032" y="960831"/>
                  </a:lnTo>
                  <a:lnTo>
                    <a:pt x="1485722" y="975232"/>
                  </a:lnTo>
                  <a:lnTo>
                    <a:pt x="1443951" y="988555"/>
                  </a:lnTo>
                  <a:lnTo>
                    <a:pt x="1401114" y="1000798"/>
                  </a:lnTo>
                  <a:lnTo>
                    <a:pt x="1357198" y="1011961"/>
                  </a:lnTo>
                  <a:lnTo>
                    <a:pt x="1312557" y="1021676"/>
                  </a:lnTo>
                  <a:lnTo>
                    <a:pt x="1266837" y="1030312"/>
                  </a:lnTo>
                  <a:lnTo>
                    <a:pt x="1220038" y="1037882"/>
                  </a:lnTo>
                  <a:lnTo>
                    <a:pt x="1173238" y="1044003"/>
                  </a:lnTo>
                  <a:lnTo>
                    <a:pt x="1125359" y="1048677"/>
                  </a:lnTo>
                  <a:lnTo>
                    <a:pt x="1077480" y="1052271"/>
                  </a:lnTo>
                  <a:lnTo>
                    <a:pt x="1029233" y="1054442"/>
                  </a:lnTo>
                  <a:lnTo>
                    <a:pt x="980998" y="1055522"/>
                  </a:lnTo>
                  <a:lnTo>
                    <a:pt x="932395" y="1055154"/>
                  </a:lnTo>
                  <a:lnTo>
                    <a:pt x="884161" y="1053363"/>
                  </a:lnTo>
                  <a:lnTo>
                    <a:pt x="566280" y="1342440"/>
                  </a:lnTo>
                  <a:lnTo>
                    <a:pt x="558711" y="1005471"/>
                  </a:lnTo>
                  <a:close/>
                </a:path>
              </a:pathLst>
            </a:custGeom>
            <a:ln w="25559">
              <a:solidFill>
                <a:srgbClr val="375C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621741" y="2886735"/>
            <a:ext cx="11023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3495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JOB IN 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558616" y="3201666"/>
            <a:ext cx="1597660" cy="883285"/>
            <a:chOff x="1558616" y="3201666"/>
            <a:chExt cx="1597660" cy="883285"/>
          </a:xfrm>
        </p:grpSpPr>
        <p:sp>
          <p:nvSpPr>
            <p:cNvPr id="26" name="object 26"/>
            <p:cNvSpPr/>
            <p:nvPr/>
          </p:nvSpPr>
          <p:spPr>
            <a:xfrm>
              <a:off x="1571396" y="3214446"/>
              <a:ext cx="1572260" cy="857885"/>
            </a:xfrm>
            <a:custGeom>
              <a:avLst/>
              <a:gdLst/>
              <a:ahLst/>
              <a:cxnLst/>
              <a:rect l="l" t="t" r="r" b="b"/>
              <a:pathLst>
                <a:path w="1572260" h="857885">
                  <a:moveTo>
                    <a:pt x="785888" y="0"/>
                  </a:moveTo>
                  <a:lnTo>
                    <a:pt x="543598" y="169557"/>
                  </a:lnTo>
                  <a:lnTo>
                    <a:pt x="155524" y="169557"/>
                  </a:lnTo>
                  <a:lnTo>
                    <a:pt x="241922" y="381596"/>
                  </a:lnTo>
                  <a:lnTo>
                    <a:pt x="0" y="551154"/>
                  </a:lnTo>
                  <a:lnTo>
                    <a:pt x="349567" y="645477"/>
                  </a:lnTo>
                  <a:lnTo>
                    <a:pt x="435965" y="857516"/>
                  </a:lnTo>
                  <a:lnTo>
                    <a:pt x="785888" y="763193"/>
                  </a:lnTo>
                  <a:lnTo>
                    <a:pt x="1135443" y="857516"/>
                  </a:lnTo>
                  <a:lnTo>
                    <a:pt x="1221841" y="645477"/>
                  </a:lnTo>
                  <a:lnTo>
                    <a:pt x="1571764" y="551154"/>
                  </a:lnTo>
                  <a:lnTo>
                    <a:pt x="1329486" y="381596"/>
                  </a:lnTo>
                  <a:lnTo>
                    <a:pt x="1415884" y="169557"/>
                  </a:lnTo>
                  <a:lnTo>
                    <a:pt x="1027798" y="169557"/>
                  </a:lnTo>
                  <a:lnTo>
                    <a:pt x="785888" y="0"/>
                  </a:lnTo>
                  <a:close/>
                </a:path>
              </a:pathLst>
            </a:custGeom>
            <a:solidFill>
              <a:srgbClr val="4E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571396" y="3214446"/>
              <a:ext cx="1572260" cy="857885"/>
            </a:xfrm>
            <a:custGeom>
              <a:avLst/>
              <a:gdLst/>
              <a:ahLst/>
              <a:cxnLst/>
              <a:rect l="l" t="t" r="r" b="b"/>
              <a:pathLst>
                <a:path w="1572260" h="857885">
                  <a:moveTo>
                    <a:pt x="0" y="551154"/>
                  </a:moveTo>
                  <a:lnTo>
                    <a:pt x="241922" y="381596"/>
                  </a:lnTo>
                  <a:lnTo>
                    <a:pt x="155524" y="169557"/>
                  </a:lnTo>
                  <a:lnTo>
                    <a:pt x="543598" y="169557"/>
                  </a:lnTo>
                  <a:lnTo>
                    <a:pt x="785888" y="0"/>
                  </a:lnTo>
                  <a:lnTo>
                    <a:pt x="1027798" y="169557"/>
                  </a:lnTo>
                  <a:lnTo>
                    <a:pt x="1415884" y="169557"/>
                  </a:lnTo>
                  <a:lnTo>
                    <a:pt x="1329486" y="381596"/>
                  </a:lnTo>
                  <a:lnTo>
                    <a:pt x="1571764" y="551154"/>
                  </a:lnTo>
                  <a:lnTo>
                    <a:pt x="1221841" y="645477"/>
                  </a:lnTo>
                  <a:lnTo>
                    <a:pt x="1135443" y="857516"/>
                  </a:lnTo>
                  <a:lnTo>
                    <a:pt x="785888" y="763193"/>
                  </a:lnTo>
                  <a:lnTo>
                    <a:pt x="435965" y="857516"/>
                  </a:lnTo>
                  <a:lnTo>
                    <a:pt x="349567" y="645477"/>
                  </a:lnTo>
                  <a:lnTo>
                    <a:pt x="0" y="551154"/>
                  </a:lnTo>
                  <a:close/>
                </a:path>
              </a:pathLst>
            </a:custGeom>
            <a:ln w="25559">
              <a:solidFill>
                <a:srgbClr val="375C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2002942" y="3472103"/>
            <a:ext cx="708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92214" y="6034938"/>
            <a:ext cx="836549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Calibri"/>
                <a:cs typeface="Calibri"/>
              </a:rPr>
              <a:t>operating </a:t>
            </a:r>
            <a:r>
              <a:rPr sz="2000" b="1" dirty="0">
                <a:latin typeface="Calibri"/>
                <a:cs typeface="Calibri"/>
              </a:rPr>
              <a:t>system </a:t>
            </a:r>
            <a:r>
              <a:rPr sz="2000" b="1" spc="-5" dirty="0">
                <a:latin typeface="Calibri"/>
                <a:cs typeface="Calibri"/>
              </a:rPr>
              <a:t>decides </a:t>
            </a:r>
            <a:r>
              <a:rPr sz="2000" b="1" dirty="0">
                <a:latin typeface="Calibri"/>
                <a:cs typeface="Calibri"/>
              </a:rPr>
              <a:t>to </a:t>
            </a:r>
            <a:r>
              <a:rPr sz="2000" b="1" spc="-5" dirty="0">
                <a:latin typeface="Calibri"/>
                <a:cs typeface="Calibri"/>
              </a:rPr>
              <a:t>favour another process, pre-empting </a:t>
            </a:r>
            <a:r>
              <a:rPr sz="2000" b="1" dirty="0">
                <a:latin typeface="Calibri"/>
                <a:cs typeface="Calibri"/>
              </a:rPr>
              <a:t>the </a:t>
            </a:r>
            <a:r>
              <a:rPr sz="2000" b="1" spc="-5" dirty="0">
                <a:latin typeface="Calibri"/>
                <a:cs typeface="Calibri"/>
              </a:rPr>
              <a:t>currently  executing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process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43037"/>
            <a:ext cx="9144000" cy="643255"/>
          </a:xfrm>
          <a:custGeom>
            <a:avLst/>
            <a:gdLst/>
            <a:ahLst/>
            <a:cxnLst/>
            <a:rect l="l" t="t" r="r" b="b"/>
            <a:pathLst>
              <a:path w="9144000" h="643255">
                <a:moveTo>
                  <a:pt x="9144000" y="0"/>
                </a:moveTo>
                <a:lnTo>
                  <a:pt x="0" y="0"/>
                </a:lnTo>
                <a:lnTo>
                  <a:pt x="0" y="642962"/>
                </a:lnTo>
                <a:lnTo>
                  <a:pt x="4572000" y="642962"/>
                </a:lnTo>
                <a:lnTo>
                  <a:pt x="9144000" y="642962"/>
                </a:lnTo>
                <a:lnTo>
                  <a:pt x="9144000" y="0"/>
                </a:lnTo>
                <a:close/>
              </a:path>
            </a:pathLst>
          </a:custGeom>
          <a:solidFill>
            <a:srgbClr val="1E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8097" y="1721053"/>
            <a:ext cx="30302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Scheduling</a:t>
            </a:r>
            <a:r>
              <a:rPr spc="-35" dirty="0"/>
              <a:t> </a:t>
            </a:r>
            <a:r>
              <a:rPr spc="-5" dirty="0"/>
              <a:t>Queues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7235" y="3071520"/>
            <a:ext cx="5430964" cy="280332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92214" y="2462657"/>
            <a:ext cx="8231505" cy="25288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800" spc="-10" dirty="0">
                <a:cs typeface="Arial"/>
              </a:rPr>
              <a:t>All </a:t>
            </a:r>
            <a:r>
              <a:rPr sz="1800" spc="-5" dirty="0">
                <a:cs typeface="Arial"/>
              </a:rPr>
              <a:t>processes, </a:t>
            </a:r>
            <a:r>
              <a:rPr sz="1800" spc="-10" dirty="0">
                <a:cs typeface="Arial"/>
              </a:rPr>
              <a:t>upon entering </a:t>
            </a:r>
            <a:r>
              <a:rPr sz="1800" spc="-5" dirty="0">
                <a:cs typeface="Arial"/>
              </a:rPr>
              <a:t>into the system, are stored in the </a:t>
            </a:r>
            <a:r>
              <a:rPr sz="1800" b="1" spc="-5" dirty="0">
                <a:cs typeface="Arial"/>
              </a:rPr>
              <a:t>Job</a:t>
            </a:r>
            <a:r>
              <a:rPr sz="1800" b="1" spc="75" dirty="0">
                <a:cs typeface="Arial"/>
              </a:rPr>
              <a:t> </a:t>
            </a:r>
            <a:r>
              <a:rPr sz="1800" b="1" dirty="0">
                <a:cs typeface="Arial"/>
              </a:rPr>
              <a:t>Queue</a:t>
            </a:r>
            <a:r>
              <a:rPr sz="1800" dirty="0">
                <a:cs typeface="Arial"/>
              </a:rPr>
              <a:t>.</a:t>
            </a:r>
            <a:endParaRPr sz="1800"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AutoNum type="arabicPeriod"/>
            </a:pPr>
            <a:endParaRPr sz="1850">
              <a:cs typeface="Arial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800" spc="-5" dirty="0">
                <a:cs typeface="Arial"/>
              </a:rPr>
              <a:t>Processes in the </a:t>
            </a:r>
            <a:r>
              <a:rPr sz="1800" spc="-10" dirty="0">
                <a:cs typeface="Arial"/>
              </a:rPr>
              <a:t>Ready </a:t>
            </a:r>
            <a:r>
              <a:rPr sz="1800" spc="-5" dirty="0">
                <a:cs typeface="Arial"/>
              </a:rPr>
              <a:t>state are placed in the </a:t>
            </a:r>
            <a:r>
              <a:rPr sz="1800" b="1" spc="-10" dirty="0">
                <a:cs typeface="Arial"/>
              </a:rPr>
              <a:t>Ready</a:t>
            </a:r>
            <a:r>
              <a:rPr sz="1800" b="1" spc="25" dirty="0">
                <a:cs typeface="Arial"/>
              </a:rPr>
              <a:t> </a:t>
            </a:r>
            <a:r>
              <a:rPr sz="1800" b="1" spc="-5" dirty="0">
                <a:cs typeface="Arial"/>
              </a:rPr>
              <a:t>Queue</a:t>
            </a:r>
            <a:r>
              <a:rPr sz="1800" spc="-5" dirty="0">
                <a:cs typeface="Arial"/>
              </a:rPr>
              <a:t>.</a:t>
            </a:r>
            <a:endParaRPr sz="1800"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AutoNum type="arabicPeriod"/>
            </a:pPr>
            <a:endParaRPr sz="1850">
              <a:cs typeface="Arial"/>
            </a:endParaRPr>
          </a:p>
          <a:p>
            <a:pPr marL="469900" marR="414655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800" spc="-5" dirty="0">
                <a:cs typeface="Arial"/>
              </a:rPr>
              <a:t>Processes </a:t>
            </a:r>
            <a:r>
              <a:rPr sz="1800" spc="-10" dirty="0">
                <a:cs typeface="Arial"/>
              </a:rPr>
              <a:t>waiting </a:t>
            </a:r>
            <a:r>
              <a:rPr sz="1800" spc="-5" dirty="0">
                <a:cs typeface="Arial"/>
              </a:rPr>
              <a:t>for </a:t>
            </a:r>
            <a:r>
              <a:rPr sz="1800" dirty="0">
                <a:cs typeface="Arial"/>
              </a:rPr>
              <a:t>a </a:t>
            </a:r>
            <a:r>
              <a:rPr sz="1800" spc="-10" dirty="0">
                <a:cs typeface="Arial"/>
              </a:rPr>
              <a:t>device </a:t>
            </a:r>
            <a:r>
              <a:rPr sz="1800" dirty="0">
                <a:cs typeface="Arial"/>
              </a:rPr>
              <a:t>to </a:t>
            </a:r>
            <a:r>
              <a:rPr sz="1800" spc="-10" dirty="0">
                <a:cs typeface="Arial"/>
              </a:rPr>
              <a:t>become available </a:t>
            </a:r>
            <a:r>
              <a:rPr sz="1800" spc="-5" dirty="0">
                <a:cs typeface="Arial"/>
              </a:rPr>
              <a:t>are placed in </a:t>
            </a:r>
            <a:r>
              <a:rPr sz="1800" b="1" spc="-10" dirty="0">
                <a:cs typeface="Arial"/>
              </a:rPr>
              <a:t>Device  </a:t>
            </a:r>
            <a:r>
              <a:rPr sz="1800" b="1" spc="-5" dirty="0">
                <a:cs typeface="Arial"/>
              </a:rPr>
              <a:t>Queues</a:t>
            </a:r>
            <a:r>
              <a:rPr sz="1800" spc="-5" dirty="0">
                <a:cs typeface="Arial"/>
              </a:rPr>
              <a:t>. </a:t>
            </a:r>
            <a:r>
              <a:rPr sz="1800" dirty="0">
                <a:cs typeface="Arial"/>
              </a:rPr>
              <a:t>There </a:t>
            </a:r>
            <a:r>
              <a:rPr sz="1800" spc="-5" dirty="0">
                <a:cs typeface="Arial"/>
              </a:rPr>
              <a:t>are </a:t>
            </a:r>
            <a:r>
              <a:rPr sz="1800" spc="-10" dirty="0">
                <a:cs typeface="Arial"/>
              </a:rPr>
              <a:t>unique </a:t>
            </a:r>
            <a:r>
              <a:rPr sz="1800" spc="-5" dirty="0">
                <a:cs typeface="Arial"/>
              </a:rPr>
              <a:t>device </a:t>
            </a:r>
            <a:r>
              <a:rPr sz="1800" spc="-10" dirty="0">
                <a:cs typeface="Arial"/>
              </a:rPr>
              <a:t>queues available </a:t>
            </a:r>
            <a:r>
              <a:rPr sz="1800" spc="-5" dirty="0">
                <a:cs typeface="Arial"/>
              </a:rPr>
              <a:t>for </a:t>
            </a:r>
            <a:r>
              <a:rPr sz="1800" spc="-10" dirty="0">
                <a:cs typeface="Arial"/>
              </a:rPr>
              <a:t>each </a:t>
            </a:r>
            <a:r>
              <a:rPr sz="1800" dirty="0">
                <a:cs typeface="Arial"/>
              </a:rPr>
              <a:t>I/O</a:t>
            </a:r>
            <a:r>
              <a:rPr sz="1800" spc="20" dirty="0">
                <a:cs typeface="Arial"/>
              </a:rPr>
              <a:t> </a:t>
            </a:r>
            <a:r>
              <a:rPr sz="1800" spc="-5" dirty="0">
                <a:cs typeface="Arial"/>
              </a:rPr>
              <a:t>device.</a:t>
            </a:r>
            <a:endParaRPr sz="1800"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AutoNum type="arabicPeriod"/>
            </a:pPr>
            <a:endParaRPr sz="1850">
              <a:cs typeface="Arial"/>
            </a:endParaRPr>
          </a:p>
          <a:p>
            <a:pPr marL="469900" marR="508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800" dirty="0">
                <a:cs typeface="Arial"/>
              </a:rPr>
              <a:t>A </a:t>
            </a:r>
            <a:r>
              <a:rPr sz="1800" spc="-10" dirty="0">
                <a:cs typeface="Arial"/>
              </a:rPr>
              <a:t>new </a:t>
            </a:r>
            <a:r>
              <a:rPr sz="1800" spc="-5" dirty="0">
                <a:cs typeface="Arial"/>
              </a:rPr>
              <a:t>process is initially put in the </a:t>
            </a:r>
            <a:r>
              <a:rPr sz="1800" b="1" spc="-10" dirty="0">
                <a:cs typeface="Arial"/>
              </a:rPr>
              <a:t>Ready </a:t>
            </a:r>
            <a:r>
              <a:rPr sz="1800" b="1" spc="-5" dirty="0">
                <a:cs typeface="Arial"/>
              </a:rPr>
              <a:t>queue</a:t>
            </a:r>
            <a:r>
              <a:rPr sz="1800" spc="-5" dirty="0">
                <a:cs typeface="Arial"/>
              </a:rPr>
              <a:t>. It waits in the ready </a:t>
            </a:r>
            <a:r>
              <a:rPr sz="1800" spc="-10" dirty="0">
                <a:cs typeface="Arial"/>
              </a:rPr>
              <a:t>queue  until </a:t>
            </a:r>
            <a:r>
              <a:rPr sz="1800" spc="-5" dirty="0">
                <a:cs typeface="Arial"/>
              </a:rPr>
              <a:t>it is selected for </a:t>
            </a:r>
            <a:r>
              <a:rPr sz="1800" spc="-10" dirty="0">
                <a:cs typeface="Arial"/>
              </a:rPr>
              <a:t>execution(or</a:t>
            </a:r>
            <a:r>
              <a:rPr sz="1800" spc="10" dirty="0">
                <a:cs typeface="Arial"/>
              </a:rPr>
              <a:t> </a:t>
            </a:r>
            <a:r>
              <a:rPr sz="1800" spc="-10" dirty="0">
                <a:cs typeface="Arial"/>
              </a:rPr>
              <a:t>dispatched).</a:t>
            </a:r>
            <a:endParaRPr sz="1800"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"/>
            <a:ext cx="9144000" cy="6858000"/>
            <a:chOff x="0" y="12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2"/>
              <a:ext cx="9143631" cy="685763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643037"/>
              <a:ext cx="9144000" cy="643255"/>
            </a:xfrm>
            <a:custGeom>
              <a:avLst/>
              <a:gdLst/>
              <a:ahLst/>
              <a:cxnLst/>
              <a:rect l="l" t="t" r="r" b="b"/>
              <a:pathLst>
                <a:path w="9144000" h="643255">
                  <a:moveTo>
                    <a:pt x="9144000" y="0"/>
                  </a:moveTo>
                  <a:lnTo>
                    <a:pt x="0" y="0"/>
                  </a:lnTo>
                  <a:lnTo>
                    <a:pt x="0" y="642962"/>
                  </a:lnTo>
                  <a:lnTo>
                    <a:pt x="4572000" y="642962"/>
                  </a:lnTo>
                  <a:lnTo>
                    <a:pt x="9144000" y="64296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1E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8097" y="1721053"/>
            <a:ext cx="30302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Scheduling</a:t>
            </a:r>
            <a:r>
              <a:rPr spc="-35" dirty="0"/>
              <a:t> </a:t>
            </a:r>
            <a:r>
              <a:rPr spc="-5" dirty="0"/>
              <a:t>Queues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909713" y="2458796"/>
            <a:ext cx="6948805" cy="3756025"/>
            <a:chOff x="909713" y="2458796"/>
            <a:chExt cx="6948805" cy="375602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57235" y="3071520"/>
              <a:ext cx="5430964" cy="280332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9713" y="2458796"/>
              <a:ext cx="6948360" cy="375588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859619" y="6392062"/>
            <a:ext cx="14262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Scheduling Queues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975" spc="-15" baseline="29914" dirty="0">
                <a:latin typeface="Arial"/>
                <a:cs typeface="Arial"/>
              </a:rPr>
              <a:t>[1]</a:t>
            </a:r>
            <a:endParaRPr sz="975" baseline="2991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43037"/>
            <a:ext cx="9144000" cy="643255"/>
          </a:xfrm>
          <a:custGeom>
            <a:avLst/>
            <a:gdLst/>
            <a:ahLst/>
            <a:cxnLst/>
            <a:rect l="l" t="t" r="r" b="b"/>
            <a:pathLst>
              <a:path w="9144000" h="643255">
                <a:moveTo>
                  <a:pt x="9144000" y="0"/>
                </a:moveTo>
                <a:lnTo>
                  <a:pt x="0" y="0"/>
                </a:lnTo>
                <a:lnTo>
                  <a:pt x="0" y="642962"/>
                </a:lnTo>
                <a:lnTo>
                  <a:pt x="4572000" y="642962"/>
                </a:lnTo>
                <a:lnTo>
                  <a:pt x="9144000" y="642962"/>
                </a:lnTo>
                <a:lnTo>
                  <a:pt x="9144000" y="0"/>
                </a:lnTo>
                <a:close/>
              </a:path>
            </a:pathLst>
          </a:custGeom>
          <a:solidFill>
            <a:srgbClr val="1E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8097" y="1721053"/>
            <a:ext cx="30302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Scheduling</a:t>
            </a:r>
            <a:r>
              <a:rPr spc="-35" dirty="0"/>
              <a:t> </a:t>
            </a:r>
            <a:r>
              <a:rPr spc="-5" dirty="0"/>
              <a:t>Queues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7235" y="3071520"/>
            <a:ext cx="5430964" cy="280332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76618" y="2440698"/>
            <a:ext cx="8124190" cy="420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685800" algn="l"/>
                <a:tab pos="1169035" algn="l"/>
                <a:tab pos="2100580" algn="l"/>
                <a:tab pos="2395220" algn="l"/>
                <a:tab pos="3437890" algn="l"/>
                <a:tab pos="3791585" algn="l"/>
                <a:tab pos="4274820" algn="l"/>
                <a:tab pos="4839970" algn="l"/>
                <a:tab pos="5367655" algn="l"/>
                <a:tab pos="5661660" algn="l"/>
                <a:tab pos="6879590" algn="l"/>
                <a:tab pos="7411084" algn="l"/>
                <a:tab pos="7757159" algn="l"/>
              </a:tabLst>
            </a:pPr>
            <a:r>
              <a:rPr sz="2000" b="1" spc="5" dirty="0">
                <a:latin typeface="Calibri"/>
                <a:cs typeface="Calibri"/>
              </a:rPr>
              <a:t>O</a:t>
            </a:r>
            <a:r>
              <a:rPr sz="2000" b="1" dirty="0">
                <a:latin typeface="Calibri"/>
                <a:cs typeface="Calibri"/>
              </a:rPr>
              <a:t>nce	the	p</a:t>
            </a:r>
            <a:r>
              <a:rPr sz="2000" b="1" spc="-5" dirty="0">
                <a:latin typeface="Calibri"/>
                <a:cs typeface="Calibri"/>
              </a:rPr>
              <a:t>r</a:t>
            </a:r>
            <a:r>
              <a:rPr sz="2000" b="1" dirty="0">
                <a:latin typeface="Calibri"/>
                <a:cs typeface="Calibri"/>
              </a:rPr>
              <a:t>o</a:t>
            </a:r>
            <a:r>
              <a:rPr sz="2000" b="1" spc="-10" dirty="0">
                <a:latin typeface="Calibri"/>
                <a:cs typeface="Calibri"/>
              </a:rPr>
              <a:t>c</a:t>
            </a:r>
            <a:r>
              <a:rPr sz="2000" b="1" dirty="0">
                <a:latin typeface="Calibri"/>
                <a:cs typeface="Calibri"/>
              </a:rPr>
              <a:t>e</a:t>
            </a:r>
            <a:r>
              <a:rPr sz="2000" b="1" spc="10" dirty="0">
                <a:latin typeface="Calibri"/>
                <a:cs typeface="Calibri"/>
              </a:rPr>
              <a:t>s</a:t>
            </a:r>
            <a:r>
              <a:rPr sz="2000" b="1" dirty="0">
                <a:latin typeface="Calibri"/>
                <a:cs typeface="Calibri"/>
              </a:rPr>
              <a:t>s	</a:t>
            </a:r>
            <a:r>
              <a:rPr sz="2000" b="1" spc="-5" dirty="0">
                <a:latin typeface="Calibri"/>
                <a:cs typeface="Calibri"/>
              </a:rPr>
              <a:t>i</a:t>
            </a:r>
            <a:r>
              <a:rPr sz="2000" b="1" dirty="0">
                <a:latin typeface="Calibri"/>
                <a:cs typeface="Calibri"/>
              </a:rPr>
              <a:t>s	</a:t>
            </a:r>
            <a:r>
              <a:rPr sz="2000" b="1" spc="-10" dirty="0">
                <a:latin typeface="Calibri"/>
                <a:cs typeface="Calibri"/>
              </a:rPr>
              <a:t>a</a:t>
            </a:r>
            <a:r>
              <a:rPr sz="2000" b="1" spc="10" dirty="0">
                <a:latin typeface="Calibri"/>
                <a:cs typeface="Calibri"/>
              </a:rPr>
              <a:t>s</a:t>
            </a:r>
            <a:r>
              <a:rPr sz="2000" b="1" dirty="0">
                <a:latin typeface="Calibri"/>
                <a:cs typeface="Calibri"/>
              </a:rPr>
              <a:t>s</a:t>
            </a:r>
            <a:r>
              <a:rPr sz="2000" b="1" spc="-5" dirty="0">
                <a:latin typeface="Calibri"/>
                <a:cs typeface="Calibri"/>
              </a:rPr>
              <a:t>ig</a:t>
            </a:r>
            <a:r>
              <a:rPr sz="2000" b="1" dirty="0">
                <a:latin typeface="Calibri"/>
                <a:cs typeface="Calibri"/>
              </a:rPr>
              <a:t>ned	</a:t>
            </a:r>
            <a:r>
              <a:rPr sz="2000" b="1" spc="-5" dirty="0">
                <a:latin typeface="Calibri"/>
                <a:cs typeface="Calibri"/>
              </a:rPr>
              <a:t>t</a:t>
            </a:r>
            <a:r>
              <a:rPr sz="2000" b="1" dirty="0">
                <a:latin typeface="Calibri"/>
                <a:cs typeface="Calibri"/>
              </a:rPr>
              <a:t>o	the	</a:t>
            </a:r>
            <a:r>
              <a:rPr sz="2000" b="1" spc="-10" dirty="0">
                <a:latin typeface="Calibri"/>
                <a:cs typeface="Calibri"/>
              </a:rPr>
              <a:t>C</a:t>
            </a:r>
            <a:r>
              <a:rPr sz="2000" b="1" dirty="0">
                <a:latin typeface="Calibri"/>
                <a:cs typeface="Calibri"/>
              </a:rPr>
              <a:t>PU	</a:t>
            </a:r>
            <a:r>
              <a:rPr sz="2000" b="1" spc="-10" dirty="0">
                <a:latin typeface="Calibri"/>
                <a:cs typeface="Calibri"/>
              </a:rPr>
              <a:t>a</a:t>
            </a:r>
            <a:r>
              <a:rPr sz="2000" b="1" dirty="0">
                <a:latin typeface="Calibri"/>
                <a:cs typeface="Calibri"/>
              </a:rPr>
              <a:t>nd	</a:t>
            </a:r>
            <a:r>
              <a:rPr sz="2000" b="1" spc="5" dirty="0">
                <a:latin typeface="Calibri"/>
                <a:cs typeface="Calibri"/>
              </a:rPr>
              <a:t>i</a:t>
            </a:r>
            <a:r>
              <a:rPr sz="2000" b="1" dirty="0">
                <a:latin typeface="Calibri"/>
                <a:cs typeface="Calibri"/>
              </a:rPr>
              <a:t>s	e</a:t>
            </a:r>
            <a:r>
              <a:rPr sz="2000" b="1" spc="-5" dirty="0">
                <a:latin typeface="Calibri"/>
                <a:cs typeface="Calibri"/>
              </a:rPr>
              <a:t>x</a:t>
            </a:r>
            <a:r>
              <a:rPr sz="2000" b="1" dirty="0">
                <a:latin typeface="Calibri"/>
                <a:cs typeface="Calibri"/>
              </a:rPr>
              <a:t>ecu</a:t>
            </a:r>
            <a:r>
              <a:rPr sz="2000" b="1" spc="-10" dirty="0">
                <a:latin typeface="Calibri"/>
                <a:cs typeface="Calibri"/>
              </a:rPr>
              <a:t>ti</a:t>
            </a:r>
            <a:r>
              <a:rPr sz="2000" b="1" spc="-5" dirty="0">
                <a:latin typeface="Calibri"/>
                <a:cs typeface="Calibri"/>
              </a:rPr>
              <a:t>ng</a:t>
            </a:r>
            <a:r>
              <a:rPr sz="2000" b="1" dirty="0">
                <a:latin typeface="Calibri"/>
                <a:cs typeface="Calibri"/>
              </a:rPr>
              <a:t>,	one	of	the  </a:t>
            </a:r>
            <a:r>
              <a:rPr sz="2000" b="1" spc="-5" dirty="0">
                <a:latin typeface="Calibri"/>
                <a:cs typeface="Calibri"/>
              </a:rPr>
              <a:t>following several events can</a:t>
            </a:r>
            <a:r>
              <a:rPr sz="2000" b="1" spc="4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occur:</a:t>
            </a:r>
            <a:endParaRPr sz="2000">
              <a:latin typeface="Calibri"/>
              <a:cs typeface="Calibri"/>
            </a:endParaRPr>
          </a:p>
          <a:p>
            <a:pPr marL="12700" marR="793750">
              <a:lnSpc>
                <a:spcPct val="200000"/>
              </a:lnSpc>
            </a:pPr>
            <a:r>
              <a:rPr sz="1800" spc="-5" dirty="0">
                <a:latin typeface="Calibri"/>
                <a:cs typeface="Calibri"/>
              </a:rPr>
              <a:t>1.The process could issue an I/O request,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then be placed </a:t>
            </a:r>
            <a:r>
              <a:rPr sz="1800" spc="-10" dirty="0">
                <a:latin typeface="Calibri"/>
                <a:cs typeface="Calibri"/>
              </a:rPr>
              <a:t>in </a:t>
            </a: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b="1" spc="-5" dirty="0">
                <a:latin typeface="Calibri"/>
                <a:cs typeface="Calibri"/>
              </a:rPr>
              <a:t>I/O queue</a:t>
            </a:r>
            <a:r>
              <a:rPr sz="1800" spc="-5" dirty="0">
                <a:latin typeface="Calibri"/>
                <a:cs typeface="Calibri"/>
              </a:rPr>
              <a:t>.  2.The process could create </a:t>
            </a:r>
            <a:r>
              <a:rPr sz="1800" dirty="0">
                <a:latin typeface="Calibri"/>
                <a:cs typeface="Calibri"/>
              </a:rPr>
              <a:t>a new sub </a:t>
            </a:r>
            <a:r>
              <a:rPr sz="1800" spc="-5" dirty="0">
                <a:latin typeface="Calibri"/>
                <a:cs typeface="Calibri"/>
              </a:rPr>
              <a:t>process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wait </a:t>
            </a:r>
            <a:r>
              <a:rPr sz="1800" dirty="0">
                <a:latin typeface="Calibri"/>
                <a:cs typeface="Calibri"/>
              </a:rPr>
              <a:t>for </a:t>
            </a:r>
            <a:r>
              <a:rPr sz="1800" spc="-10" dirty="0">
                <a:latin typeface="Calibri"/>
                <a:cs typeface="Calibri"/>
              </a:rPr>
              <a:t>its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termination.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12700" marR="889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3.The process could </a:t>
            </a:r>
            <a:r>
              <a:rPr sz="1800" dirty="0">
                <a:latin typeface="Calibri"/>
                <a:cs typeface="Calibri"/>
              </a:rPr>
              <a:t>be </a:t>
            </a:r>
            <a:r>
              <a:rPr sz="1800" spc="-5" dirty="0">
                <a:latin typeface="Calibri"/>
                <a:cs typeface="Calibri"/>
              </a:rPr>
              <a:t>removed </a:t>
            </a:r>
            <a:r>
              <a:rPr sz="1800" spc="-10" dirty="0">
                <a:latin typeface="Calibri"/>
                <a:cs typeface="Calibri"/>
              </a:rPr>
              <a:t>forcibly </a:t>
            </a:r>
            <a:r>
              <a:rPr sz="1800" spc="-5" dirty="0">
                <a:latin typeface="Calibri"/>
                <a:cs typeface="Calibri"/>
              </a:rPr>
              <a:t>from the CPU, as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result of an interrupt, and  </a:t>
            </a:r>
            <a:r>
              <a:rPr sz="1800" dirty="0">
                <a:latin typeface="Calibri"/>
                <a:cs typeface="Calibri"/>
              </a:rPr>
              <a:t>be put </a:t>
            </a:r>
            <a:r>
              <a:rPr sz="1800" spc="-5" dirty="0">
                <a:latin typeface="Calibri"/>
                <a:cs typeface="Calibri"/>
              </a:rPr>
              <a:t>back in the ready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queue.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Calibri"/>
              <a:cs typeface="Calibri"/>
            </a:endParaRPr>
          </a:p>
          <a:p>
            <a:pPr marL="12700" marR="952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In </a:t>
            </a: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first </a:t>
            </a:r>
            <a:r>
              <a:rPr sz="1800" spc="-5" dirty="0">
                <a:latin typeface="Calibri"/>
                <a:cs typeface="Calibri"/>
              </a:rPr>
              <a:t>two cases, the process eventually switches from the waiting state to the  ready state, and is then </a:t>
            </a:r>
            <a:r>
              <a:rPr sz="1800" dirty="0">
                <a:latin typeface="Calibri"/>
                <a:cs typeface="Calibri"/>
              </a:rPr>
              <a:t>put </a:t>
            </a:r>
            <a:r>
              <a:rPr sz="1800" spc="-5" dirty="0">
                <a:latin typeface="Calibri"/>
                <a:cs typeface="Calibri"/>
              </a:rPr>
              <a:t>back in the ready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queue.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Calibri"/>
              <a:cs typeface="Calibri"/>
            </a:endParaRPr>
          </a:p>
          <a:p>
            <a:pPr marL="12700" marR="8255" indent="62865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process continues this cycle until it terminates, at which time it is removed from all  </a:t>
            </a:r>
            <a:r>
              <a:rPr sz="1800" dirty="0">
                <a:latin typeface="Calibri"/>
                <a:cs typeface="Calibri"/>
              </a:rPr>
              <a:t>queues </a:t>
            </a:r>
            <a:r>
              <a:rPr sz="1800" spc="-5" dirty="0">
                <a:latin typeface="Calibri"/>
                <a:cs typeface="Calibri"/>
              </a:rPr>
              <a:t>and has its PCB and resources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deallocated.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"/>
            <a:ext cx="9144000" cy="6858000"/>
            <a:chOff x="0" y="12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7235" y="3071520"/>
              <a:ext cx="5430964" cy="280332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643037"/>
              <a:ext cx="9144000" cy="643255"/>
            </a:xfrm>
            <a:custGeom>
              <a:avLst/>
              <a:gdLst/>
              <a:ahLst/>
              <a:cxnLst/>
              <a:rect l="l" t="t" r="r" b="b"/>
              <a:pathLst>
                <a:path w="9144000" h="643255">
                  <a:moveTo>
                    <a:pt x="9144000" y="0"/>
                  </a:moveTo>
                  <a:lnTo>
                    <a:pt x="0" y="0"/>
                  </a:lnTo>
                  <a:lnTo>
                    <a:pt x="0" y="642962"/>
                  </a:lnTo>
                  <a:lnTo>
                    <a:pt x="4572000" y="642962"/>
                  </a:lnTo>
                  <a:lnTo>
                    <a:pt x="9144000" y="64296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1E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80336" y="1721053"/>
            <a:ext cx="49752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How are these goals </a:t>
            </a:r>
            <a:r>
              <a:rPr spc="-10" dirty="0"/>
              <a:t>achieved</a:t>
            </a:r>
            <a:r>
              <a:rPr spc="-20" dirty="0"/>
              <a:t> </a:t>
            </a:r>
            <a:r>
              <a:rPr dirty="0"/>
              <a:t>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11099" y="2441927"/>
            <a:ext cx="8224520" cy="261429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225425" indent="-187960">
              <a:lnSpc>
                <a:spcPct val="100000"/>
              </a:lnSpc>
              <a:spcBef>
                <a:spcPts val="830"/>
              </a:spcBef>
              <a:buSzPct val="79166"/>
              <a:buFont typeface="Arial"/>
              <a:buChar char="•"/>
              <a:tabLst>
                <a:tab pos="226060" algn="l"/>
              </a:tabLst>
            </a:pPr>
            <a:r>
              <a:rPr sz="2400" spc="-5" dirty="0">
                <a:latin typeface="Calibri"/>
                <a:cs typeface="Calibri"/>
              </a:rPr>
              <a:t>Schedule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dispatch processes for </a:t>
            </a:r>
            <a:r>
              <a:rPr sz="2400" spc="-10" dirty="0">
                <a:latin typeface="Calibri"/>
                <a:cs typeface="Calibri"/>
              </a:rPr>
              <a:t>execution </a:t>
            </a:r>
            <a:r>
              <a:rPr sz="2400" spc="-5" dirty="0">
                <a:latin typeface="Calibri"/>
                <a:cs typeface="Calibri"/>
              </a:rPr>
              <a:t>by the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processor</a:t>
            </a:r>
            <a:endParaRPr sz="2400">
              <a:latin typeface="Calibri"/>
              <a:cs typeface="Calibri"/>
            </a:endParaRPr>
          </a:p>
          <a:p>
            <a:pPr marL="225425" marR="758825" indent="-187960">
              <a:lnSpc>
                <a:spcPct val="100000"/>
              </a:lnSpc>
              <a:spcBef>
                <a:spcPts val="730"/>
              </a:spcBef>
              <a:buSzPct val="79166"/>
              <a:buFont typeface="Arial"/>
              <a:buChar char="•"/>
              <a:tabLst>
                <a:tab pos="226060" algn="l"/>
                <a:tab pos="1722120" algn="l"/>
              </a:tabLst>
            </a:pPr>
            <a:r>
              <a:rPr sz="2400" spc="-5" dirty="0">
                <a:latin typeface="Calibri"/>
                <a:cs typeface="Calibri"/>
              </a:rPr>
              <a:t>Implement	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safe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fair policy for resource allocation to  processes</a:t>
            </a:r>
            <a:endParaRPr sz="2400">
              <a:latin typeface="Calibri"/>
              <a:cs typeface="Calibri"/>
            </a:endParaRPr>
          </a:p>
          <a:p>
            <a:pPr marL="225425" indent="-187960">
              <a:lnSpc>
                <a:spcPct val="100000"/>
              </a:lnSpc>
              <a:spcBef>
                <a:spcPts val="590"/>
              </a:spcBef>
              <a:buSzPct val="79166"/>
              <a:buFont typeface="Arial"/>
              <a:buChar char="•"/>
              <a:tabLst>
                <a:tab pos="226060" algn="l"/>
              </a:tabLst>
            </a:pPr>
            <a:r>
              <a:rPr sz="2400" spc="-5" dirty="0">
                <a:latin typeface="Calibri"/>
                <a:cs typeface="Calibri"/>
              </a:rPr>
              <a:t>Respond </a:t>
            </a:r>
            <a:r>
              <a:rPr sz="2400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requests by user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programs</a:t>
            </a:r>
            <a:endParaRPr sz="2400">
              <a:latin typeface="Calibri"/>
              <a:cs typeface="Calibri"/>
            </a:endParaRPr>
          </a:p>
          <a:p>
            <a:pPr marL="225425" marR="30480" indent="-187960">
              <a:lnSpc>
                <a:spcPct val="100000"/>
              </a:lnSpc>
              <a:spcBef>
                <a:spcPts val="1050"/>
              </a:spcBef>
              <a:buSzPct val="79166"/>
              <a:buFont typeface="Arial"/>
              <a:buChar char="•"/>
              <a:tabLst>
                <a:tab pos="226060" algn="l"/>
                <a:tab pos="3267710" algn="l"/>
              </a:tabLst>
            </a:pPr>
            <a:r>
              <a:rPr sz="2400" spc="-5" dirty="0">
                <a:latin typeface="Calibri"/>
                <a:cs typeface="Calibri"/>
              </a:rPr>
              <a:t>Construct</a:t>
            </a:r>
            <a:r>
              <a:rPr sz="2400" dirty="0">
                <a:latin typeface="Calibri"/>
                <a:cs typeface="Calibri"/>
              </a:rPr>
              <a:t> and maintain	</a:t>
            </a:r>
            <a:r>
              <a:rPr sz="2400" spc="-5" dirty="0">
                <a:latin typeface="Calibri"/>
                <a:cs typeface="Calibri"/>
              </a:rPr>
              <a:t>tables for </a:t>
            </a:r>
            <a:r>
              <a:rPr sz="2400" dirty="0">
                <a:latin typeface="Calibri"/>
                <a:cs typeface="Calibri"/>
              </a:rPr>
              <a:t>each </a:t>
            </a:r>
            <a:r>
              <a:rPr sz="2400" spc="-5" dirty="0">
                <a:latin typeface="Calibri"/>
                <a:cs typeface="Calibri"/>
              </a:rPr>
              <a:t>process </a:t>
            </a:r>
            <a:r>
              <a:rPr sz="2400" dirty="0">
                <a:latin typeface="Calibri"/>
                <a:cs typeface="Calibri"/>
              </a:rPr>
              <a:t>managed </a:t>
            </a:r>
            <a:r>
              <a:rPr sz="2400" spc="-5" dirty="0">
                <a:latin typeface="Calibri"/>
                <a:cs typeface="Calibri"/>
              </a:rPr>
              <a:t>by the  </a:t>
            </a:r>
            <a:r>
              <a:rPr sz="2400" spc="-10" dirty="0">
                <a:latin typeface="Calibri"/>
                <a:cs typeface="Calibri"/>
              </a:rPr>
              <a:t>operating </a:t>
            </a:r>
            <a:r>
              <a:rPr sz="2400" spc="-5" dirty="0">
                <a:latin typeface="Calibri"/>
                <a:cs typeface="Calibri"/>
              </a:rPr>
              <a:t>system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18525" y="6032156"/>
            <a:ext cx="609485" cy="60948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43037"/>
            <a:ext cx="9144000" cy="643255"/>
          </a:xfrm>
          <a:custGeom>
            <a:avLst/>
            <a:gdLst/>
            <a:ahLst/>
            <a:cxnLst/>
            <a:rect l="l" t="t" r="r" b="b"/>
            <a:pathLst>
              <a:path w="9144000" h="643255">
                <a:moveTo>
                  <a:pt x="9144000" y="0"/>
                </a:moveTo>
                <a:lnTo>
                  <a:pt x="0" y="0"/>
                </a:lnTo>
                <a:lnTo>
                  <a:pt x="0" y="642962"/>
                </a:lnTo>
                <a:lnTo>
                  <a:pt x="4572000" y="642962"/>
                </a:lnTo>
                <a:lnTo>
                  <a:pt x="9144000" y="642962"/>
                </a:lnTo>
                <a:lnTo>
                  <a:pt x="9144000" y="0"/>
                </a:lnTo>
                <a:close/>
              </a:path>
            </a:pathLst>
          </a:custGeom>
          <a:solidFill>
            <a:srgbClr val="1E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8097" y="1721053"/>
            <a:ext cx="31534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Types </a:t>
            </a:r>
            <a:r>
              <a:rPr spc="-10" dirty="0"/>
              <a:t>of</a:t>
            </a:r>
            <a:r>
              <a:rPr spc="-70" dirty="0"/>
              <a:t> </a:t>
            </a:r>
            <a:r>
              <a:rPr spc="-5" dirty="0"/>
              <a:t>Schedulers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857235" y="2571483"/>
            <a:ext cx="5431155" cy="3303904"/>
            <a:chOff x="1857235" y="2571483"/>
            <a:chExt cx="5431155" cy="330390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7235" y="3071520"/>
              <a:ext cx="5430964" cy="280332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142805" y="2571483"/>
              <a:ext cx="2786380" cy="1143000"/>
            </a:xfrm>
            <a:custGeom>
              <a:avLst/>
              <a:gdLst/>
              <a:ahLst/>
              <a:cxnLst/>
              <a:rect l="l" t="t" r="r" b="b"/>
              <a:pathLst>
                <a:path w="2786379" h="1143000">
                  <a:moveTo>
                    <a:pt x="2786037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1393190" y="1143000"/>
                  </a:lnTo>
                  <a:lnTo>
                    <a:pt x="2786037" y="1143000"/>
                  </a:lnTo>
                  <a:lnTo>
                    <a:pt x="2786037" y="0"/>
                  </a:lnTo>
                  <a:close/>
                </a:path>
              </a:pathLst>
            </a:custGeom>
            <a:solidFill>
              <a:srgbClr val="4E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142805" y="2571483"/>
            <a:ext cx="2786380" cy="1143000"/>
          </a:xfrm>
          <a:prstGeom prst="rect">
            <a:avLst/>
          </a:prstGeom>
          <a:ln w="25559">
            <a:solidFill>
              <a:srgbClr val="375C8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50">
              <a:latin typeface="Times New Roman"/>
              <a:cs typeface="Times New Roman"/>
            </a:endParaRPr>
          </a:p>
          <a:p>
            <a:pPr marL="608330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Schedulers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28446" y="4714925"/>
            <a:ext cx="1786255" cy="714375"/>
          </a:xfrm>
          <a:custGeom>
            <a:avLst/>
            <a:gdLst/>
            <a:ahLst/>
            <a:cxnLst/>
            <a:rect l="l" t="t" r="r" b="b"/>
            <a:pathLst>
              <a:path w="1786255" h="714375">
                <a:moveTo>
                  <a:pt x="1785950" y="0"/>
                </a:moveTo>
                <a:lnTo>
                  <a:pt x="0" y="0"/>
                </a:lnTo>
                <a:lnTo>
                  <a:pt x="0" y="714235"/>
                </a:lnTo>
                <a:lnTo>
                  <a:pt x="893152" y="714235"/>
                </a:lnTo>
                <a:lnTo>
                  <a:pt x="1785950" y="714235"/>
                </a:lnTo>
                <a:lnTo>
                  <a:pt x="1785950" y="0"/>
                </a:lnTo>
                <a:close/>
              </a:path>
            </a:pathLst>
          </a:custGeom>
          <a:solidFill>
            <a:srgbClr val="4E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28446" y="4714925"/>
            <a:ext cx="1786255" cy="714375"/>
          </a:xfrm>
          <a:prstGeom prst="rect">
            <a:avLst/>
          </a:prstGeom>
          <a:ln w="25559">
            <a:solidFill>
              <a:srgbClr val="375C89"/>
            </a:solidFill>
          </a:ln>
        </p:spPr>
        <p:txBody>
          <a:bodyPr vert="horz" wrap="square" lIns="0" tIns="83185" rIns="0" bIns="0" rtlCol="0">
            <a:spAutoFit/>
          </a:bodyPr>
          <a:lstStyle/>
          <a:p>
            <a:pPr marL="423545" marR="387350" indent="-29209">
              <a:lnSpc>
                <a:spcPct val="100000"/>
              </a:lnSpc>
              <a:spcBef>
                <a:spcPts val="655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Long</a:t>
            </a:r>
            <a:r>
              <a:rPr sz="1800" b="1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Term  Scheduler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28644" y="4642916"/>
            <a:ext cx="1786255" cy="715010"/>
          </a:xfrm>
          <a:custGeom>
            <a:avLst/>
            <a:gdLst/>
            <a:ahLst/>
            <a:cxnLst/>
            <a:rect l="l" t="t" r="r" b="b"/>
            <a:pathLst>
              <a:path w="1786254" h="715010">
                <a:moveTo>
                  <a:pt x="1785950" y="0"/>
                </a:moveTo>
                <a:lnTo>
                  <a:pt x="0" y="0"/>
                </a:lnTo>
                <a:lnTo>
                  <a:pt x="0" y="714603"/>
                </a:lnTo>
                <a:lnTo>
                  <a:pt x="893152" y="714603"/>
                </a:lnTo>
                <a:lnTo>
                  <a:pt x="1785950" y="714603"/>
                </a:lnTo>
                <a:lnTo>
                  <a:pt x="1785950" y="0"/>
                </a:lnTo>
                <a:close/>
              </a:path>
            </a:pathLst>
          </a:custGeom>
          <a:solidFill>
            <a:srgbClr val="4E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28644" y="4642916"/>
            <a:ext cx="1786255" cy="715010"/>
          </a:xfrm>
          <a:prstGeom prst="rect">
            <a:avLst/>
          </a:prstGeom>
          <a:ln w="25559">
            <a:solidFill>
              <a:srgbClr val="375C89"/>
            </a:solidFill>
          </a:ln>
        </p:spPr>
        <p:txBody>
          <a:bodyPr vert="horz" wrap="square" lIns="0" tIns="8255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650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Short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Term</a:t>
            </a:r>
            <a:endParaRPr sz="1800">
              <a:latin typeface="Calibri"/>
              <a:cs typeface="Calibri"/>
            </a:endParaRPr>
          </a:p>
          <a:p>
            <a:pPr marL="603250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Scheduler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000483" y="4642916"/>
            <a:ext cx="1786255" cy="715010"/>
          </a:xfrm>
          <a:custGeom>
            <a:avLst/>
            <a:gdLst/>
            <a:ahLst/>
            <a:cxnLst/>
            <a:rect l="l" t="t" r="r" b="b"/>
            <a:pathLst>
              <a:path w="1786254" h="715010">
                <a:moveTo>
                  <a:pt x="1785962" y="0"/>
                </a:moveTo>
                <a:lnTo>
                  <a:pt x="0" y="0"/>
                </a:lnTo>
                <a:lnTo>
                  <a:pt x="0" y="714603"/>
                </a:lnTo>
                <a:lnTo>
                  <a:pt x="893152" y="714603"/>
                </a:lnTo>
                <a:lnTo>
                  <a:pt x="1785962" y="714603"/>
                </a:lnTo>
                <a:lnTo>
                  <a:pt x="1785962" y="0"/>
                </a:lnTo>
                <a:close/>
              </a:path>
            </a:pathLst>
          </a:custGeom>
          <a:solidFill>
            <a:srgbClr val="4E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000483" y="4642916"/>
            <a:ext cx="1786255" cy="715010"/>
          </a:xfrm>
          <a:prstGeom prst="rect">
            <a:avLst/>
          </a:prstGeom>
          <a:ln w="25559">
            <a:solidFill>
              <a:srgbClr val="375C89"/>
            </a:solidFill>
          </a:ln>
        </p:spPr>
        <p:txBody>
          <a:bodyPr vert="horz" wrap="square" lIns="0" tIns="82550" rIns="0" bIns="0" rtlCol="0">
            <a:spAutoFit/>
          </a:bodyPr>
          <a:lstStyle/>
          <a:p>
            <a:pPr marL="422909" marR="212090" indent="-205104">
              <a:lnSpc>
                <a:spcPct val="100000"/>
              </a:lnSpc>
              <a:spcBef>
                <a:spcPts val="650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Medium</a:t>
            </a:r>
            <a:r>
              <a:rPr sz="1800" b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Term  Scheduler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856879" y="3694139"/>
            <a:ext cx="5036820" cy="981710"/>
            <a:chOff x="1856879" y="3694139"/>
            <a:chExt cx="5036820" cy="981710"/>
          </a:xfrm>
        </p:grpSpPr>
        <p:sp>
          <p:nvSpPr>
            <p:cNvPr id="15" name="object 15"/>
            <p:cNvSpPr/>
            <p:nvPr/>
          </p:nvSpPr>
          <p:spPr>
            <a:xfrm>
              <a:off x="2021039" y="3714838"/>
              <a:ext cx="2515235" cy="871855"/>
            </a:xfrm>
            <a:custGeom>
              <a:avLst/>
              <a:gdLst/>
              <a:ahLst/>
              <a:cxnLst/>
              <a:rect l="l" t="t" r="r" b="b"/>
              <a:pathLst>
                <a:path w="2515235" h="871854">
                  <a:moveTo>
                    <a:pt x="2514955" y="0"/>
                  </a:moveTo>
                  <a:lnTo>
                    <a:pt x="0" y="871562"/>
                  </a:lnTo>
                </a:path>
              </a:pathLst>
            </a:custGeom>
            <a:ln w="41399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56879" y="4500003"/>
              <a:ext cx="197281" cy="17567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360684" y="3714838"/>
              <a:ext cx="175895" cy="759460"/>
            </a:xfrm>
            <a:custGeom>
              <a:avLst/>
              <a:gdLst/>
              <a:ahLst/>
              <a:cxnLst/>
              <a:rect l="l" t="t" r="r" b="b"/>
              <a:pathLst>
                <a:path w="175895" h="759460">
                  <a:moveTo>
                    <a:pt x="175310" y="0"/>
                  </a:moveTo>
                  <a:lnTo>
                    <a:pt x="0" y="759244"/>
                  </a:lnTo>
                </a:path>
              </a:pathLst>
            </a:custGeom>
            <a:ln w="41399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9244" y="4447438"/>
              <a:ext cx="181432" cy="19584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535995" y="3714838"/>
              <a:ext cx="2196465" cy="864869"/>
            </a:xfrm>
            <a:custGeom>
              <a:avLst/>
              <a:gdLst/>
              <a:ahLst/>
              <a:cxnLst/>
              <a:rect l="l" t="t" r="r" b="b"/>
              <a:pathLst>
                <a:path w="2196465" h="864870">
                  <a:moveTo>
                    <a:pt x="0" y="0"/>
                  </a:moveTo>
                  <a:lnTo>
                    <a:pt x="2196007" y="864717"/>
                  </a:lnTo>
                </a:path>
              </a:pathLst>
            </a:custGeom>
            <a:ln w="41399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96722" y="4494606"/>
              <a:ext cx="196913" cy="1731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43037"/>
            <a:ext cx="9144000" cy="643255"/>
          </a:xfrm>
          <a:custGeom>
            <a:avLst/>
            <a:gdLst/>
            <a:ahLst/>
            <a:cxnLst/>
            <a:rect l="l" t="t" r="r" b="b"/>
            <a:pathLst>
              <a:path w="9144000" h="643255">
                <a:moveTo>
                  <a:pt x="9144000" y="0"/>
                </a:moveTo>
                <a:lnTo>
                  <a:pt x="0" y="0"/>
                </a:lnTo>
                <a:lnTo>
                  <a:pt x="0" y="642962"/>
                </a:lnTo>
                <a:lnTo>
                  <a:pt x="4572000" y="642962"/>
                </a:lnTo>
                <a:lnTo>
                  <a:pt x="9144000" y="642962"/>
                </a:lnTo>
                <a:lnTo>
                  <a:pt x="9144000" y="0"/>
                </a:lnTo>
                <a:close/>
              </a:path>
            </a:pathLst>
          </a:custGeom>
          <a:solidFill>
            <a:srgbClr val="1E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8097" y="1721053"/>
            <a:ext cx="333565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Long Term</a:t>
            </a:r>
            <a:r>
              <a:rPr spc="-40" dirty="0"/>
              <a:t> </a:t>
            </a:r>
            <a:r>
              <a:rPr spc="-10" dirty="0"/>
              <a:t>Scheduler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7235" y="3071520"/>
            <a:ext cx="5430964" cy="280332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76618" y="2441054"/>
            <a:ext cx="8131809" cy="33769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Calibri"/>
                <a:cs typeface="Calibri"/>
              </a:rPr>
              <a:t>Long term </a:t>
            </a:r>
            <a:r>
              <a:rPr sz="2200" b="1" spc="-5" dirty="0">
                <a:solidFill>
                  <a:srgbClr val="4E80BC"/>
                </a:solidFill>
                <a:latin typeface="Calibri"/>
                <a:cs typeface="Calibri"/>
              </a:rPr>
              <a:t>scheduler runs less</a:t>
            </a:r>
            <a:r>
              <a:rPr sz="2200" b="1" spc="-40" dirty="0">
                <a:solidFill>
                  <a:srgbClr val="4E80BC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4E80BC"/>
                </a:solidFill>
                <a:latin typeface="Calibri"/>
                <a:cs typeface="Calibri"/>
              </a:rPr>
              <a:t>frequently</a:t>
            </a:r>
            <a:r>
              <a:rPr sz="2200" spc="-5" dirty="0">
                <a:latin typeface="Calibri"/>
                <a:cs typeface="Calibri"/>
              </a:rPr>
              <a:t>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150">
              <a:latin typeface="Calibri"/>
              <a:cs typeface="Calibri"/>
            </a:endParaRPr>
          </a:p>
          <a:p>
            <a:pPr marL="354965" marR="50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Calibri"/>
                <a:cs typeface="Calibri"/>
              </a:rPr>
              <a:t>Long Term </a:t>
            </a:r>
            <a:r>
              <a:rPr sz="2200" spc="-10" dirty="0">
                <a:latin typeface="Calibri"/>
                <a:cs typeface="Calibri"/>
              </a:rPr>
              <a:t>Schedulers decide which </a:t>
            </a:r>
            <a:r>
              <a:rPr sz="2200" spc="-5" dirty="0">
                <a:latin typeface="Calibri"/>
                <a:cs typeface="Calibri"/>
              </a:rPr>
              <a:t>program </a:t>
            </a:r>
            <a:r>
              <a:rPr sz="2200" spc="-10" dirty="0">
                <a:latin typeface="Calibri"/>
                <a:cs typeface="Calibri"/>
              </a:rPr>
              <a:t>must get </a:t>
            </a:r>
            <a:r>
              <a:rPr sz="2200" b="1" spc="-10" dirty="0">
                <a:solidFill>
                  <a:srgbClr val="4E80BC"/>
                </a:solidFill>
                <a:latin typeface="Calibri"/>
                <a:cs typeface="Calibri"/>
              </a:rPr>
              <a:t>into the </a:t>
            </a:r>
            <a:r>
              <a:rPr sz="2200" b="1" spc="-5" dirty="0">
                <a:solidFill>
                  <a:srgbClr val="4E80BC"/>
                </a:solidFill>
                <a:latin typeface="Calibri"/>
                <a:cs typeface="Calibri"/>
              </a:rPr>
              <a:t>job  </a:t>
            </a:r>
            <a:r>
              <a:rPr sz="2200" b="1" spc="-10" dirty="0">
                <a:solidFill>
                  <a:srgbClr val="4E80BC"/>
                </a:solidFill>
                <a:latin typeface="Calibri"/>
                <a:cs typeface="Calibri"/>
              </a:rPr>
              <a:t>queue.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150">
              <a:latin typeface="Calibri"/>
              <a:cs typeface="Calibri"/>
            </a:endParaRPr>
          </a:p>
          <a:p>
            <a:pPr marL="354965" marR="14604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Calibri"/>
                <a:cs typeface="Calibri"/>
              </a:rPr>
              <a:t>From the job </a:t>
            </a:r>
            <a:r>
              <a:rPr sz="2200" spc="-10" dirty="0">
                <a:latin typeface="Calibri"/>
                <a:cs typeface="Calibri"/>
              </a:rPr>
              <a:t>queue, </a:t>
            </a:r>
            <a:r>
              <a:rPr sz="2200" spc="-5" dirty="0">
                <a:latin typeface="Calibri"/>
                <a:cs typeface="Calibri"/>
              </a:rPr>
              <a:t>the Job Processor, </a:t>
            </a:r>
            <a:r>
              <a:rPr sz="2200" spc="-10" dirty="0">
                <a:latin typeface="Calibri"/>
                <a:cs typeface="Calibri"/>
              </a:rPr>
              <a:t>selects </a:t>
            </a:r>
            <a:r>
              <a:rPr sz="2200" spc="-5" dirty="0">
                <a:latin typeface="Calibri"/>
                <a:cs typeface="Calibri"/>
              </a:rPr>
              <a:t>processes and loads  them into </a:t>
            </a:r>
            <a:r>
              <a:rPr sz="2200" spc="-1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memory </a:t>
            </a:r>
            <a:r>
              <a:rPr sz="2200" dirty="0">
                <a:latin typeface="Calibri"/>
                <a:cs typeface="Calibri"/>
              </a:rPr>
              <a:t>for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execution.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2150">
              <a:latin typeface="Calibri"/>
              <a:cs typeface="Calibri"/>
            </a:endParaRPr>
          </a:p>
          <a:p>
            <a:pPr marL="354965" marR="5715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Calibri"/>
                <a:cs typeface="Calibri"/>
              </a:rPr>
              <a:t>Primary aim </a:t>
            </a:r>
            <a:r>
              <a:rPr sz="2200" dirty="0">
                <a:latin typeface="Calibri"/>
                <a:cs typeface="Calibri"/>
              </a:rPr>
              <a:t>of </a:t>
            </a:r>
            <a:r>
              <a:rPr sz="2200" spc="-1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Job </a:t>
            </a:r>
            <a:r>
              <a:rPr sz="2200" spc="-10" dirty="0">
                <a:latin typeface="Calibri"/>
                <a:cs typeface="Calibri"/>
              </a:rPr>
              <a:t>Scheduler </a:t>
            </a:r>
            <a:r>
              <a:rPr sz="2200" spc="-5" dirty="0">
                <a:latin typeface="Calibri"/>
                <a:cs typeface="Calibri"/>
              </a:rPr>
              <a:t>is to maintain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b="1" spc="-10" dirty="0">
                <a:solidFill>
                  <a:srgbClr val="4E80BC"/>
                </a:solidFill>
                <a:latin typeface="Calibri"/>
                <a:cs typeface="Calibri"/>
              </a:rPr>
              <a:t>good </a:t>
            </a:r>
            <a:r>
              <a:rPr sz="2200" b="1" spc="-5" dirty="0">
                <a:solidFill>
                  <a:srgbClr val="4E80BC"/>
                </a:solidFill>
                <a:latin typeface="Calibri"/>
                <a:cs typeface="Calibri"/>
              </a:rPr>
              <a:t>degree </a:t>
            </a:r>
            <a:r>
              <a:rPr sz="2200" b="1" spc="-10" dirty="0">
                <a:solidFill>
                  <a:srgbClr val="4E80BC"/>
                </a:solidFill>
                <a:latin typeface="Calibri"/>
                <a:cs typeface="Calibri"/>
              </a:rPr>
              <a:t>of  Multiprogramming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43037"/>
            <a:ext cx="9144000" cy="643255"/>
          </a:xfrm>
          <a:custGeom>
            <a:avLst/>
            <a:gdLst/>
            <a:ahLst/>
            <a:cxnLst/>
            <a:rect l="l" t="t" r="r" b="b"/>
            <a:pathLst>
              <a:path w="9144000" h="643255">
                <a:moveTo>
                  <a:pt x="9144000" y="0"/>
                </a:moveTo>
                <a:lnTo>
                  <a:pt x="0" y="0"/>
                </a:lnTo>
                <a:lnTo>
                  <a:pt x="0" y="642962"/>
                </a:lnTo>
                <a:lnTo>
                  <a:pt x="4572000" y="642962"/>
                </a:lnTo>
                <a:lnTo>
                  <a:pt x="9144000" y="642962"/>
                </a:lnTo>
                <a:lnTo>
                  <a:pt x="9144000" y="0"/>
                </a:lnTo>
                <a:close/>
              </a:path>
            </a:pathLst>
          </a:custGeom>
          <a:solidFill>
            <a:srgbClr val="1E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8097" y="1721053"/>
            <a:ext cx="344042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Short </a:t>
            </a:r>
            <a:r>
              <a:rPr dirty="0"/>
              <a:t>Term</a:t>
            </a:r>
            <a:r>
              <a:rPr spc="-105" dirty="0"/>
              <a:t> </a:t>
            </a:r>
            <a:r>
              <a:rPr spc="-5" dirty="0"/>
              <a:t>Scheduler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7235" y="3071520"/>
            <a:ext cx="5430964" cy="280332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76618" y="2730500"/>
            <a:ext cx="1238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9340" y="2745613"/>
            <a:ext cx="7068184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Calibri"/>
                <a:cs typeface="Calibri"/>
              </a:rPr>
              <a:t>This </a:t>
            </a:r>
            <a:r>
              <a:rPr sz="2200" dirty="0">
                <a:latin typeface="Calibri"/>
                <a:cs typeface="Calibri"/>
              </a:rPr>
              <a:t>is </a:t>
            </a:r>
            <a:r>
              <a:rPr sz="2200" spc="-5" dirty="0">
                <a:latin typeface="Calibri"/>
                <a:cs typeface="Calibri"/>
              </a:rPr>
              <a:t>also known as </a:t>
            </a:r>
            <a:r>
              <a:rPr sz="2200" dirty="0">
                <a:latin typeface="Calibri"/>
                <a:cs typeface="Calibri"/>
              </a:rPr>
              <a:t>CPU </a:t>
            </a:r>
            <a:r>
              <a:rPr sz="2200" spc="-10" dirty="0">
                <a:latin typeface="Calibri"/>
                <a:cs typeface="Calibri"/>
              </a:rPr>
              <a:t>Scheduler </a:t>
            </a:r>
            <a:r>
              <a:rPr sz="2200" spc="-5" dirty="0">
                <a:latin typeface="Calibri"/>
                <a:cs typeface="Calibri"/>
              </a:rPr>
              <a:t>and </a:t>
            </a:r>
            <a:r>
              <a:rPr sz="2200" b="1" spc="-5" dirty="0">
                <a:solidFill>
                  <a:srgbClr val="4E80BC"/>
                </a:solidFill>
                <a:latin typeface="Calibri"/>
                <a:cs typeface="Calibri"/>
              </a:rPr>
              <a:t>runs very</a:t>
            </a:r>
            <a:r>
              <a:rPr sz="2200" b="1" spc="-65" dirty="0">
                <a:solidFill>
                  <a:srgbClr val="4E80BC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4E80BC"/>
                </a:solidFill>
                <a:latin typeface="Calibri"/>
                <a:cs typeface="Calibri"/>
              </a:rPr>
              <a:t>frequently.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6618" y="3401174"/>
            <a:ext cx="1238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9340" y="3416300"/>
            <a:ext cx="77806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Calibri"/>
                <a:cs typeface="Calibri"/>
              </a:rPr>
              <a:t>The primary aim of </a:t>
            </a:r>
            <a:r>
              <a:rPr sz="2200" spc="-10" dirty="0">
                <a:latin typeface="Calibri"/>
                <a:cs typeface="Calibri"/>
              </a:rPr>
              <a:t>this scheduler </a:t>
            </a:r>
            <a:r>
              <a:rPr sz="2200" dirty="0">
                <a:latin typeface="Calibri"/>
                <a:cs typeface="Calibri"/>
              </a:rPr>
              <a:t>is to </a:t>
            </a:r>
            <a:r>
              <a:rPr sz="2200" spc="-10" dirty="0">
                <a:latin typeface="Calibri"/>
                <a:cs typeface="Calibri"/>
              </a:rPr>
              <a:t>enhance </a:t>
            </a:r>
            <a:r>
              <a:rPr sz="2200" spc="-5" dirty="0">
                <a:latin typeface="Calibri"/>
                <a:cs typeface="Calibri"/>
              </a:rPr>
              <a:t>CPU performance  and increase process </a:t>
            </a:r>
            <a:r>
              <a:rPr sz="2200" b="1" spc="-10" dirty="0">
                <a:solidFill>
                  <a:srgbClr val="4E80BC"/>
                </a:solidFill>
                <a:latin typeface="Calibri"/>
                <a:cs typeface="Calibri"/>
              </a:rPr>
              <a:t>execution</a:t>
            </a:r>
            <a:r>
              <a:rPr sz="2200" b="1" spc="-5" dirty="0">
                <a:solidFill>
                  <a:srgbClr val="4E80BC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4E80BC"/>
                </a:solidFill>
                <a:latin typeface="Calibri"/>
                <a:cs typeface="Calibri"/>
              </a:rPr>
              <a:t>rate.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43037"/>
            <a:ext cx="9144000" cy="643255"/>
          </a:xfrm>
          <a:custGeom>
            <a:avLst/>
            <a:gdLst/>
            <a:ahLst/>
            <a:cxnLst/>
            <a:rect l="l" t="t" r="r" b="b"/>
            <a:pathLst>
              <a:path w="9144000" h="643255">
                <a:moveTo>
                  <a:pt x="9144000" y="0"/>
                </a:moveTo>
                <a:lnTo>
                  <a:pt x="0" y="0"/>
                </a:lnTo>
                <a:lnTo>
                  <a:pt x="0" y="642962"/>
                </a:lnTo>
                <a:lnTo>
                  <a:pt x="4572000" y="642962"/>
                </a:lnTo>
                <a:lnTo>
                  <a:pt x="9144000" y="642962"/>
                </a:lnTo>
                <a:lnTo>
                  <a:pt x="9144000" y="0"/>
                </a:lnTo>
                <a:close/>
              </a:path>
            </a:pathLst>
          </a:custGeom>
          <a:solidFill>
            <a:srgbClr val="1E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8097" y="1721053"/>
            <a:ext cx="39211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Medium Term</a:t>
            </a:r>
            <a:r>
              <a:rPr spc="-40" dirty="0"/>
              <a:t> </a:t>
            </a:r>
            <a:r>
              <a:rPr spc="-10" dirty="0"/>
              <a:t>Scheduler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7235" y="3071520"/>
            <a:ext cx="5430964" cy="280332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76618" y="2730500"/>
            <a:ext cx="1238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9340" y="2745613"/>
            <a:ext cx="7789545" cy="1030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Calibri"/>
                <a:cs typeface="Calibri"/>
              </a:rPr>
              <a:t>During extra load, this </a:t>
            </a:r>
            <a:r>
              <a:rPr sz="2200" spc="-10" dirty="0">
                <a:latin typeface="Calibri"/>
                <a:cs typeface="Calibri"/>
              </a:rPr>
              <a:t>scheduler </a:t>
            </a:r>
            <a:r>
              <a:rPr sz="2200" b="1" spc="-5" dirty="0">
                <a:solidFill>
                  <a:srgbClr val="4E80BC"/>
                </a:solidFill>
                <a:latin typeface="Calibri"/>
                <a:cs typeface="Calibri"/>
              </a:rPr>
              <a:t>picks </a:t>
            </a:r>
            <a:r>
              <a:rPr sz="2200" b="1" spc="-10" dirty="0">
                <a:solidFill>
                  <a:srgbClr val="4E80BC"/>
                </a:solidFill>
                <a:latin typeface="Calibri"/>
                <a:cs typeface="Calibri"/>
              </a:rPr>
              <a:t>out big </a:t>
            </a:r>
            <a:r>
              <a:rPr sz="2200" b="1" spc="-5" dirty="0">
                <a:solidFill>
                  <a:srgbClr val="4E80BC"/>
                </a:solidFill>
                <a:latin typeface="Calibri"/>
                <a:cs typeface="Calibri"/>
              </a:rPr>
              <a:t>processes </a:t>
            </a:r>
            <a:r>
              <a:rPr sz="2200" dirty="0">
                <a:latin typeface="Calibri"/>
                <a:cs typeface="Calibri"/>
              </a:rPr>
              <a:t>from </a:t>
            </a:r>
            <a:r>
              <a:rPr sz="2200" spc="-5" dirty="0">
                <a:latin typeface="Calibri"/>
                <a:cs typeface="Calibri"/>
              </a:rPr>
              <a:t>the  ready </a:t>
            </a:r>
            <a:r>
              <a:rPr sz="2200" spc="-10" dirty="0">
                <a:latin typeface="Calibri"/>
                <a:cs typeface="Calibri"/>
              </a:rPr>
              <a:t>queue </a:t>
            </a:r>
            <a:r>
              <a:rPr sz="2200" dirty="0">
                <a:latin typeface="Calibri"/>
                <a:cs typeface="Calibri"/>
              </a:rPr>
              <a:t>for </a:t>
            </a:r>
            <a:r>
              <a:rPr sz="2200" spc="-5" dirty="0">
                <a:latin typeface="Calibri"/>
                <a:cs typeface="Calibri"/>
              </a:rPr>
              <a:t>some </a:t>
            </a:r>
            <a:r>
              <a:rPr sz="2200" spc="-10" dirty="0">
                <a:latin typeface="Calibri"/>
                <a:cs typeface="Calibri"/>
              </a:rPr>
              <a:t>time, </a:t>
            </a:r>
            <a:r>
              <a:rPr sz="2200" spc="-5" dirty="0">
                <a:latin typeface="Calibri"/>
                <a:cs typeface="Calibri"/>
              </a:rPr>
              <a:t>to </a:t>
            </a:r>
            <a:r>
              <a:rPr sz="2200" b="1" spc="-10" dirty="0">
                <a:solidFill>
                  <a:srgbClr val="4E80BC"/>
                </a:solidFill>
                <a:latin typeface="Calibri"/>
                <a:cs typeface="Calibri"/>
              </a:rPr>
              <a:t>allow </a:t>
            </a:r>
            <a:r>
              <a:rPr sz="2200" b="1" spc="-5" dirty="0">
                <a:solidFill>
                  <a:srgbClr val="4E80BC"/>
                </a:solidFill>
                <a:latin typeface="Calibri"/>
                <a:cs typeface="Calibri"/>
              </a:rPr>
              <a:t>smaller processes </a:t>
            </a:r>
            <a:r>
              <a:rPr sz="2200" spc="-5" dirty="0">
                <a:latin typeface="Calibri"/>
                <a:cs typeface="Calibri"/>
              </a:rPr>
              <a:t>to </a:t>
            </a:r>
            <a:r>
              <a:rPr sz="2200" spc="-10" dirty="0">
                <a:latin typeface="Calibri"/>
                <a:cs typeface="Calibri"/>
              </a:rPr>
              <a:t>execute,  thereby reducing the number </a:t>
            </a:r>
            <a:r>
              <a:rPr sz="2200" dirty="0">
                <a:latin typeface="Calibri"/>
                <a:cs typeface="Calibri"/>
              </a:rPr>
              <a:t>of </a:t>
            </a:r>
            <a:r>
              <a:rPr sz="2200" spc="-5" dirty="0">
                <a:latin typeface="Calibri"/>
                <a:cs typeface="Calibri"/>
              </a:rPr>
              <a:t>processes in </a:t>
            </a:r>
            <a:r>
              <a:rPr sz="2200" spc="-1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ready</a:t>
            </a:r>
            <a:r>
              <a:rPr sz="2200" spc="-10" dirty="0">
                <a:latin typeface="Calibri"/>
                <a:cs typeface="Calibri"/>
              </a:rPr>
              <a:t> queue.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6618" y="4070413"/>
            <a:ext cx="1238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9340" y="4085538"/>
            <a:ext cx="7778750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Calibri"/>
                <a:cs typeface="Calibri"/>
              </a:rPr>
              <a:t>At some later </a:t>
            </a:r>
            <a:r>
              <a:rPr sz="2200" spc="-10" dirty="0">
                <a:latin typeface="Calibri"/>
                <a:cs typeface="Calibri"/>
              </a:rPr>
              <a:t>time, </a:t>
            </a:r>
            <a:r>
              <a:rPr sz="2200" spc="-5" dirty="0">
                <a:latin typeface="Calibri"/>
                <a:cs typeface="Calibri"/>
              </a:rPr>
              <a:t>the process can be </a:t>
            </a:r>
            <a:r>
              <a:rPr sz="2200" spc="-10" dirty="0">
                <a:latin typeface="Calibri"/>
                <a:cs typeface="Calibri"/>
              </a:rPr>
              <a:t>reintroduced </a:t>
            </a:r>
            <a:r>
              <a:rPr sz="2200" spc="-5" dirty="0">
                <a:latin typeface="Calibri"/>
                <a:cs typeface="Calibri"/>
              </a:rPr>
              <a:t>into </a:t>
            </a:r>
            <a:r>
              <a:rPr sz="2200" spc="-10" dirty="0">
                <a:latin typeface="Calibri"/>
                <a:cs typeface="Calibri"/>
              </a:rPr>
              <a:t>memory  </a:t>
            </a:r>
            <a:r>
              <a:rPr sz="2200" spc="-5" dirty="0">
                <a:latin typeface="Calibri"/>
                <a:cs typeface="Calibri"/>
              </a:rPr>
              <a:t>and </a:t>
            </a:r>
            <a:r>
              <a:rPr sz="2200" spc="-10" dirty="0">
                <a:latin typeface="Calibri"/>
                <a:cs typeface="Calibri"/>
              </a:rPr>
              <a:t>its execution </a:t>
            </a:r>
            <a:r>
              <a:rPr sz="2200" spc="-5" dirty="0">
                <a:latin typeface="Calibri"/>
                <a:cs typeface="Calibri"/>
              </a:rPr>
              <a:t>can be </a:t>
            </a:r>
            <a:r>
              <a:rPr sz="2200" spc="-10" dirty="0">
                <a:latin typeface="Calibri"/>
                <a:cs typeface="Calibri"/>
              </a:rPr>
              <a:t>continued </a:t>
            </a:r>
            <a:r>
              <a:rPr sz="2200" spc="-5" dirty="0">
                <a:latin typeface="Calibri"/>
                <a:cs typeface="Calibri"/>
              </a:rPr>
              <a:t>where </a:t>
            </a:r>
            <a:r>
              <a:rPr sz="2200" dirty="0">
                <a:latin typeface="Calibri"/>
                <a:cs typeface="Calibri"/>
              </a:rPr>
              <a:t>it </a:t>
            </a:r>
            <a:r>
              <a:rPr sz="2200" spc="-20" dirty="0">
                <a:latin typeface="Calibri"/>
                <a:cs typeface="Calibri"/>
              </a:rPr>
              <a:t>left off. </a:t>
            </a:r>
            <a:r>
              <a:rPr sz="2200" spc="-10" dirty="0">
                <a:latin typeface="Calibri"/>
                <a:cs typeface="Calibri"/>
              </a:rPr>
              <a:t>This </a:t>
            </a:r>
            <a:r>
              <a:rPr sz="2200" spc="-5" dirty="0">
                <a:latin typeface="Calibri"/>
                <a:cs typeface="Calibri"/>
              </a:rPr>
              <a:t>scheme is  </a:t>
            </a:r>
            <a:r>
              <a:rPr sz="2200" spc="-10" dirty="0">
                <a:latin typeface="Calibri"/>
                <a:cs typeface="Calibri"/>
              </a:rPr>
              <a:t>called </a:t>
            </a:r>
            <a:r>
              <a:rPr sz="2200" spc="-5" dirty="0">
                <a:latin typeface="Calibri"/>
                <a:cs typeface="Calibri"/>
              </a:rPr>
              <a:t>swapping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"/>
            <a:ext cx="9144000" cy="6858000"/>
            <a:chOff x="0" y="12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2"/>
              <a:ext cx="9143631" cy="685763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643037"/>
              <a:ext cx="9144000" cy="643255"/>
            </a:xfrm>
            <a:custGeom>
              <a:avLst/>
              <a:gdLst/>
              <a:ahLst/>
              <a:cxnLst/>
              <a:rect l="l" t="t" r="r" b="b"/>
              <a:pathLst>
                <a:path w="9144000" h="643255">
                  <a:moveTo>
                    <a:pt x="9144000" y="0"/>
                  </a:moveTo>
                  <a:lnTo>
                    <a:pt x="0" y="0"/>
                  </a:lnTo>
                  <a:lnTo>
                    <a:pt x="0" y="642962"/>
                  </a:lnTo>
                  <a:lnTo>
                    <a:pt x="4572000" y="642962"/>
                  </a:lnTo>
                  <a:lnTo>
                    <a:pt x="9144000" y="64296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1E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8097" y="1721053"/>
            <a:ext cx="39211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Medium Term</a:t>
            </a:r>
            <a:r>
              <a:rPr spc="-40" dirty="0"/>
              <a:t> </a:t>
            </a:r>
            <a:r>
              <a:rPr spc="-10" dirty="0"/>
              <a:t>Scheduler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857161" y="2714396"/>
            <a:ext cx="7645400" cy="3161030"/>
            <a:chOff x="857161" y="2714396"/>
            <a:chExt cx="7645400" cy="316103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57235" y="3071520"/>
              <a:ext cx="5430964" cy="280332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61" y="2714396"/>
              <a:ext cx="7645323" cy="277632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493858" y="6034951"/>
            <a:ext cx="17411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Medium </a:t>
            </a:r>
            <a:r>
              <a:rPr sz="1100" dirty="0">
                <a:latin typeface="Arial"/>
                <a:cs typeface="Arial"/>
              </a:rPr>
              <a:t>Term </a:t>
            </a:r>
            <a:r>
              <a:rPr sz="1100" spc="-5" dirty="0">
                <a:latin typeface="Arial"/>
                <a:cs typeface="Arial"/>
              </a:rPr>
              <a:t>Scheduler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975" spc="-15" baseline="29914" dirty="0">
                <a:latin typeface="Arial"/>
                <a:cs typeface="Arial"/>
              </a:rPr>
              <a:t>[1]</a:t>
            </a:r>
            <a:endParaRPr sz="975" baseline="2991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43037"/>
            <a:ext cx="9144000" cy="643255"/>
          </a:xfrm>
          <a:custGeom>
            <a:avLst/>
            <a:gdLst/>
            <a:ahLst/>
            <a:cxnLst/>
            <a:rect l="l" t="t" r="r" b="b"/>
            <a:pathLst>
              <a:path w="9144000" h="643255">
                <a:moveTo>
                  <a:pt x="9144000" y="0"/>
                </a:moveTo>
                <a:lnTo>
                  <a:pt x="0" y="0"/>
                </a:lnTo>
                <a:lnTo>
                  <a:pt x="0" y="642962"/>
                </a:lnTo>
                <a:lnTo>
                  <a:pt x="4572000" y="642962"/>
                </a:lnTo>
                <a:lnTo>
                  <a:pt x="9144000" y="642962"/>
                </a:lnTo>
                <a:lnTo>
                  <a:pt x="9144000" y="0"/>
                </a:lnTo>
                <a:close/>
              </a:path>
            </a:pathLst>
          </a:custGeom>
          <a:solidFill>
            <a:srgbClr val="1E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8097" y="1721053"/>
            <a:ext cx="29952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Scheduling</a:t>
            </a:r>
            <a:r>
              <a:rPr spc="-30" dirty="0"/>
              <a:t> </a:t>
            </a:r>
            <a:r>
              <a:rPr spc="-5" dirty="0"/>
              <a:t>Criteria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7235" y="3071520"/>
            <a:ext cx="5430964" cy="280332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90397" y="2896819"/>
            <a:ext cx="895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7697" y="3506292"/>
            <a:ext cx="1149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0397" y="2605938"/>
            <a:ext cx="7975600" cy="1550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513080" algn="l"/>
              </a:tabLst>
            </a:pPr>
            <a:r>
              <a:rPr sz="2000" b="1" spc="-5" dirty="0">
                <a:latin typeface="Calibri"/>
                <a:cs typeface="Calibri"/>
              </a:rPr>
              <a:t>1.	CPU utilization</a:t>
            </a:r>
            <a:endParaRPr sz="2000">
              <a:latin typeface="Calibri"/>
              <a:cs typeface="Calibri"/>
            </a:endParaRPr>
          </a:p>
          <a:p>
            <a:pPr marL="513080" marR="9525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To </a:t>
            </a:r>
            <a:r>
              <a:rPr sz="2000" spc="-5" dirty="0">
                <a:latin typeface="Calibri"/>
                <a:cs typeface="Calibri"/>
              </a:rPr>
              <a:t>make out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b="1" dirty="0">
                <a:solidFill>
                  <a:srgbClr val="4E80BC"/>
                </a:solidFill>
                <a:latin typeface="Calibri"/>
                <a:cs typeface="Calibri"/>
              </a:rPr>
              <a:t>best use of </a:t>
            </a:r>
            <a:r>
              <a:rPr sz="2000" b="1" spc="-5" dirty="0">
                <a:solidFill>
                  <a:srgbClr val="4E80BC"/>
                </a:solidFill>
                <a:latin typeface="Calibri"/>
                <a:cs typeface="Calibri"/>
              </a:rPr>
              <a:t>CPU </a:t>
            </a:r>
            <a:r>
              <a:rPr sz="2000" dirty="0">
                <a:latin typeface="Calibri"/>
                <a:cs typeface="Calibri"/>
              </a:rPr>
              <a:t>and not </a:t>
            </a:r>
            <a:r>
              <a:rPr sz="2000" spc="-5" dirty="0">
                <a:latin typeface="Calibri"/>
                <a:cs typeface="Calibri"/>
              </a:rPr>
              <a:t>to waste </a:t>
            </a:r>
            <a:r>
              <a:rPr sz="2000" dirty="0">
                <a:latin typeface="Calibri"/>
                <a:cs typeface="Calibri"/>
              </a:rPr>
              <a:t>any </a:t>
            </a:r>
            <a:r>
              <a:rPr sz="2000" spc="-5" dirty="0">
                <a:latin typeface="Calibri"/>
                <a:cs typeface="Calibri"/>
              </a:rPr>
              <a:t>CPU </a:t>
            </a:r>
            <a:r>
              <a:rPr sz="2000" dirty="0">
                <a:latin typeface="Calibri"/>
                <a:cs typeface="Calibri"/>
              </a:rPr>
              <a:t>cycle, </a:t>
            </a:r>
            <a:r>
              <a:rPr sz="2000" spc="-5" dirty="0">
                <a:latin typeface="Calibri"/>
                <a:cs typeface="Calibri"/>
              </a:rPr>
              <a:t>CPU  would </a:t>
            </a:r>
            <a:r>
              <a:rPr sz="2000" dirty="0">
                <a:latin typeface="Calibri"/>
                <a:cs typeface="Calibri"/>
              </a:rPr>
              <a:t>be </a:t>
            </a:r>
            <a:r>
              <a:rPr sz="2000" spc="-5" dirty="0">
                <a:latin typeface="Calibri"/>
                <a:cs typeface="Calibri"/>
              </a:rPr>
              <a:t>working most of </a:t>
            </a:r>
            <a:r>
              <a:rPr sz="2000" b="1" dirty="0">
                <a:solidFill>
                  <a:srgbClr val="4E80BC"/>
                </a:solidFill>
                <a:latin typeface="Calibri"/>
                <a:cs typeface="Calibri"/>
              </a:rPr>
              <a:t>the </a:t>
            </a:r>
            <a:r>
              <a:rPr sz="2000" b="1" spc="-5" dirty="0">
                <a:solidFill>
                  <a:srgbClr val="4E80BC"/>
                </a:solidFill>
                <a:latin typeface="Calibri"/>
                <a:cs typeface="Calibri"/>
              </a:rPr>
              <a:t>time(Ideally </a:t>
            </a:r>
            <a:r>
              <a:rPr sz="2000" b="1" dirty="0">
                <a:solidFill>
                  <a:srgbClr val="4E80BC"/>
                </a:solidFill>
                <a:latin typeface="Calibri"/>
                <a:cs typeface="Calibri"/>
              </a:rPr>
              <a:t>100% </a:t>
            </a:r>
            <a:r>
              <a:rPr sz="2000" dirty="0">
                <a:latin typeface="Calibri"/>
                <a:cs typeface="Calibri"/>
              </a:rPr>
              <a:t>of </a:t>
            </a: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spc="9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time).</a:t>
            </a:r>
            <a:endParaRPr sz="2000">
              <a:latin typeface="Calibri"/>
              <a:cs typeface="Calibri"/>
            </a:endParaRPr>
          </a:p>
          <a:p>
            <a:pPr marL="513080" marR="508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Considering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real system, CPU usage should </a:t>
            </a:r>
            <a:r>
              <a:rPr sz="2000" dirty="0">
                <a:latin typeface="Calibri"/>
                <a:cs typeface="Calibri"/>
              </a:rPr>
              <a:t>range </a:t>
            </a:r>
            <a:r>
              <a:rPr sz="2000" spc="-5" dirty="0">
                <a:latin typeface="Calibri"/>
                <a:cs typeface="Calibri"/>
              </a:rPr>
              <a:t>from </a:t>
            </a:r>
            <a:r>
              <a:rPr sz="2000" b="1" dirty="0">
                <a:solidFill>
                  <a:srgbClr val="4E80BC"/>
                </a:solidFill>
                <a:latin typeface="Calibri"/>
                <a:cs typeface="Calibri"/>
              </a:rPr>
              <a:t>40% </a:t>
            </a:r>
            <a:r>
              <a:rPr sz="2000" b="1" spc="-5" dirty="0">
                <a:solidFill>
                  <a:srgbClr val="4E80BC"/>
                </a:solidFill>
                <a:latin typeface="Calibri"/>
                <a:cs typeface="Calibri"/>
              </a:rPr>
              <a:t>(lightly  loaded) to </a:t>
            </a:r>
            <a:r>
              <a:rPr sz="2000" b="1" dirty="0">
                <a:solidFill>
                  <a:srgbClr val="4E80BC"/>
                </a:solidFill>
                <a:latin typeface="Calibri"/>
                <a:cs typeface="Calibri"/>
              </a:rPr>
              <a:t>90% </a:t>
            </a:r>
            <a:r>
              <a:rPr sz="2000" b="1" spc="-5" dirty="0">
                <a:solidFill>
                  <a:srgbClr val="4E80BC"/>
                </a:solidFill>
                <a:latin typeface="Calibri"/>
                <a:cs typeface="Calibri"/>
              </a:rPr>
              <a:t>(heavily</a:t>
            </a:r>
            <a:r>
              <a:rPr sz="2000" b="1" spc="15" dirty="0">
                <a:solidFill>
                  <a:srgbClr val="4E80BC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4E80BC"/>
                </a:solidFill>
                <a:latin typeface="Calibri"/>
                <a:cs typeface="Calibri"/>
              </a:rPr>
              <a:t>loaded.)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0397" y="5030177"/>
            <a:ext cx="895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7697" y="5640019"/>
            <a:ext cx="1149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0397" y="4739652"/>
            <a:ext cx="7976234" cy="1551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513080" algn="l"/>
              </a:tabLst>
            </a:pPr>
            <a:r>
              <a:rPr sz="2000" b="1" spc="-5" dirty="0">
                <a:latin typeface="Calibri"/>
                <a:cs typeface="Calibri"/>
              </a:rPr>
              <a:t>2.	</a:t>
            </a:r>
            <a:r>
              <a:rPr sz="2000" b="1" dirty="0">
                <a:latin typeface="Calibri"/>
                <a:cs typeface="Calibri"/>
              </a:rPr>
              <a:t>Throughput</a:t>
            </a:r>
            <a:endParaRPr sz="2000">
              <a:latin typeface="Calibri"/>
              <a:cs typeface="Calibri"/>
            </a:endParaRPr>
          </a:p>
          <a:p>
            <a:pPr marL="513080" marR="5080">
              <a:lnSpc>
                <a:spcPct val="100000"/>
              </a:lnSpc>
              <a:spcBef>
                <a:spcPts val="10"/>
              </a:spcBef>
            </a:pPr>
            <a:r>
              <a:rPr sz="2000" dirty="0">
                <a:latin typeface="Calibri"/>
                <a:cs typeface="Calibri"/>
              </a:rPr>
              <a:t>It </a:t>
            </a:r>
            <a:r>
              <a:rPr sz="2000" spc="-5" dirty="0">
                <a:latin typeface="Calibri"/>
                <a:cs typeface="Calibri"/>
              </a:rPr>
              <a:t>is the </a:t>
            </a:r>
            <a:r>
              <a:rPr sz="2000" b="1" spc="-5" dirty="0">
                <a:solidFill>
                  <a:srgbClr val="4E80BC"/>
                </a:solidFill>
                <a:latin typeface="Calibri"/>
                <a:cs typeface="Calibri"/>
              </a:rPr>
              <a:t>total </a:t>
            </a:r>
            <a:r>
              <a:rPr sz="2000" b="1" dirty="0">
                <a:solidFill>
                  <a:srgbClr val="4E80BC"/>
                </a:solidFill>
                <a:latin typeface="Calibri"/>
                <a:cs typeface="Calibri"/>
              </a:rPr>
              <a:t>number of processes </a:t>
            </a:r>
            <a:r>
              <a:rPr sz="2000" b="1" spc="-5" dirty="0">
                <a:solidFill>
                  <a:srgbClr val="4E80BC"/>
                </a:solidFill>
                <a:latin typeface="Calibri"/>
                <a:cs typeface="Calibri"/>
              </a:rPr>
              <a:t>completed per unit time </a:t>
            </a:r>
            <a:r>
              <a:rPr sz="2000" dirty="0">
                <a:latin typeface="Calibri"/>
                <a:cs typeface="Calibri"/>
              </a:rPr>
              <a:t>or </a:t>
            </a:r>
            <a:r>
              <a:rPr sz="2000" spc="-5" dirty="0">
                <a:latin typeface="Calibri"/>
                <a:cs typeface="Calibri"/>
              </a:rPr>
              <a:t>rather  say total </a:t>
            </a:r>
            <a:r>
              <a:rPr sz="2000" b="1" spc="-5" dirty="0">
                <a:solidFill>
                  <a:srgbClr val="4E80BC"/>
                </a:solidFill>
                <a:latin typeface="Calibri"/>
                <a:cs typeface="Calibri"/>
              </a:rPr>
              <a:t>amount </a:t>
            </a:r>
            <a:r>
              <a:rPr sz="2000" b="1" dirty="0">
                <a:solidFill>
                  <a:srgbClr val="4E80BC"/>
                </a:solidFill>
                <a:latin typeface="Calibri"/>
                <a:cs typeface="Calibri"/>
              </a:rPr>
              <a:t>of </a:t>
            </a:r>
            <a:r>
              <a:rPr sz="2000" b="1" spc="-5" dirty="0">
                <a:solidFill>
                  <a:srgbClr val="4E80BC"/>
                </a:solidFill>
                <a:latin typeface="Calibri"/>
                <a:cs typeface="Calibri"/>
              </a:rPr>
              <a:t>work </a:t>
            </a:r>
            <a:r>
              <a:rPr sz="2000" dirty="0">
                <a:latin typeface="Calibri"/>
                <a:cs typeface="Calibri"/>
              </a:rPr>
              <a:t>done </a:t>
            </a:r>
            <a:r>
              <a:rPr sz="2000" spc="-5" dirty="0">
                <a:latin typeface="Calibri"/>
                <a:cs typeface="Calibri"/>
              </a:rPr>
              <a:t>in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unit of</a:t>
            </a:r>
            <a:r>
              <a:rPr sz="2000" spc="8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time.</a:t>
            </a:r>
            <a:endParaRPr sz="2000">
              <a:latin typeface="Calibri"/>
              <a:cs typeface="Calibri"/>
            </a:endParaRPr>
          </a:p>
          <a:p>
            <a:pPr marL="513080" marR="10795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This </a:t>
            </a:r>
            <a:r>
              <a:rPr sz="2000" dirty="0">
                <a:latin typeface="Calibri"/>
                <a:cs typeface="Calibri"/>
              </a:rPr>
              <a:t>may range </a:t>
            </a:r>
            <a:r>
              <a:rPr sz="2000" spc="-5" dirty="0">
                <a:latin typeface="Calibri"/>
                <a:cs typeface="Calibri"/>
              </a:rPr>
              <a:t>from </a:t>
            </a:r>
            <a:r>
              <a:rPr sz="2000" dirty="0">
                <a:latin typeface="Calibri"/>
                <a:cs typeface="Calibri"/>
              </a:rPr>
              <a:t>10/second </a:t>
            </a:r>
            <a:r>
              <a:rPr sz="2000" spc="-5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1/hour </a:t>
            </a:r>
            <a:r>
              <a:rPr sz="2000" spc="-5" dirty="0">
                <a:latin typeface="Calibri"/>
                <a:cs typeface="Calibri"/>
              </a:rPr>
              <a:t>depending </a:t>
            </a:r>
            <a:r>
              <a:rPr sz="2000" dirty="0">
                <a:latin typeface="Calibri"/>
                <a:cs typeface="Calibri"/>
              </a:rPr>
              <a:t>on the </a:t>
            </a:r>
            <a:r>
              <a:rPr sz="2000" spc="-5" dirty="0">
                <a:latin typeface="Calibri"/>
                <a:cs typeface="Calibri"/>
              </a:rPr>
              <a:t>specific  processes.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43037"/>
            <a:ext cx="9144000" cy="643255"/>
          </a:xfrm>
          <a:custGeom>
            <a:avLst/>
            <a:gdLst/>
            <a:ahLst/>
            <a:cxnLst/>
            <a:rect l="l" t="t" r="r" b="b"/>
            <a:pathLst>
              <a:path w="9144000" h="643255">
                <a:moveTo>
                  <a:pt x="9144000" y="0"/>
                </a:moveTo>
                <a:lnTo>
                  <a:pt x="0" y="0"/>
                </a:lnTo>
                <a:lnTo>
                  <a:pt x="0" y="642962"/>
                </a:lnTo>
                <a:lnTo>
                  <a:pt x="4572000" y="642962"/>
                </a:lnTo>
                <a:lnTo>
                  <a:pt x="9144000" y="642962"/>
                </a:lnTo>
                <a:lnTo>
                  <a:pt x="9144000" y="0"/>
                </a:lnTo>
                <a:close/>
              </a:path>
            </a:pathLst>
          </a:custGeom>
          <a:solidFill>
            <a:srgbClr val="1E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8097" y="1721053"/>
            <a:ext cx="29952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Scheduling</a:t>
            </a:r>
            <a:r>
              <a:rPr spc="-30" dirty="0"/>
              <a:t> </a:t>
            </a:r>
            <a:r>
              <a:rPr spc="-5" dirty="0"/>
              <a:t>Criteria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7235" y="3071520"/>
            <a:ext cx="5430964" cy="280332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77697" y="2605938"/>
            <a:ext cx="7988934" cy="3075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5780" indent="-513715" algn="just">
              <a:lnSpc>
                <a:spcPct val="100000"/>
              </a:lnSpc>
              <a:spcBef>
                <a:spcPts val="100"/>
              </a:spcBef>
              <a:buAutoNum type="arabicPeriod" startAt="3"/>
              <a:tabLst>
                <a:tab pos="526415" algn="l"/>
              </a:tabLst>
            </a:pPr>
            <a:r>
              <a:rPr sz="2000" b="1" spc="-5" dirty="0">
                <a:latin typeface="Calibri"/>
                <a:cs typeface="Calibri"/>
              </a:rPr>
              <a:t>Turnaround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time</a:t>
            </a:r>
            <a:endParaRPr sz="2000">
              <a:latin typeface="Calibri"/>
              <a:cs typeface="Calibri"/>
            </a:endParaRPr>
          </a:p>
          <a:p>
            <a:pPr marL="525780" marR="5080" indent="635" algn="just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It is the amount </a:t>
            </a:r>
            <a:r>
              <a:rPr sz="2000" dirty="0">
                <a:latin typeface="Calibri"/>
                <a:cs typeface="Calibri"/>
              </a:rPr>
              <a:t>of </a:t>
            </a:r>
            <a:r>
              <a:rPr sz="2000" spc="-10" dirty="0">
                <a:latin typeface="Calibri"/>
                <a:cs typeface="Calibri"/>
              </a:rPr>
              <a:t>time </a:t>
            </a:r>
            <a:r>
              <a:rPr sz="2000" dirty="0">
                <a:latin typeface="Calibri"/>
                <a:cs typeface="Calibri"/>
              </a:rPr>
              <a:t>taken </a:t>
            </a:r>
            <a:r>
              <a:rPr sz="2000" spc="-5" dirty="0">
                <a:latin typeface="Calibri"/>
                <a:cs typeface="Calibri"/>
              </a:rPr>
              <a:t>to </a:t>
            </a:r>
            <a:r>
              <a:rPr sz="2000" b="1" spc="-5" dirty="0">
                <a:solidFill>
                  <a:srgbClr val="4E80BC"/>
                </a:solidFill>
                <a:latin typeface="Calibri"/>
                <a:cs typeface="Calibri"/>
              </a:rPr>
              <a:t>execute </a:t>
            </a:r>
            <a:r>
              <a:rPr sz="2000" b="1" dirty="0">
                <a:solidFill>
                  <a:srgbClr val="4E80BC"/>
                </a:solidFill>
                <a:latin typeface="Calibri"/>
                <a:cs typeface="Calibri"/>
              </a:rPr>
              <a:t>a </a:t>
            </a:r>
            <a:r>
              <a:rPr sz="2000" b="1" spc="-5" dirty="0">
                <a:solidFill>
                  <a:srgbClr val="4E80BC"/>
                </a:solidFill>
                <a:latin typeface="Calibri"/>
                <a:cs typeface="Calibri"/>
              </a:rPr>
              <a:t>particular </a:t>
            </a:r>
            <a:r>
              <a:rPr sz="2000" b="1" dirty="0">
                <a:solidFill>
                  <a:srgbClr val="4E80BC"/>
                </a:solidFill>
                <a:latin typeface="Calibri"/>
                <a:cs typeface="Calibri"/>
              </a:rPr>
              <a:t>process</a:t>
            </a:r>
            <a:r>
              <a:rPr sz="2000" dirty="0">
                <a:latin typeface="Calibri"/>
                <a:cs typeface="Calibri"/>
              </a:rPr>
              <a:t>, </a:t>
            </a:r>
            <a:r>
              <a:rPr sz="2000" spc="-5" dirty="0">
                <a:latin typeface="Calibri"/>
                <a:cs typeface="Calibri"/>
              </a:rPr>
              <a:t>i.e. </a:t>
            </a:r>
            <a:r>
              <a:rPr sz="2000" dirty="0">
                <a:latin typeface="Calibri"/>
                <a:cs typeface="Calibri"/>
              </a:rPr>
              <a:t>The  </a:t>
            </a:r>
            <a:r>
              <a:rPr sz="2000" spc="-5" dirty="0">
                <a:latin typeface="Calibri"/>
                <a:cs typeface="Calibri"/>
              </a:rPr>
              <a:t>interval from time </a:t>
            </a:r>
            <a:r>
              <a:rPr sz="2000" dirty="0">
                <a:latin typeface="Calibri"/>
                <a:cs typeface="Calibri"/>
              </a:rPr>
              <a:t>of </a:t>
            </a:r>
            <a:r>
              <a:rPr sz="2000" b="1" dirty="0">
                <a:solidFill>
                  <a:srgbClr val="4E80BC"/>
                </a:solidFill>
                <a:latin typeface="Calibri"/>
                <a:cs typeface="Calibri"/>
              </a:rPr>
              <a:t>submission </a:t>
            </a:r>
            <a:r>
              <a:rPr sz="2000" spc="-5" dirty="0">
                <a:latin typeface="Calibri"/>
                <a:cs typeface="Calibri"/>
              </a:rPr>
              <a:t>of the process to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time </a:t>
            </a:r>
            <a:r>
              <a:rPr sz="2000" dirty="0">
                <a:latin typeface="Calibri"/>
                <a:cs typeface="Calibri"/>
              </a:rPr>
              <a:t>of  </a:t>
            </a:r>
            <a:r>
              <a:rPr sz="2000" b="1" spc="-5" dirty="0">
                <a:solidFill>
                  <a:srgbClr val="4E80BC"/>
                </a:solidFill>
                <a:latin typeface="Calibri"/>
                <a:cs typeface="Calibri"/>
              </a:rPr>
              <a:t>completion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process(Wall clock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time).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00">
              <a:latin typeface="Calibri"/>
              <a:cs typeface="Calibri"/>
            </a:endParaRPr>
          </a:p>
          <a:p>
            <a:pPr marL="525780" indent="-513715" algn="just">
              <a:lnSpc>
                <a:spcPct val="100000"/>
              </a:lnSpc>
              <a:spcBef>
                <a:spcPts val="5"/>
              </a:spcBef>
              <a:buAutoNum type="arabicPeriod" startAt="4"/>
              <a:tabLst>
                <a:tab pos="526415" algn="l"/>
              </a:tabLst>
            </a:pPr>
            <a:r>
              <a:rPr sz="2000" b="1" spc="-5" dirty="0">
                <a:latin typeface="Calibri"/>
                <a:cs typeface="Calibri"/>
              </a:rPr>
              <a:t>Waiting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time</a:t>
            </a:r>
            <a:endParaRPr sz="2000">
              <a:latin typeface="Calibri"/>
              <a:cs typeface="Calibri"/>
            </a:endParaRPr>
          </a:p>
          <a:p>
            <a:pPr marL="525780" marR="5080" indent="-160655" algn="just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The sum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periods </a:t>
            </a:r>
            <a:r>
              <a:rPr sz="2000" b="1" dirty="0">
                <a:solidFill>
                  <a:srgbClr val="4E80BC"/>
                </a:solidFill>
                <a:latin typeface="Calibri"/>
                <a:cs typeface="Calibri"/>
              </a:rPr>
              <a:t>spent </a:t>
            </a:r>
            <a:r>
              <a:rPr sz="2000" b="1" spc="-5" dirty="0">
                <a:solidFill>
                  <a:srgbClr val="4E80BC"/>
                </a:solidFill>
                <a:latin typeface="Calibri"/>
                <a:cs typeface="Calibri"/>
              </a:rPr>
              <a:t>waiting </a:t>
            </a:r>
            <a:r>
              <a:rPr sz="2000" b="1" dirty="0">
                <a:solidFill>
                  <a:srgbClr val="4E80BC"/>
                </a:solidFill>
                <a:latin typeface="Calibri"/>
                <a:cs typeface="Calibri"/>
              </a:rPr>
              <a:t>in the </a:t>
            </a:r>
            <a:r>
              <a:rPr sz="2000" b="1" spc="-5" dirty="0">
                <a:solidFill>
                  <a:srgbClr val="4E80BC"/>
                </a:solidFill>
                <a:latin typeface="Calibri"/>
                <a:cs typeface="Calibri"/>
              </a:rPr>
              <a:t>ready </a:t>
            </a:r>
            <a:r>
              <a:rPr sz="2000" b="1" dirty="0">
                <a:solidFill>
                  <a:srgbClr val="4E80BC"/>
                </a:solidFill>
                <a:latin typeface="Calibri"/>
                <a:cs typeface="Calibri"/>
              </a:rPr>
              <a:t>queue </a:t>
            </a:r>
            <a:r>
              <a:rPr sz="2000" spc="-5" dirty="0">
                <a:latin typeface="Calibri"/>
                <a:cs typeface="Calibri"/>
              </a:rPr>
              <a:t>amount of time 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process </a:t>
            </a:r>
            <a:r>
              <a:rPr sz="2000" dirty="0">
                <a:latin typeface="Calibri"/>
                <a:cs typeface="Calibri"/>
              </a:rPr>
              <a:t>has </a:t>
            </a:r>
            <a:r>
              <a:rPr sz="2000" spc="-5" dirty="0">
                <a:latin typeface="Calibri"/>
                <a:cs typeface="Calibri"/>
              </a:rPr>
              <a:t>been waiting in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ready </a:t>
            </a:r>
            <a:r>
              <a:rPr sz="2000" dirty="0">
                <a:latin typeface="Calibri"/>
                <a:cs typeface="Calibri"/>
              </a:rPr>
              <a:t>queue </a:t>
            </a:r>
            <a:r>
              <a:rPr sz="2000" spc="-5" dirty="0">
                <a:latin typeface="Calibri"/>
                <a:cs typeface="Calibri"/>
              </a:rPr>
              <a:t>to acquire get control on 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" dirty="0">
                <a:latin typeface="Calibri"/>
                <a:cs typeface="Calibri"/>
              </a:rPr>
              <a:t> CPU.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43037"/>
            <a:ext cx="9144000" cy="643255"/>
          </a:xfrm>
          <a:custGeom>
            <a:avLst/>
            <a:gdLst/>
            <a:ahLst/>
            <a:cxnLst/>
            <a:rect l="l" t="t" r="r" b="b"/>
            <a:pathLst>
              <a:path w="9144000" h="643255">
                <a:moveTo>
                  <a:pt x="9144000" y="0"/>
                </a:moveTo>
                <a:lnTo>
                  <a:pt x="0" y="0"/>
                </a:lnTo>
                <a:lnTo>
                  <a:pt x="0" y="642962"/>
                </a:lnTo>
                <a:lnTo>
                  <a:pt x="4572000" y="642962"/>
                </a:lnTo>
                <a:lnTo>
                  <a:pt x="9144000" y="642962"/>
                </a:lnTo>
                <a:lnTo>
                  <a:pt x="9144000" y="0"/>
                </a:lnTo>
                <a:close/>
              </a:path>
            </a:pathLst>
          </a:custGeom>
          <a:solidFill>
            <a:srgbClr val="1E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8097" y="1721053"/>
            <a:ext cx="29952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Scheduling</a:t>
            </a:r>
            <a:r>
              <a:rPr spc="-30" dirty="0"/>
              <a:t> </a:t>
            </a:r>
            <a:r>
              <a:rPr spc="-5" dirty="0"/>
              <a:t>Criteria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7235" y="3071520"/>
            <a:ext cx="5430964" cy="280332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77697" y="2605938"/>
            <a:ext cx="7987665" cy="2160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Calibri"/>
                <a:cs typeface="Calibri"/>
              </a:rPr>
              <a:t>5. Load</a:t>
            </a:r>
            <a:r>
              <a:rPr sz="2000" b="1" spc="-5" dirty="0">
                <a:latin typeface="Calibri"/>
                <a:cs typeface="Calibri"/>
              </a:rPr>
              <a:t> average</a:t>
            </a:r>
            <a:endParaRPr sz="20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buSzPct val="95000"/>
              <a:buFont typeface="Arial"/>
              <a:buChar char="•"/>
              <a:tabLst>
                <a:tab pos="102870" algn="l"/>
              </a:tabLst>
            </a:pPr>
            <a:r>
              <a:rPr sz="2000" dirty="0">
                <a:latin typeface="Calibri"/>
                <a:cs typeface="Calibri"/>
              </a:rPr>
              <a:t>It </a:t>
            </a:r>
            <a:r>
              <a:rPr sz="2000" spc="-5" dirty="0">
                <a:latin typeface="Calibri"/>
                <a:cs typeface="Calibri"/>
              </a:rPr>
              <a:t>is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b="1" spc="-5" dirty="0">
                <a:solidFill>
                  <a:srgbClr val="4E80BC"/>
                </a:solidFill>
                <a:latin typeface="Calibri"/>
                <a:cs typeface="Calibri"/>
              </a:rPr>
              <a:t>average </a:t>
            </a:r>
            <a:r>
              <a:rPr sz="2000" b="1" dirty="0">
                <a:solidFill>
                  <a:srgbClr val="4E80BC"/>
                </a:solidFill>
                <a:latin typeface="Calibri"/>
                <a:cs typeface="Calibri"/>
              </a:rPr>
              <a:t>number of processes </a:t>
            </a:r>
            <a:r>
              <a:rPr sz="2000" spc="-5" dirty="0">
                <a:latin typeface="Calibri"/>
                <a:cs typeface="Calibri"/>
              </a:rPr>
              <a:t>residing in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b="1" spc="-5" dirty="0">
                <a:solidFill>
                  <a:srgbClr val="4E80BC"/>
                </a:solidFill>
                <a:latin typeface="Calibri"/>
                <a:cs typeface="Calibri"/>
              </a:rPr>
              <a:t>ready queue </a:t>
            </a:r>
            <a:r>
              <a:rPr sz="2000" spc="-5" dirty="0">
                <a:latin typeface="Calibri"/>
                <a:cs typeface="Calibri"/>
              </a:rPr>
              <a:t>waiting  for their turn to get into the</a:t>
            </a:r>
            <a:r>
              <a:rPr sz="2000" spc="4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CPU.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Calibri"/>
                <a:cs typeface="Calibri"/>
              </a:rPr>
              <a:t>6. Response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time</a:t>
            </a:r>
            <a:endParaRPr sz="2000">
              <a:latin typeface="Calibri"/>
              <a:cs typeface="Calibri"/>
            </a:endParaRPr>
          </a:p>
          <a:p>
            <a:pPr marL="12700" marR="6985">
              <a:lnSpc>
                <a:spcPct val="100000"/>
              </a:lnSpc>
              <a:spcBef>
                <a:spcPts val="10"/>
              </a:spcBef>
              <a:buSzPct val="95000"/>
              <a:buFont typeface="Arial"/>
              <a:buChar char="•"/>
              <a:tabLst>
                <a:tab pos="102870" algn="l"/>
              </a:tabLst>
            </a:pPr>
            <a:r>
              <a:rPr sz="2000" dirty="0">
                <a:latin typeface="Calibri"/>
                <a:cs typeface="Calibri"/>
              </a:rPr>
              <a:t>Amount of </a:t>
            </a:r>
            <a:r>
              <a:rPr sz="2000" spc="-5" dirty="0">
                <a:latin typeface="Calibri"/>
                <a:cs typeface="Calibri"/>
              </a:rPr>
              <a:t>time it takes from when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b="1" spc="-5" dirty="0">
                <a:solidFill>
                  <a:srgbClr val="4E80BC"/>
                </a:solidFill>
                <a:latin typeface="Calibri"/>
                <a:cs typeface="Calibri"/>
              </a:rPr>
              <a:t>request was </a:t>
            </a:r>
            <a:r>
              <a:rPr sz="2000" b="1" spc="-10" dirty="0">
                <a:solidFill>
                  <a:srgbClr val="4E80BC"/>
                </a:solidFill>
                <a:latin typeface="Calibri"/>
                <a:cs typeface="Calibri"/>
              </a:rPr>
              <a:t>submitted </a:t>
            </a:r>
            <a:r>
              <a:rPr sz="2000" b="1" spc="-5" dirty="0">
                <a:solidFill>
                  <a:srgbClr val="4E80BC"/>
                </a:solidFill>
                <a:latin typeface="Calibri"/>
                <a:cs typeface="Calibri"/>
              </a:rPr>
              <a:t>until the first  </a:t>
            </a:r>
            <a:r>
              <a:rPr sz="2000" b="1" dirty="0">
                <a:solidFill>
                  <a:srgbClr val="4E80BC"/>
                </a:solidFill>
                <a:latin typeface="Calibri"/>
                <a:cs typeface="Calibri"/>
              </a:rPr>
              <a:t>response </a:t>
            </a:r>
            <a:r>
              <a:rPr sz="2000" spc="-5" dirty="0">
                <a:latin typeface="Calibri"/>
                <a:cs typeface="Calibri"/>
              </a:rPr>
              <a:t>is</a:t>
            </a:r>
            <a:r>
              <a:rPr sz="2000" dirty="0">
                <a:latin typeface="Calibri"/>
                <a:cs typeface="Calibri"/>
              </a:rPr>
              <a:t> produced.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43037"/>
            <a:ext cx="9144000" cy="643255"/>
          </a:xfrm>
          <a:custGeom>
            <a:avLst/>
            <a:gdLst/>
            <a:ahLst/>
            <a:cxnLst/>
            <a:rect l="l" t="t" r="r" b="b"/>
            <a:pathLst>
              <a:path w="9144000" h="643255">
                <a:moveTo>
                  <a:pt x="9144000" y="0"/>
                </a:moveTo>
                <a:lnTo>
                  <a:pt x="0" y="0"/>
                </a:lnTo>
                <a:lnTo>
                  <a:pt x="0" y="642962"/>
                </a:lnTo>
                <a:lnTo>
                  <a:pt x="4572000" y="642962"/>
                </a:lnTo>
                <a:lnTo>
                  <a:pt x="9144000" y="642962"/>
                </a:lnTo>
                <a:lnTo>
                  <a:pt x="9144000" y="0"/>
                </a:lnTo>
                <a:close/>
              </a:path>
            </a:pathLst>
          </a:custGeom>
          <a:solidFill>
            <a:srgbClr val="1E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8097" y="1721053"/>
            <a:ext cx="34093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Operation </a:t>
            </a:r>
            <a:r>
              <a:rPr spc="-5" dirty="0"/>
              <a:t>on</a:t>
            </a:r>
            <a:r>
              <a:rPr spc="-50" dirty="0"/>
              <a:t> </a:t>
            </a:r>
            <a:r>
              <a:rPr spc="-5" dirty="0"/>
              <a:t>Process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7235" y="3071520"/>
            <a:ext cx="5430964" cy="280332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77697" y="2605938"/>
            <a:ext cx="7988934" cy="33801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7335" indent="-25527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67970" algn="l"/>
              </a:tabLst>
            </a:pPr>
            <a:r>
              <a:rPr sz="2000" b="1" spc="-5" dirty="0">
                <a:latin typeface="Calibri"/>
                <a:cs typeface="Calibri"/>
              </a:rPr>
              <a:t>Process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Creation:</a:t>
            </a:r>
            <a:endParaRPr sz="2000">
              <a:latin typeface="Calibri"/>
              <a:cs typeface="Calibri"/>
            </a:endParaRPr>
          </a:p>
          <a:p>
            <a:pPr marL="525780" marR="5080" indent="163195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The process which creates other process, is termed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b="1" spc="-5" dirty="0">
                <a:latin typeface="Calibri"/>
                <a:cs typeface="Calibri"/>
              </a:rPr>
              <a:t>parent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the  other </a:t>
            </a:r>
            <a:r>
              <a:rPr sz="2000" spc="-5" dirty="0">
                <a:latin typeface="Calibri"/>
                <a:cs typeface="Calibri"/>
              </a:rPr>
              <a:t>process, while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created sub-process is termed its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child</a:t>
            </a:r>
            <a:r>
              <a:rPr sz="2000" dirty="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525780" marR="12065" indent="51435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Each </a:t>
            </a:r>
            <a:r>
              <a:rPr sz="2000" spc="-5" dirty="0">
                <a:latin typeface="Calibri"/>
                <a:cs typeface="Calibri"/>
              </a:rPr>
              <a:t>process is given </a:t>
            </a:r>
            <a:r>
              <a:rPr sz="2000" dirty="0">
                <a:latin typeface="Calibri"/>
                <a:cs typeface="Calibri"/>
              </a:rPr>
              <a:t>an </a:t>
            </a:r>
            <a:r>
              <a:rPr sz="2000" spc="-5" dirty="0">
                <a:latin typeface="Calibri"/>
                <a:cs typeface="Calibri"/>
              </a:rPr>
              <a:t>integer identifier, termed </a:t>
            </a:r>
            <a:r>
              <a:rPr sz="2000" dirty="0">
                <a:latin typeface="Calibri"/>
                <a:cs typeface="Calibri"/>
              </a:rPr>
              <a:t>as </a:t>
            </a:r>
            <a:r>
              <a:rPr sz="2000" spc="-5" dirty="0">
                <a:latin typeface="Calibri"/>
                <a:cs typeface="Calibri"/>
              </a:rPr>
              <a:t>process identifier,  </a:t>
            </a:r>
            <a:r>
              <a:rPr sz="2000" dirty="0">
                <a:latin typeface="Calibri"/>
                <a:cs typeface="Calibri"/>
              </a:rPr>
              <a:t>or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PID.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Calibri"/>
              <a:cs typeface="Calibri"/>
            </a:endParaRPr>
          </a:p>
          <a:p>
            <a:pPr marL="5334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parent PID (PPID) is also stored for each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process.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libri"/>
              <a:cs typeface="Calibri"/>
            </a:endParaRPr>
          </a:p>
          <a:p>
            <a:pPr marL="267335" indent="-255270">
              <a:lnSpc>
                <a:spcPts val="2400"/>
              </a:lnSpc>
              <a:buAutoNum type="arabicPeriod" startAt="2"/>
              <a:tabLst>
                <a:tab pos="267970" algn="l"/>
              </a:tabLst>
            </a:pPr>
            <a:r>
              <a:rPr sz="2000" b="1" spc="-5" dirty="0">
                <a:latin typeface="Calibri"/>
                <a:cs typeface="Calibri"/>
              </a:rPr>
              <a:t>Process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Termination:</a:t>
            </a:r>
            <a:endParaRPr sz="2000">
              <a:latin typeface="Calibri"/>
              <a:cs typeface="Calibri"/>
            </a:endParaRPr>
          </a:p>
          <a:p>
            <a:pPr marL="525780" marR="10795" indent="309245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By </a:t>
            </a:r>
            <a:r>
              <a:rPr sz="2000" spc="-5" dirty="0">
                <a:latin typeface="Calibri"/>
                <a:cs typeface="Calibri"/>
              </a:rPr>
              <a:t>making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exit(system </a:t>
            </a:r>
            <a:r>
              <a:rPr sz="2000" dirty="0">
                <a:latin typeface="Calibri"/>
                <a:cs typeface="Calibri"/>
              </a:rPr>
              <a:t>call), </a:t>
            </a:r>
            <a:r>
              <a:rPr sz="2000" spc="-5" dirty="0">
                <a:latin typeface="Calibri"/>
                <a:cs typeface="Calibri"/>
              </a:rPr>
              <a:t>processes may request their own  termination</a:t>
            </a:r>
            <a:r>
              <a:rPr sz="1800" spc="-5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43037"/>
            <a:ext cx="9144000" cy="643255"/>
          </a:xfrm>
          <a:custGeom>
            <a:avLst/>
            <a:gdLst/>
            <a:ahLst/>
            <a:cxnLst/>
            <a:rect l="l" t="t" r="r" b="b"/>
            <a:pathLst>
              <a:path w="9144000" h="643255">
                <a:moveTo>
                  <a:pt x="9144000" y="0"/>
                </a:moveTo>
                <a:lnTo>
                  <a:pt x="0" y="0"/>
                </a:lnTo>
                <a:lnTo>
                  <a:pt x="0" y="642962"/>
                </a:lnTo>
                <a:lnTo>
                  <a:pt x="4572000" y="642962"/>
                </a:lnTo>
                <a:lnTo>
                  <a:pt x="9144000" y="642962"/>
                </a:lnTo>
                <a:lnTo>
                  <a:pt x="9144000" y="0"/>
                </a:lnTo>
                <a:close/>
              </a:path>
            </a:pathLst>
          </a:custGeom>
          <a:solidFill>
            <a:srgbClr val="1E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8097" y="1721053"/>
            <a:ext cx="24765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CPU</a:t>
            </a:r>
            <a:r>
              <a:rPr spc="-55" dirty="0"/>
              <a:t> </a:t>
            </a:r>
            <a:r>
              <a:rPr spc="-10" dirty="0"/>
              <a:t>Scheduling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7235" y="3071520"/>
            <a:ext cx="5430964" cy="280332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05345" y="2533573"/>
            <a:ext cx="8265159" cy="3317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  <a:buSzPct val="94444"/>
              <a:buFont typeface="Arial"/>
              <a:buChar char="•"/>
              <a:tabLst>
                <a:tab pos="93980" algn="l"/>
              </a:tabLst>
            </a:pPr>
            <a:r>
              <a:rPr sz="1800" spc="-5" dirty="0">
                <a:latin typeface="Calibri"/>
                <a:cs typeface="Calibri"/>
              </a:rPr>
              <a:t>CPU scheduling is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process </a:t>
            </a:r>
            <a:r>
              <a:rPr sz="1800" spc="-10" dirty="0">
                <a:latin typeface="Calibri"/>
                <a:cs typeface="Calibri"/>
              </a:rPr>
              <a:t>which </a:t>
            </a:r>
            <a:r>
              <a:rPr sz="1800" spc="-5" dirty="0">
                <a:latin typeface="Calibri"/>
                <a:cs typeface="Calibri"/>
              </a:rPr>
              <a:t>allows one process to </a:t>
            </a:r>
            <a:r>
              <a:rPr sz="1800" dirty="0">
                <a:latin typeface="Calibri"/>
                <a:cs typeface="Calibri"/>
              </a:rPr>
              <a:t>use </a:t>
            </a:r>
            <a:r>
              <a:rPr sz="1800" spc="-5" dirty="0">
                <a:latin typeface="Calibri"/>
                <a:cs typeface="Calibri"/>
              </a:rPr>
              <a:t>the CPU while the  execution of another process is on hold(in waiting state) due to unavailability of any  resource like I/O etc, thereby making full use of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CPU.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1750">
              <a:latin typeface="Calibri"/>
              <a:cs typeface="Calibri"/>
            </a:endParaRPr>
          </a:p>
          <a:p>
            <a:pPr marL="93345" indent="-81280" algn="just">
              <a:lnSpc>
                <a:spcPct val="100000"/>
              </a:lnSpc>
              <a:buSzPct val="94444"/>
              <a:buFont typeface="Arial"/>
              <a:buChar char="•"/>
              <a:tabLst>
                <a:tab pos="93980" algn="l"/>
              </a:tabLst>
            </a:pP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aim of CPU scheduling is to make the </a:t>
            </a:r>
            <a:r>
              <a:rPr sz="1800" dirty="0">
                <a:latin typeface="Calibri"/>
                <a:cs typeface="Calibri"/>
              </a:rPr>
              <a:t>system </a:t>
            </a:r>
            <a:r>
              <a:rPr sz="1800" spc="-10" dirty="0">
                <a:latin typeface="Calibri"/>
                <a:cs typeface="Calibri"/>
              </a:rPr>
              <a:t>efficient, </a:t>
            </a:r>
            <a:r>
              <a:rPr sz="1800" spc="-5" dirty="0">
                <a:latin typeface="Calibri"/>
                <a:cs typeface="Calibri"/>
              </a:rPr>
              <a:t>fast and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fair.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750">
              <a:latin typeface="Calibri"/>
              <a:cs typeface="Calibri"/>
            </a:endParaRPr>
          </a:p>
          <a:p>
            <a:pPr marL="12700" marR="5715" algn="just">
              <a:lnSpc>
                <a:spcPct val="100000"/>
              </a:lnSpc>
              <a:buSzPct val="94444"/>
              <a:buFont typeface="Arial"/>
              <a:buChar char="•"/>
              <a:tabLst>
                <a:tab pos="93980" algn="l"/>
              </a:tabLst>
            </a:pPr>
            <a:r>
              <a:rPr sz="1800" spc="-5" dirty="0">
                <a:latin typeface="Calibri"/>
                <a:cs typeface="Calibri"/>
              </a:rPr>
              <a:t>Whenever the CPU becomes idle, the operating system </a:t>
            </a:r>
            <a:r>
              <a:rPr sz="1800" dirty="0">
                <a:latin typeface="Calibri"/>
                <a:cs typeface="Calibri"/>
              </a:rPr>
              <a:t>must </a:t>
            </a:r>
            <a:r>
              <a:rPr sz="1800" spc="-5" dirty="0">
                <a:latin typeface="Calibri"/>
                <a:cs typeface="Calibri"/>
              </a:rPr>
              <a:t>select one of the  processes in the </a:t>
            </a:r>
            <a:r>
              <a:rPr sz="1800" b="1" spc="-5" dirty="0">
                <a:latin typeface="Calibri"/>
                <a:cs typeface="Calibri"/>
              </a:rPr>
              <a:t>ready </a:t>
            </a:r>
            <a:r>
              <a:rPr sz="1800" b="1" spc="-10" dirty="0">
                <a:latin typeface="Calibri"/>
                <a:cs typeface="Calibri"/>
              </a:rPr>
              <a:t>queue </a:t>
            </a:r>
            <a:r>
              <a:rPr sz="1800" spc="-5" dirty="0">
                <a:latin typeface="Calibri"/>
                <a:cs typeface="Calibri"/>
              </a:rPr>
              <a:t>to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executed.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750">
              <a:latin typeface="Calibri"/>
              <a:cs typeface="Calibri"/>
            </a:endParaRPr>
          </a:p>
          <a:p>
            <a:pPr marL="12700" marR="7620" algn="just">
              <a:lnSpc>
                <a:spcPct val="100000"/>
              </a:lnSpc>
              <a:buSzPct val="94444"/>
              <a:buFont typeface="Arial"/>
              <a:buChar char="•"/>
              <a:tabLst>
                <a:tab pos="93980" algn="l"/>
              </a:tabLst>
            </a:pP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selection process is carried out </a:t>
            </a:r>
            <a:r>
              <a:rPr sz="1800" dirty="0">
                <a:latin typeface="Calibri"/>
                <a:cs typeface="Calibri"/>
              </a:rPr>
              <a:t>by </a:t>
            </a:r>
            <a:r>
              <a:rPr sz="1800" spc="-5" dirty="0">
                <a:latin typeface="Calibri"/>
                <a:cs typeface="Calibri"/>
              </a:rPr>
              <a:t>the short-term scheduler (or CPU scheduler). The  scheduler selects from among the processes in memory that are ready to execute, and  allocates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CPU to one of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them.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"/>
            <a:ext cx="9144000" cy="6858000"/>
            <a:chOff x="0" y="12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7235" y="3071520"/>
              <a:ext cx="5430964" cy="280332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643037"/>
              <a:ext cx="9144000" cy="643255"/>
            </a:xfrm>
            <a:custGeom>
              <a:avLst/>
              <a:gdLst/>
              <a:ahLst/>
              <a:cxnLst/>
              <a:rect l="l" t="t" r="r" b="b"/>
              <a:pathLst>
                <a:path w="9144000" h="643255">
                  <a:moveTo>
                    <a:pt x="9144000" y="0"/>
                  </a:moveTo>
                  <a:lnTo>
                    <a:pt x="0" y="0"/>
                  </a:lnTo>
                  <a:lnTo>
                    <a:pt x="0" y="642962"/>
                  </a:lnTo>
                  <a:lnTo>
                    <a:pt x="4572000" y="642962"/>
                  </a:lnTo>
                  <a:lnTo>
                    <a:pt x="9144000" y="64296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1E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42424" y="1721053"/>
            <a:ext cx="26562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Process</a:t>
            </a:r>
            <a:r>
              <a:rPr spc="-60" dirty="0"/>
              <a:t> </a:t>
            </a:r>
            <a:r>
              <a:rPr spc="-10" dirty="0"/>
              <a:t>Creation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18525" y="6032156"/>
            <a:ext cx="609485" cy="60948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25856" y="2534665"/>
            <a:ext cx="8107045" cy="2282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1E487C"/>
                </a:solidFill>
                <a:latin typeface="Calibri"/>
                <a:cs typeface="Calibri"/>
              </a:rPr>
              <a:t>?When is </a:t>
            </a:r>
            <a:r>
              <a:rPr sz="2400" b="1" dirty="0">
                <a:solidFill>
                  <a:srgbClr val="1E487C"/>
                </a:solidFill>
                <a:latin typeface="Calibri"/>
                <a:cs typeface="Calibri"/>
              </a:rPr>
              <a:t>a </a:t>
            </a:r>
            <a:r>
              <a:rPr sz="2400" b="1" spc="-5" dirty="0">
                <a:solidFill>
                  <a:srgbClr val="1E487C"/>
                </a:solidFill>
                <a:latin typeface="Calibri"/>
                <a:cs typeface="Calibri"/>
              </a:rPr>
              <a:t>new process</a:t>
            </a:r>
            <a:r>
              <a:rPr sz="2400" b="1" spc="-20" dirty="0">
                <a:solidFill>
                  <a:srgbClr val="1E487C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1E487C"/>
                </a:solidFill>
                <a:latin typeface="Calibri"/>
                <a:cs typeface="Calibri"/>
              </a:rPr>
              <a:t>created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0">
              <a:latin typeface="Calibri"/>
              <a:cs typeface="Calibri"/>
            </a:endParaRPr>
          </a:p>
          <a:p>
            <a:pPr marL="187960" indent="-17589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88595" algn="l"/>
              </a:tabLst>
            </a:pPr>
            <a:r>
              <a:rPr sz="2400" spc="-5" dirty="0">
                <a:latin typeface="Calibri"/>
                <a:cs typeface="Calibri"/>
              </a:rPr>
              <a:t>System </a:t>
            </a:r>
            <a:r>
              <a:rPr sz="2400" spc="-10" dirty="0">
                <a:latin typeface="Calibri"/>
                <a:cs typeface="Calibri"/>
              </a:rPr>
              <a:t>initialization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(Daemons)</a:t>
            </a:r>
            <a:endParaRPr sz="2400">
              <a:latin typeface="Calibri"/>
              <a:cs typeface="Calibri"/>
            </a:endParaRPr>
          </a:p>
          <a:p>
            <a:pPr marL="187960" indent="-17589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8595" algn="l"/>
              </a:tabLst>
            </a:pPr>
            <a:r>
              <a:rPr sz="2400" spc="-10" dirty="0">
                <a:latin typeface="Calibri"/>
                <a:cs typeface="Calibri"/>
              </a:rPr>
              <a:t>Execution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process creation system </a:t>
            </a:r>
            <a:r>
              <a:rPr sz="2400" dirty="0">
                <a:latin typeface="Calibri"/>
                <a:cs typeface="Calibri"/>
              </a:rPr>
              <a:t>call </a:t>
            </a:r>
            <a:r>
              <a:rPr sz="2400" spc="-10" dirty="0">
                <a:latin typeface="Calibri"/>
                <a:cs typeface="Calibri"/>
              </a:rPr>
              <a:t>by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running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process</a:t>
            </a:r>
            <a:endParaRPr sz="2400">
              <a:latin typeface="Calibri"/>
              <a:cs typeface="Calibri"/>
            </a:endParaRPr>
          </a:p>
          <a:p>
            <a:pPr marL="187960" indent="-17589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8595" algn="l"/>
              </a:tabLst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user request to </a:t>
            </a:r>
            <a:r>
              <a:rPr sz="2400" dirty="0">
                <a:latin typeface="Calibri"/>
                <a:cs typeface="Calibri"/>
              </a:rPr>
              <a:t>create 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process</a:t>
            </a:r>
            <a:endParaRPr sz="2400">
              <a:latin typeface="Calibri"/>
              <a:cs typeface="Calibri"/>
            </a:endParaRPr>
          </a:p>
          <a:p>
            <a:pPr marL="187960" indent="-17589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8595" algn="l"/>
              </a:tabLst>
            </a:pPr>
            <a:r>
              <a:rPr sz="2400" spc="-10" dirty="0">
                <a:latin typeface="Calibri"/>
                <a:cs typeface="Calibri"/>
              </a:rPr>
              <a:t>Initiation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batch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job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3987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8439">
            <a:solidFill>
              <a:srgbClr val="4371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5088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8439">
            <a:solidFill>
              <a:srgbClr val="4371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239" y="194767"/>
            <a:ext cx="872997" cy="47951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94000" y="2290317"/>
            <a:ext cx="4073398" cy="2803677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6834" y="102971"/>
              <a:ext cx="1309674" cy="72683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144000" cy="68576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947877"/>
              <a:ext cx="9144000" cy="730250"/>
            </a:xfrm>
            <a:custGeom>
              <a:avLst/>
              <a:gdLst/>
              <a:ahLst/>
              <a:cxnLst/>
              <a:rect l="l" t="t" r="r" b="b"/>
              <a:pathLst>
                <a:path w="9144000" h="730250">
                  <a:moveTo>
                    <a:pt x="9144000" y="0"/>
                  </a:moveTo>
                  <a:lnTo>
                    <a:pt x="0" y="0"/>
                  </a:lnTo>
                  <a:lnTo>
                    <a:pt x="0" y="730084"/>
                  </a:lnTo>
                  <a:lnTo>
                    <a:pt x="4572000" y="730084"/>
                  </a:lnTo>
                  <a:lnTo>
                    <a:pt x="9144000" y="73008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8739" y="1042809"/>
            <a:ext cx="35540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Scheduling</a:t>
            </a:r>
            <a:r>
              <a:rPr spc="-35" dirty="0"/>
              <a:t> </a:t>
            </a:r>
            <a:r>
              <a:rPr spc="-10" dirty="0"/>
              <a:t>Algorithms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07301" y="1769300"/>
            <a:ext cx="7079615" cy="43776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33679" indent="-221615">
              <a:lnSpc>
                <a:spcPts val="2155"/>
              </a:lnSpc>
              <a:spcBef>
                <a:spcPts val="125"/>
              </a:spcBef>
              <a:buFont typeface="Arial"/>
              <a:buChar char="•"/>
              <a:tabLst>
                <a:tab pos="234315" algn="l"/>
              </a:tabLst>
            </a:pPr>
            <a:r>
              <a:rPr sz="2100" b="1" spc="-85" dirty="0">
                <a:latin typeface="Calibri"/>
                <a:cs typeface="Calibri"/>
              </a:rPr>
              <a:t>To </a:t>
            </a:r>
            <a:r>
              <a:rPr sz="2100" b="1" spc="5" dirty="0">
                <a:latin typeface="Calibri"/>
                <a:cs typeface="Calibri"/>
              </a:rPr>
              <a:t>decide which </a:t>
            </a:r>
            <a:r>
              <a:rPr sz="2100" b="1" dirty="0">
                <a:latin typeface="Calibri"/>
                <a:cs typeface="Calibri"/>
              </a:rPr>
              <a:t>process to </a:t>
            </a:r>
            <a:r>
              <a:rPr sz="2100" b="1" spc="-10" dirty="0">
                <a:latin typeface="Calibri"/>
                <a:cs typeface="Calibri"/>
              </a:rPr>
              <a:t>execute first </a:t>
            </a:r>
            <a:r>
              <a:rPr sz="2100" b="1" spc="10" dirty="0">
                <a:latin typeface="Calibri"/>
                <a:cs typeface="Calibri"/>
              </a:rPr>
              <a:t>and </a:t>
            </a:r>
            <a:r>
              <a:rPr sz="2100" b="1" spc="5" dirty="0">
                <a:latin typeface="Calibri"/>
                <a:cs typeface="Calibri"/>
              </a:rPr>
              <a:t>which </a:t>
            </a:r>
            <a:r>
              <a:rPr sz="2100" b="1" dirty="0">
                <a:latin typeface="Calibri"/>
                <a:cs typeface="Calibri"/>
              </a:rPr>
              <a:t>process</a:t>
            </a:r>
            <a:r>
              <a:rPr sz="2100" b="1" spc="120" dirty="0">
                <a:latin typeface="Calibri"/>
                <a:cs typeface="Calibri"/>
              </a:rPr>
              <a:t> </a:t>
            </a:r>
            <a:r>
              <a:rPr sz="2100" b="1" dirty="0">
                <a:latin typeface="Calibri"/>
                <a:cs typeface="Calibri"/>
              </a:rPr>
              <a:t>to</a:t>
            </a:r>
            <a:endParaRPr sz="2100">
              <a:latin typeface="Calibri"/>
              <a:cs typeface="Calibri"/>
            </a:endParaRPr>
          </a:p>
          <a:p>
            <a:pPr marL="233679" marR="207010">
              <a:lnSpc>
                <a:spcPct val="70600"/>
              </a:lnSpc>
              <a:spcBef>
                <a:spcPts val="380"/>
              </a:spcBef>
            </a:pPr>
            <a:r>
              <a:rPr sz="2100" b="1" spc="-10" dirty="0">
                <a:latin typeface="Calibri"/>
                <a:cs typeface="Calibri"/>
              </a:rPr>
              <a:t>execute </a:t>
            </a:r>
            <a:r>
              <a:rPr sz="2100" b="1" dirty="0">
                <a:latin typeface="Calibri"/>
                <a:cs typeface="Calibri"/>
              </a:rPr>
              <a:t>last to achieve </a:t>
            </a:r>
            <a:r>
              <a:rPr sz="2100" b="1" spc="5" dirty="0">
                <a:latin typeface="Calibri"/>
                <a:cs typeface="Calibri"/>
              </a:rPr>
              <a:t>maximum </a:t>
            </a:r>
            <a:r>
              <a:rPr sz="2100" b="1" spc="10" dirty="0">
                <a:latin typeface="Calibri"/>
                <a:cs typeface="Calibri"/>
              </a:rPr>
              <a:t>CPU </a:t>
            </a:r>
            <a:r>
              <a:rPr sz="2100" b="1" dirty="0">
                <a:latin typeface="Calibri"/>
                <a:cs typeface="Calibri"/>
              </a:rPr>
              <a:t>utilization, computer  scientists </a:t>
            </a:r>
            <a:r>
              <a:rPr sz="2100" b="1" spc="-5" dirty="0">
                <a:latin typeface="Calibri"/>
                <a:cs typeface="Calibri"/>
              </a:rPr>
              <a:t>have </a:t>
            </a:r>
            <a:r>
              <a:rPr sz="2100" b="1" spc="5" dirty="0">
                <a:latin typeface="Calibri"/>
                <a:cs typeface="Calibri"/>
              </a:rPr>
              <a:t>defined </a:t>
            </a:r>
            <a:r>
              <a:rPr sz="2100" b="1" spc="10" dirty="0">
                <a:latin typeface="Calibri"/>
                <a:cs typeface="Calibri"/>
              </a:rPr>
              <a:t>some </a:t>
            </a:r>
            <a:r>
              <a:rPr sz="2100" b="1" dirty="0">
                <a:latin typeface="Calibri"/>
                <a:cs typeface="Calibri"/>
              </a:rPr>
              <a:t>algorithms, they</a:t>
            </a:r>
            <a:r>
              <a:rPr sz="2100" b="1" spc="-30" dirty="0">
                <a:latin typeface="Calibri"/>
                <a:cs typeface="Calibri"/>
              </a:rPr>
              <a:t> </a:t>
            </a:r>
            <a:r>
              <a:rPr sz="2100" b="1" spc="-5" dirty="0">
                <a:latin typeface="Calibri"/>
                <a:cs typeface="Calibri"/>
              </a:rPr>
              <a:t>are:</a:t>
            </a:r>
            <a:endParaRPr sz="2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00">
              <a:latin typeface="Calibri"/>
              <a:cs typeface="Calibri"/>
            </a:endParaRPr>
          </a:p>
          <a:p>
            <a:pPr marL="729615" lvl="1" indent="-274955">
              <a:lnSpc>
                <a:spcPct val="100000"/>
              </a:lnSpc>
              <a:buFont typeface="Arial"/>
              <a:buChar char="•"/>
              <a:tabLst>
                <a:tab pos="729615" algn="l"/>
                <a:tab pos="730250" algn="l"/>
              </a:tabLst>
            </a:pPr>
            <a:r>
              <a:rPr sz="1800" dirty="0">
                <a:latin typeface="Calibri"/>
                <a:cs typeface="Calibri"/>
              </a:rPr>
              <a:t>First </a:t>
            </a:r>
            <a:r>
              <a:rPr sz="1800" spc="20" dirty="0">
                <a:latin typeface="Calibri"/>
                <a:cs typeface="Calibri"/>
              </a:rPr>
              <a:t>Come </a:t>
            </a:r>
            <a:r>
              <a:rPr sz="1800" spc="-5" dirty="0">
                <a:latin typeface="Calibri"/>
                <a:cs typeface="Calibri"/>
              </a:rPr>
              <a:t>First </a:t>
            </a:r>
            <a:r>
              <a:rPr sz="1800" spc="5" dirty="0">
                <a:latin typeface="Calibri"/>
                <a:cs typeface="Calibri"/>
              </a:rPr>
              <a:t>Serve(FCFS)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Scheduling</a:t>
            </a:r>
            <a:endParaRPr sz="18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1950">
              <a:latin typeface="Calibri"/>
              <a:cs typeface="Calibri"/>
            </a:endParaRPr>
          </a:p>
          <a:p>
            <a:pPr marL="729615" lvl="1" indent="-274955">
              <a:lnSpc>
                <a:spcPct val="100000"/>
              </a:lnSpc>
              <a:buFont typeface="Arial"/>
              <a:buChar char="•"/>
              <a:tabLst>
                <a:tab pos="729615" algn="l"/>
                <a:tab pos="730250" algn="l"/>
              </a:tabLst>
            </a:pPr>
            <a:r>
              <a:rPr sz="1800" dirty="0">
                <a:latin typeface="Calibri"/>
                <a:cs typeface="Calibri"/>
              </a:rPr>
              <a:t>Shortest-Job-First(SJF)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Scheduling</a:t>
            </a:r>
            <a:endParaRPr sz="18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1950">
              <a:latin typeface="Calibri"/>
              <a:cs typeface="Calibri"/>
            </a:endParaRPr>
          </a:p>
          <a:p>
            <a:pPr marL="729615" lvl="1" indent="-274955">
              <a:lnSpc>
                <a:spcPct val="100000"/>
              </a:lnSpc>
              <a:buFont typeface="Arial"/>
              <a:buChar char="•"/>
              <a:tabLst>
                <a:tab pos="729615" algn="l"/>
                <a:tab pos="730250" algn="l"/>
              </a:tabLst>
            </a:pPr>
            <a:r>
              <a:rPr sz="1800" spc="5" dirty="0">
                <a:latin typeface="Calibri"/>
                <a:cs typeface="Calibri"/>
              </a:rPr>
              <a:t>Priority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Scheduling</a:t>
            </a:r>
            <a:endParaRPr sz="18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1950">
              <a:latin typeface="Calibri"/>
              <a:cs typeface="Calibri"/>
            </a:endParaRPr>
          </a:p>
          <a:p>
            <a:pPr marL="729615" lvl="1" indent="-274955">
              <a:lnSpc>
                <a:spcPct val="100000"/>
              </a:lnSpc>
              <a:buFont typeface="Arial"/>
              <a:buChar char="•"/>
              <a:tabLst>
                <a:tab pos="729615" algn="l"/>
                <a:tab pos="730250" algn="l"/>
              </a:tabLst>
            </a:pPr>
            <a:r>
              <a:rPr sz="1800" spc="10" dirty="0">
                <a:latin typeface="Calibri"/>
                <a:cs typeface="Calibri"/>
              </a:rPr>
              <a:t>Round </a:t>
            </a:r>
            <a:r>
              <a:rPr sz="1800" spc="5" dirty="0">
                <a:latin typeface="Calibri"/>
                <a:cs typeface="Calibri"/>
              </a:rPr>
              <a:t>Robin(RR)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Scheduling</a:t>
            </a:r>
            <a:endParaRPr sz="18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1950">
              <a:latin typeface="Calibri"/>
              <a:cs typeface="Calibri"/>
            </a:endParaRPr>
          </a:p>
          <a:p>
            <a:pPr marL="729615" lvl="1" indent="-274955">
              <a:lnSpc>
                <a:spcPct val="100000"/>
              </a:lnSpc>
              <a:buFont typeface="Arial"/>
              <a:buChar char="•"/>
              <a:tabLst>
                <a:tab pos="729615" algn="l"/>
                <a:tab pos="730250" algn="l"/>
              </a:tabLst>
            </a:pPr>
            <a:r>
              <a:rPr sz="1800" spc="5" dirty="0">
                <a:latin typeface="Calibri"/>
                <a:cs typeface="Calibri"/>
              </a:rPr>
              <a:t>Multilevel </a:t>
            </a:r>
            <a:r>
              <a:rPr sz="1800" spc="15" dirty="0">
                <a:latin typeface="Calibri"/>
                <a:cs typeface="Calibri"/>
              </a:rPr>
              <a:t>Queue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Scheduling</a:t>
            </a:r>
            <a:endParaRPr sz="18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1950">
              <a:latin typeface="Calibri"/>
              <a:cs typeface="Calibri"/>
            </a:endParaRPr>
          </a:p>
          <a:p>
            <a:pPr marL="729615" lvl="1" indent="-274955">
              <a:lnSpc>
                <a:spcPct val="100000"/>
              </a:lnSpc>
              <a:buFont typeface="Arial"/>
              <a:buChar char="•"/>
              <a:tabLst>
                <a:tab pos="729615" algn="l"/>
                <a:tab pos="730250" algn="l"/>
              </a:tabLst>
            </a:pPr>
            <a:r>
              <a:rPr sz="1800" spc="5" dirty="0">
                <a:latin typeface="Calibri"/>
                <a:cs typeface="Calibri"/>
              </a:rPr>
              <a:t>Multilevel </a:t>
            </a:r>
            <a:r>
              <a:rPr sz="1800" spc="10" dirty="0">
                <a:latin typeface="Calibri"/>
                <a:cs typeface="Calibri"/>
              </a:rPr>
              <a:t>Feedback </a:t>
            </a:r>
            <a:r>
              <a:rPr sz="1800" spc="15" dirty="0">
                <a:latin typeface="Calibri"/>
                <a:cs typeface="Calibri"/>
              </a:rPr>
              <a:t>Queue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Scheduling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3987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8439">
            <a:solidFill>
              <a:srgbClr val="4371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5088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8439">
            <a:solidFill>
              <a:srgbClr val="4371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239" y="194767"/>
            <a:ext cx="872997" cy="47951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94000" y="2290317"/>
            <a:ext cx="4073398" cy="2803677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6834" y="102971"/>
              <a:ext cx="1309674" cy="72683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144000" cy="68576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947877"/>
              <a:ext cx="9144000" cy="730250"/>
            </a:xfrm>
            <a:custGeom>
              <a:avLst/>
              <a:gdLst/>
              <a:ahLst/>
              <a:cxnLst/>
              <a:rect l="l" t="t" r="r" b="b"/>
              <a:pathLst>
                <a:path w="9144000" h="730250">
                  <a:moveTo>
                    <a:pt x="9144000" y="0"/>
                  </a:moveTo>
                  <a:lnTo>
                    <a:pt x="0" y="0"/>
                  </a:lnTo>
                  <a:lnTo>
                    <a:pt x="0" y="730084"/>
                  </a:lnTo>
                  <a:lnTo>
                    <a:pt x="4572000" y="730084"/>
                  </a:lnTo>
                  <a:lnTo>
                    <a:pt x="9144000" y="73008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8739" y="1042809"/>
            <a:ext cx="61849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First </a:t>
            </a:r>
            <a:r>
              <a:rPr spc="-5" dirty="0"/>
              <a:t>Come </a:t>
            </a:r>
            <a:r>
              <a:rPr spc="-20" dirty="0"/>
              <a:t>First </a:t>
            </a:r>
            <a:r>
              <a:rPr spc="-15" dirty="0"/>
              <a:t>Serve(FCFS)</a:t>
            </a:r>
            <a:r>
              <a:rPr spc="70" dirty="0"/>
              <a:t> </a:t>
            </a:r>
            <a:r>
              <a:rPr spc="-10" dirty="0"/>
              <a:t>Scheduling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07301" y="1816100"/>
            <a:ext cx="7727950" cy="327787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marR="8890" indent="-228600" algn="just">
              <a:lnSpc>
                <a:spcPct val="90000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sz="2400" b="1" spc="-10" dirty="0">
                <a:latin typeface="Calibri"/>
                <a:cs typeface="Calibri"/>
              </a:rPr>
              <a:t>In </a:t>
            </a:r>
            <a:r>
              <a:rPr sz="2400" b="1" spc="-5" dirty="0">
                <a:latin typeface="Calibri"/>
                <a:cs typeface="Calibri"/>
              </a:rPr>
              <a:t>the </a:t>
            </a:r>
            <a:r>
              <a:rPr sz="2400" b="1" spc="-10" dirty="0">
                <a:latin typeface="Calibri"/>
                <a:cs typeface="Calibri"/>
              </a:rPr>
              <a:t>"First </a:t>
            </a:r>
            <a:r>
              <a:rPr sz="2400" b="1" spc="-5" dirty="0">
                <a:latin typeface="Calibri"/>
                <a:cs typeface="Calibri"/>
              </a:rPr>
              <a:t>come </a:t>
            </a:r>
            <a:r>
              <a:rPr sz="2400" b="1" spc="-15" dirty="0">
                <a:latin typeface="Calibri"/>
                <a:cs typeface="Calibri"/>
              </a:rPr>
              <a:t>first </a:t>
            </a:r>
            <a:r>
              <a:rPr sz="2400" b="1" spc="-5" dirty="0">
                <a:latin typeface="Calibri"/>
                <a:cs typeface="Calibri"/>
              </a:rPr>
              <a:t>serve" scheduling algorithm, </a:t>
            </a:r>
            <a:r>
              <a:rPr sz="2400" b="1" dirty="0">
                <a:latin typeface="Calibri"/>
                <a:cs typeface="Calibri"/>
              </a:rPr>
              <a:t>as </a:t>
            </a:r>
            <a:r>
              <a:rPr sz="2400" b="1" spc="-5" dirty="0">
                <a:latin typeface="Calibri"/>
                <a:cs typeface="Calibri"/>
              </a:rPr>
              <a:t>the  name </a:t>
            </a:r>
            <a:r>
              <a:rPr sz="2400" b="1" spc="-10" dirty="0">
                <a:latin typeface="Calibri"/>
                <a:cs typeface="Calibri"/>
              </a:rPr>
              <a:t>suggests, </a:t>
            </a:r>
            <a:r>
              <a:rPr sz="2400" b="1" spc="-5" dirty="0">
                <a:latin typeface="Calibri"/>
                <a:cs typeface="Calibri"/>
              </a:rPr>
              <a:t>the </a:t>
            </a:r>
            <a:r>
              <a:rPr sz="2400" b="1" spc="-10" dirty="0">
                <a:latin typeface="Calibri"/>
                <a:cs typeface="Calibri"/>
              </a:rPr>
              <a:t>process </a:t>
            </a:r>
            <a:r>
              <a:rPr sz="2400" b="1" spc="-5" dirty="0">
                <a:latin typeface="Calibri"/>
                <a:cs typeface="Calibri"/>
              </a:rPr>
              <a:t>which </a:t>
            </a:r>
            <a:r>
              <a:rPr sz="2400" b="1" spc="-10" dirty="0">
                <a:latin typeface="Calibri"/>
                <a:cs typeface="Calibri"/>
              </a:rPr>
              <a:t>arrives </a:t>
            </a:r>
            <a:r>
              <a:rPr sz="2400" b="1" spc="-15" dirty="0">
                <a:latin typeface="Calibri"/>
                <a:cs typeface="Calibri"/>
              </a:rPr>
              <a:t>first, gets  </a:t>
            </a:r>
            <a:r>
              <a:rPr sz="2400" b="1" spc="-20" dirty="0">
                <a:latin typeface="Calibri"/>
                <a:cs typeface="Calibri"/>
              </a:rPr>
              <a:t>executed </a:t>
            </a:r>
            <a:r>
              <a:rPr sz="2400" b="1" spc="-15" dirty="0">
                <a:latin typeface="Calibri"/>
                <a:cs typeface="Calibri"/>
              </a:rPr>
              <a:t>first, </a:t>
            </a:r>
            <a:r>
              <a:rPr sz="2400" b="1" spc="-5" dirty="0">
                <a:latin typeface="Calibri"/>
                <a:cs typeface="Calibri"/>
              </a:rPr>
              <a:t>or </a:t>
            </a:r>
            <a:r>
              <a:rPr sz="2400" b="1" spc="-15" dirty="0">
                <a:latin typeface="Calibri"/>
                <a:cs typeface="Calibri"/>
              </a:rPr>
              <a:t>we </a:t>
            </a:r>
            <a:r>
              <a:rPr sz="2400" b="1" spc="-5" dirty="0">
                <a:latin typeface="Calibri"/>
                <a:cs typeface="Calibri"/>
              </a:rPr>
              <a:t>can </a:t>
            </a:r>
            <a:r>
              <a:rPr sz="2400" b="1" spc="-15" dirty="0">
                <a:latin typeface="Calibri"/>
                <a:cs typeface="Calibri"/>
              </a:rPr>
              <a:t>say </a:t>
            </a:r>
            <a:r>
              <a:rPr sz="2400" b="1" spc="-10" dirty="0">
                <a:latin typeface="Calibri"/>
                <a:cs typeface="Calibri"/>
              </a:rPr>
              <a:t>that </a:t>
            </a:r>
            <a:r>
              <a:rPr sz="2400" b="1" spc="-5" dirty="0">
                <a:latin typeface="Calibri"/>
                <a:cs typeface="Calibri"/>
              </a:rPr>
              <a:t>the process which  </a:t>
            </a:r>
            <a:r>
              <a:rPr sz="2400" b="1" spc="-10" dirty="0">
                <a:latin typeface="Calibri"/>
                <a:cs typeface="Calibri"/>
              </a:rPr>
              <a:t>requests </a:t>
            </a:r>
            <a:r>
              <a:rPr sz="2400" b="1" spc="-5" dirty="0">
                <a:latin typeface="Calibri"/>
                <a:cs typeface="Calibri"/>
              </a:rPr>
              <a:t>the CPU </a:t>
            </a:r>
            <a:r>
              <a:rPr sz="2400" b="1" spc="-15" dirty="0">
                <a:latin typeface="Calibri"/>
                <a:cs typeface="Calibri"/>
              </a:rPr>
              <a:t>first, gets </a:t>
            </a:r>
            <a:r>
              <a:rPr sz="2400" b="1" spc="-5" dirty="0">
                <a:latin typeface="Calibri"/>
                <a:cs typeface="Calibri"/>
              </a:rPr>
              <a:t>the CPU </a:t>
            </a:r>
            <a:r>
              <a:rPr sz="2400" b="1" spc="-10" dirty="0">
                <a:latin typeface="Calibri"/>
                <a:cs typeface="Calibri"/>
              </a:rPr>
              <a:t>allocated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first.</a:t>
            </a:r>
            <a:endParaRPr sz="2400">
              <a:latin typeface="Calibri"/>
              <a:cs typeface="Calibri"/>
            </a:endParaRPr>
          </a:p>
          <a:p>
            <a:pPr marL="241300" marR="5080" indent="-228600" algn="just">
              <a:lnSpc>
                <a:spcPct val="89900"/>
              </a:lnSpc>
              <a:spcBef>
                <a:spcPts val="1005"/>
              </a:spcBef>
              <a:buFont typeface="Arial"/>
              <a:buChar char="•"/>
              <a:tabLst>
                <a:tab pos="241300" algn="l"/>
              </a:tabLst>
            </a:pPr>
            <a:r>
              <a:rPr sz="2400" b="1" spc="-15" dirty="0">
                <a:latin typeface="Calibri"/>
                <a:cs typeface="Calibri"/>
              </a:rPr>
              <a:t>First </a:t>
            </a:r>
            <a:r>
              <a:rPr sz="2400" b="1" spc="-5" dirty="0">
                <a:latin typeface="Calibri"/>
                <a:cs typeface="Calibri"/>
              </a:rPr>
              <a:t>Come </a:t>
            </a:r>
            <a:r>
              <a:rPr sz="2400" b="1" spc="-15" dirty="0">
                <a:latin typeface="Calibri"/>
                <a:cs typeface="Calibri"/>
              </a:rPr>
              <a:t>First </a:t>
            </a:r>
            <a:r>
              <a:rPr sz="2400" b="1" dirty="0">
                <a:latin typeface="Calibri"/>
                <a:cs typeface="Calibri"/>
              </a:rPr>
              <a:t>Serve, </a:t>
            </a:r>
            <a:r>
              <a:rPr sz="2400" b="1" spc="-5" dirty="0">
                <a:latin typeface="Calibri"/>
                <a:cs typeface="Calibri"/>
              </a:rPr>
              <a:t>is </a:t>
            </a:r>
            <a:r>
              <a:rPr sz="2400" b="1" spc="-10" dirty="0">
                <a:latin typeface="Calibri"/>
                <a:cs typeface="Calibri"/>
              </a:rPr>
              <a:t>just </a:t>
            </a:r>
            <a:r>
              <a:rPr sz="2400" b="1" spc="-20" dirty="0">
                <a:latin typeface="Calibri"/>
                <a:cs typeface="Calibri"/>
              </a:rPr>
              <a:t>like </a:t>
            </a:r>
            <a:r>
              <a:rPr sz="2400" b="1" spc="-15" dirty="0">
                <a:latin typeface="Calibri"/>
                <a:cs typeface="Calibri"/>
              </a:rPr>
              <a:t>FIFO(First </a:t>
            </a:r>
            <a:r>
              <a:rPr sz="2400" b="1" spc="-5" dirty="0">
                <a:latin typeface="Calibri"/>
                <a:cs typeface="Calibri"/>
              </a:rPr>
              <a:t>in </a:t>
            </a:r>
            <a:r>
              <a:rPr sz="2400" b="1" spc="-15" dirty="0">
                <a:latin typeface="Calibri"/>
                <a:cs typeface="Calibri"/>
              </a:rPr>
              <a:t>First </a:t>
            </a:r>
            <a:r>
              <a:rPr sz="2400" b="1" spc="-5" dirty="0">
                <a:latin typeface="Calibri"/>
                <a:cs typeface="Calibri"/>
              </a:rPr>
              <a:t>out)  Queue </a:t>
            </a:r>
            <a:r>
              <a:rPr sz="2400" b="1" spc="-15" dirty="0">
                <a:latin typeface="Calibri"/>
                <a:cs typeface="Calibri"/>
              </a:rPr>
              <a:t>data </a:t>
            </a:r>
            <a:r>
              <a:rPr sz="2400" b="1" spc="-10" dirty="0">
                <a:latin typeface="Calibri"/>
                <a:cs typeface="Calibri"/>
              </a:rPr>
              <a:t>structure, where </a:t>
            </a:r>
            <a:r>
              <a:rPr sz="2400" b="1" spc="-5" dirty="0">
                <a:latin typeface="Calibri"/>
                <a:cs typeface="Calibri"/>
              </a:rPr>
              <a:t>the </a:t>
            </a:r>
            <a:r>
              <a:rPr sz="2400" b="1" spc="-20" dirty="0">
                <a:latin typeface="Calibri"/>
                <a:cs typeface="Calibri"/>
              </a:rPr>
              <a:t>data </a:t>
            </a:r>
            <a:r>
              <a:rPr sz="2400" b="1" spc="-10" dirty="0">
                <a:latin typeface="Calibri"/>
                <a:cs typeface="Calibri"/>
              </a:rPr>
              <a:t>element </a:t>
            </a:r>
            <a:r>
              <a:rPr sz="2400" b="1" spc="-5" dirty="0">
                <a:latin typeface="Calibri"/>
                <a:cs typeface="Calibri"/>
              </a:rPr>
              <a:t>which is  added </a:t>
            </a:r>
            <a:r>
              <a:rPr sz="2400" b="1" spc="-15" dirty="0">
                <a:latin typeface="Calibri"/>
                <a:cs typeface="Calibri"/>
              </a:rPr>
              <a:t>to </a:t>
            </a:r>
            <a:r>
              <a:rPr sz="2400" b="1" spc="-5" dirty="0">
                <a:latin typeface="Calibri"/>
                <a:cs typeface="Calibri"/>
              </a:rPr>
              <a:t>the queue </a:t>
            </a:r>
            <a:r>
              <a:rPr sz="2400" b="1" spc="-15" dirty="0">
                <a:latin typeface="Calibri"/>
                <a:cs typeface="Calibri"/>
              </a:rPr>
              <a:t>first, </a:t>
            </a:r>
            <a:r>
              <a:rPr sz="2400" b="1" spc="-5" dirty="0">
                <a:latin typeface="Calibri"/>
                <a:cs typeface="Calibri"/>
              </a:rPr>
              <a:t>is the one who </a:t>
            </a:r>
            <a:r>
              <a:rPr sz="2400" b="1" spc="-15" dirty="0">
                <a:latin typeface="Calibri"/>
                <a:cs typeface="Calibri"/>
              </a:rPr>
              <a:t>leaves </a:t>
            </a:r>
            <a:r>
              <a:rPr sz="2400" b="1" spc="-5" dirty="0">
                <a:latin typeface="Calibri"/>
                <a:cs typeface="Calibri"/>
              </a:rPr>
              <a:t>the queue  </a:t>
            </a:r>
            <a:r>
              <a:rPr sz="2400" b="1" spc="-20" dirty="0">
                <a:latin typeface="Calibri"/>
                <a:cs typeface="Calibri"/>
              </a:rPr>
              <a:t>first.</a:t>
            </a:r>
            <a:endParaRPr sz="2400">
              <a:latin typeface="Calibri"/>
              <a:cs typeface="Calibri"/>
            </a:endParaRPr>
          </a:p>
          <a:p>
            <a:pPr marL="241300" indent="-228600" algn="just">
              <a:lnSpc>
                <a:spcPct val="100000"/>
              </a:lnSpc>
              <a:spcBef>
                <a:spcPts val="710"/>
              </a:spcBef>
              <a:buFont typeface="Arial"/>
              <a:buChar char="•"/>
              <a:tabLst>
                <a:tab pos="241300" algn="l"/>
              </a:tabLst>
            </a:pPr>
            <a:r>
              <a:rPr sz="2400" b="1" spc="-5" dirty="0">
                <a:latin typeface="Calibri"/>
                <a:cs typeface="Calibri"/>
              </a:rPr>
              <a:t>This is used in </a:t>
            </a:r>
            <a:r>
              <a:rPr sz="2400" b="1" spc="-15" dirty="0">
                <a:latin typeface="Calibri"/>
                <a:cs typeface="Calibri"/>
              </a:rPr>
              <a:t>Batch Systems.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3987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8439">
            <a:solidFill>
              <a:srgbClr val="4371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5088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8439">
            <a:solidFill>
              <a:srgbClr val="4371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239" y="194767"/>
            <a:ext cx="872997" cy="47951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94000" y="2290317"/>
            <a:ext cx="4073398" cy="2803677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6834" y="102971"/>
              <a:ext cx="1309674" cy="72683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144000" cy="68576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947877"/>
              <a:ext cx="9144000" cy="730250"/>
            </a:xfrm>
            <a:custGeom>
              <a:avLst/>
              <a:gdLst/>
              <a:ahLst/>
              <a:cxnLst/>
              <a:rect l="l" t="t" r="r" b="b"/>
              <a:pathLst>
                <a:path w="9144000" h="730250">
                  <a:moveTo>
                    <a:pt x="9144000" y="0"/>
                  </a:moveTo>
                  <a:lnTo>
                    <a:pt x="0" y="0"/>
                  </a:lnTo>
                  <a:lnTo>
                    <a:pt x="0" y="730084"/>
                  </a:lnTo>
                  <a:lnTo>
                    <a:pt x="4572000" y="730084"/>
                  </a:lnTo>
                  <a:lnTo>
                    <a:pt x="9144000" y="73008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8739" y="1042809"/>
            <a:ext cx="61849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First </a:t>
            </a:r>
            <a:r>
              <a:rPr spc="-5" dirty="0"/>
              <a:t>Come </a:t>
            </a:r>
            <a:r>
              <a:rPr spc="-20" dirty="0"/>
              <a:t>First </a:t>
            </a:r>
            <a:r>
              <a:rPr spc="-15" dirty="0"/>
              <a:t>Serve(FCFS)</a:t>
            </a:r>
            <a:r>
              <a:rPr spc="70" dirty="0"/>
              <a:t> </a:t>
            </a:r>
            <a:r>
              <a:rPr spc="-10" dirty="0"/>
              <a:t>Scheduling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07301" y="1816100"/>
            <a:ext cx="7729220" cy="263017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marR="5080" indent="-228600" algn="just">
              <a:lnSpc>
                <a:spcPct val="90000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sz="2400" b="1" spc="-5" dirty="0">
                <a:latin typeface="Calibri"/>
                <a:cs typeface="Calibri"/>
              </a:rPr>
              <a:t>It's </a:t>
            </a:r>
            <a:r>
              <a:rPr sz="2400" b="1" spc="-15" dirty="0">
                <a:latin typeface="Calibri"/>
                <a:cs typeface="Calibri"/>
              </a:rPr>
              <a:t>easy to understand </a:t>
            </a:r>
            <a:r>
              <a:rPr sz="2400" b="1" spc="-5" dirty="0">
                <a:latin typeface="Calibri"/>
                <a:cs typeface="Calibri"/>
              </a:rPr>
              <a:t>and </a:t>
            </a:r>
            <a:r>
              <a:rPr sz="2400" b="1" spc="-10" dirty="0">
                <a:latin typeface="Calibri"/>
                <a:cs typeface="Calibri"/>
              </a:rPr>
              <a:t>implement </a:t>
            </a:r>
            <a:r>
              <a:rPr sz="2400" b="1" spc="-20" dirty="0">
                <a:latin typeface="Calibri"/>
                <a:cs typeface="Calibri"/>
              </a:rPr>
              <a:t>programmatically,  </a:t>
            </a:r>
            <a:r>
              <a:rPr sz="2400" b="1" spc="-5" dirty="0">
                <a:latin typeface="Calibri"/>
                <a:cs typeface="Calibri"/>
              </a:rPr>
              <a:t>using </a:t>
            </a:r>
            <a:r>
              <a:rPr sz="2400" b="1" dirty="0">
                <a:latin typeface="Calibri"/>
                <a:cs typeface="Calibri"/>
              </a:rPr>
              <a:t>a </a:t>
            </a:r>
            <a:r>
              <a:rPr sz="2400" b="1" spc="-5" dirty="0">
                <a:latin typeface="Calibri"/>
                <a:cs typeface="Calibri"/>
              </a:rPr>
              <a:t>Queue </a:t>
            </a:r>
            <a:r>
              <a:rPr sz="2400" b="1" spc="-15" dirty="0">
                <a:latin typeface="Calibri"/>
                <a:cs typeface="Calibri"/>
              </a:rPr>
              <a:t>data </a:t>
            </a:r>
            <a:r>
              <a:rPr sz="2400" b="1" spc="-10" dirty="0">
                <a:latin typeface="Calibri"/>
                <a:cs typeface="Calibri"/>
              </a:rPr>
              <a:t>structure, where </a:t>
            </a:r>
            <a:r>
              <a:rPr sz="2400" b="1" dirty="0">
                <a:latin typeface="Calibri"/>
                <a:cs typeface="Calibri"/>
              </a:rPr>
              <a:t>a </a:t>
            </a:r>
            <a:r>
              <a:rPr sz="2400" b="1" spc="-10" dirty="0">
                <a:latin typeface="Calibri"/>
                <a:cs typeface="Calibri"/>
              </a:rPr>
              <a:t>new </a:t>
            </a:r>
            <a:r>
              <a:rPr sz="2400" b="1" spc="-5" dirty="0">
                <a:latin typeface="Calibri"/>
                <a:cs typeface="Calibri"/>
              </a:rPr>
              <a:t>process </a:t>
            </a:r>
            <a:r>
              <a:rPr sz="2400" b="1" spc="-15" dirty="0">
                <a:latin typeface="Calibri"/>
                <a:cs typeface="Calibri"/>
              </a:rPr>
              <a:t>enters  </a:t>
            </a:r>
            <a:r>
              <a:rPr sz="2400" b="1" spc="-10" dirty="0">
                <a:latin typeface="Calibri"/>
                <a:cs typeface="Calibri"/>
              </a:rPr>
              <a:t>through </a:t>
            </a:r>
            <a:r>
              <a:rPr sz="2400" b="1" spc="-5" dirty="0">
                <a:latin typeface="Calibri"/>
                <a:cs typeface="Calibri"/>
              </a:rPr>
              <a:t>the </a:t>
            </a:r>
            <a:r>
              <a:rPr sz="2400" b="1" spc="-10" dirty="0">
                <a:latin typeface="Calibri"/>
                <a:cs typeface="Calibri"/>
              </a:rPr>
              <a:t>tail </a:t>
            </a:r>
            <a:r>
              <a:rPr sz="2400" b="1" dirty="0">
                <a:latin typeface="Calibri"/>
                <a:cs typeface="Calibri"/>
              </a:rPr>
              <a:t>of </a:t>
            </a:r>
            <a:r>
              <a:rPr sz="2400" b="1" spc="-5" dirty="0">
                <a:latin typeface="Calibri"/>
                <a:cs typeface="Calibri"/>
              </a:rPr>
              <a:t>the queue, </a:t>
            </a:r>
            <a:r>
              <a:rPr sz="2400" b="1" dirty="0">
                <a:latin typeface="Calibri"/>
                <a:cs typeface="Calibri"/>
              </a:rPr>
              <a:t>and </a:t>
            </a:r>
            <a:r>
              <a:rPr sz="2400" b="1" spc="-5" dirty="0">
                <a:latin typeface="Calibri"/>
                <a:cs typeface="Calibri"/>
              </a:rPr>
              <a:t>the scheduler selects  process </a:t>
            </a:r>
            <a:r>
              <a:rPr sz="2400" b="1" spc="-10" dirty="0">
                <a:latin typeface="Calibri"/>
                <a:cs typeface="Calibri"/>
              </a:rPr>
              <a:t>from </a:t>
            </a:r>
            <a:r>
              <a:rPr sz="2400" b="1" spc="-5" dirty="0">
                <a:latin typeface="Calibri"/>
                <a:cs typeface="Calibri"/>
              </a:rPr>
              <a:t>the head of the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queue.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41300" marR="5715" indent="-228600" algn="just">
              <a:lnSpc>
                <a:spcPts val="2590"/>
              </a:lnSpc>
              <a:spcBef>
                <a:spcPts val="1780"/>
              </a:spcBef>
              <a:buFont typeface="Arial"/>
              <a:buChar char="•"/>
              <a:tabLst>
                <a:tab pos="241300" algn="l"/>
              </a:tabLst>
            </a:pPr>
            <a:r>
              <a:rPr sz="2400" b="1" dirty="0">
                <a:latin typeface="Calibri"/>
                <a:cs typeface="Calibri"/>
              </a:rPr>
              <a:t>A </a:t>
            </a:r>
            <a:r>
              <a:rPr sz="2400" b="1" spc="-10" dirty="0">
                <a:latin typeface="Calibri"/>
                <a:cs typeface="Calibri"/>
              </a:rPr>
              <a:t>perfect real </a:t>
            </a:r>
            <a:r>
              <a:rPr sz="2400" b="1" spc="-15" dirty="0">
                <a:latin typeface="Calibri"/>
                <a:cs typeface="Calibri"/>
              </a:rPr>
              <a:t>life example </a:t>
            </a:r>
            <a:r>
              <a:rPr sz="2400" b="1" spc="-5" dirty="0">
                <a:latin typeface="Calibri"/>
                <a:cs typeface="Calibri"/>
              </a:rPr>
              <a:t>of </a:t>
            </a:r>
            <a:r>
              <a:rPr sz="2400" b="1" spc="-20" dirty="0">
                <a:latin typeface="Calibri"/>
                <a:cs typeface="Calibri"/>
              </a:rPr>
              <a:t>FCFS </a:t>
            </a:r>
            <a:r>
              <a:rPr sz="2400" b="1" spc="-5" dirty="0">
                <a:latin typeface="Calibri"/>
                <a:cs typeface="Calibri"/>
              </a:rPr>
              <a:t>scheduling is buying  </a:t>
            </a:r>
            <a:r>
              <a:rPr sz="2400" b="1" spc="-20" dirty="0">
                <a:latin typeface="Calibri"/>
                <a:cs typeface="Calibri"/>
              </a:rPr>
              <a:t>tickets </a:t>
            </a:r>
            <a:r>
              <a:rPr sz="2400" b="1" spc="-15" dirty="0">
                <a:latin typeface="Calibri"/>
                <a:cs typeface="Calibri"/>
              </a:rPr>
              <a:t>at </a:t>
            </a:r>
            <a:r>
              <a:rPr sz="2400" b="1" spc="-20" dirty="0">
                <a:latin typeface="Calibri"/>
                <a:cs typeface="Calibri"/>
              </a:rPr>
              <a:t>ticket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40" dirty="0">
                <a:latin typeface="Calibri"/>
                <a:cs typeface="Calibri"/>
              </a:rPr>
              <a:t>counter.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3987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8439">
            <a:solidFill>
              <a:srgbClr val="4371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5088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8439">
            <a:solidFill>
              <a:srgbClr val="4371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239" y="194767"/>
            <a:ext cx="872997" cy="47951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94000" y="2290317"/>
            <a:ext cx="4073398" cy="2803677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6834" y="102971"/>
              <a:ext cx="1309674" cy="72683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144000" cy="68576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947877"/>
              <a:ext cx="9144000" cy="730250"/>
            </a:xfrm>
            <a:custGeom>
              <a:avLst/>
              <a:gdLst/>
              <a:ahLst/>
              <a:cxnLst/>
              <a:rect l="l" t="t" r="r" b="b"/>
              <a:pathLst>
                <a:path w="9144000" h="730250">
                  <a:moveTo>
                    <a:pt x="9144000" y="0"/>
                  </a:moveTo>
                  <a:lnTo>
                    <a:pt x="0" y="0"/>
                  </a:lnTo>
                  <a:lnTo>
                    <a:pt x="0" y="730084"/>
                  </a:lnTo>
                  <a:lnTo>
                    <a:pt x="4572000" y="730084"/>
                  </a:lnTo>
                  <a:lnTo>
                    <a:pt x="9144000" y="73008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8739" y="1042809"/>
            <a:ext cx="61849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First </a:t>
            </a:r>
            <a:r>
              <a:rPr spc="-5" dirty="0"/>
              <a:t>Come </a:t>
            </a:r>
            <a:r>
              <a:rPr spc="-20" dirty="0"/>
              <a:t>First </a:t>
            </a:r>
            <a:r>
              <a:rPr spc="-15" dirty="0"/>
              <a:t>Serve(FCFS)</a:t>
            </a:r>
            <a:r>
              <a:rPr spc="70" dirty="0"/>
              <a:t> </a:t>
            </a:r>
            <a:r>
              <a:rPr spc="-10" dirty="0"/>
              <a:t>Scheduling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56501" y="1726232"/>
            <a:ext cx="7825105" cy="409829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805"/>
              </a:spcBef>
              <a:tabLst>
                <a:tab pos="1827530" algn="l"/>
              </a:tabLst>
            </a:pPr>
            <a:r>
              <a:rPr sz="3600" spc="7" baseline="8101" dirty="0">
                <a:latin typeface="Symbol"/>
                <a:cs typeface="Symbol"/>
              </a:rPr>
              <a:t></a:t>
            </a:r>
            <a:r>
              <a:rPr sz="2400" b="1" spc="5" dirty="0">
                <a:latin typeface="Calibri"/>
                <a:cs typeface="Calibri"/>
              </a:rPr>
              <a:t>Calculating	</a:t>
            </a:r>
            <a:r>
              <a:rPr sz="2400" b="1" spc="-25" dirty="0">
                <a:latin typeface="Calibri"/>
                <a:cs typeface="Calibri"/>
              </a:rPr>
              <a:t>Average </a:t>
            </a:r>
            <a:r>
              <a:rPr sz="2400" b="1" spc="-20" dirty="0">
                <a:latin typeface="Calibri"/>
                <a:cs typeface="Calibri"/>
              </a:rPr>
              <a:t>Waiting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Time</a:t>
            </a:r>
            <a:endParaRPr sz="2400">
              <a:latin typeface="Calibri"/>
              <a:cs typeface="Calibri"/>
            </a:endParaRPr>
          </a:p>
          <a:p>
            <a:pPr marL="292100" marR="55880" indent="-228600" algn="just">
              <a:lnSpc>
                <a:spcPts val="2590"/>
              </a:lnSpc>
              <a:spcBef>
                <a:spcPts val="1040"/>
              </a:spcBef>
              <a:buFont typeface="Arial"/>
              <a:buChar char="•"/>
              <a:tabLst>
                <a:tab pos="292100" algn="l"/>
              </a:tabLst>
            </a:pPr>
            <a:r>
              <a:rPr sz="2400" b="1" spc="-15" dirty="0">
                <a:latin typeface="Calibri"/>
                <a:cs typeface="Calibri"/>
              </a:rPr>
              <a:t>For </a:t>
            </a:r>
            <a:r>
              <a:rPr sz="2400" b="1" spc="-10" dirty="0">
                <a:latin typeface="Calibri"/>
                <a:cs typeface="Calibri"/>
              </a:rPr>
              <a:t>every </a:t>
            </a:r>
            <a:r>
              <a:rPr sz="2400" b="1" spc="-5" dirty="0">
                <a:latin typeface="Calibri"/>
                <a:cs typeface="Calibri"/>
              </a:rPr>
              <a:t>scheduling algorithm, </a:t>
            </a:r>
            <a:r>
              <a:rPr sz="2400" b="1" spc="-25" dirty="0">
                <a:latin typeface="Calibri"/>
                <a:cs typeface="Calibri"/>
              </a:rPr>
              <a:t>Average </a:t>
            </a:r>
            <a:r>
              <a:rPr sz="2400" b="1" spc="-10" dirty="0">
                <a:latin typeface="Calibri"/>
                <a:cs typeface="Calibri"/>
              </a:rPr>
              <a:t>waiting time </a:t>
            </a:r>
            <a:r>
              <a:rPr sz="2400" b="1" spc="-5" dirty="0">
                <a:latin typeface="Calibri"/>
                <a:cs typeface="Calibri"/>
              </a:rPr>
              <a:t>is </a:t>
            </a:r>
            <a:r>
              <a:rPr sz="2400" b="1" dirty="0">
                <a:latin typeface="Calibri"/>
                <a:cs typeface="Calibri"/>
              </a:rPr>
              <a:t>a  </a:t>
            </a:r>
            <a:r>
              <a:rPr sz="2400" b="1" spc="-5" dirty="0">
                <a:latin typeface="Calibri"/>
                <a:cs typeface="Calibri"/>
              </a:rPr>
              <a:t>crucial </a:t>
            </a:r>
            <a:r>
              <a:rPr sz="2400" b="1" spc="-15" dirty="0">
                <a:latin typeface="Calibri"/>
                <a:cs typeface="Calibri"/>
              </a:rPr>
              <a:t>parameter to </a:t>
            </a:r>
            <a:r>
              <a:rPr sz="2400" b="1" spc="-10" dirty="0">
                <a:latin typeface="Calibri"/>
                <a:cs typeface="Calibri"/>
              </a:rPr>
              <a:t>judge </a:t>
            </a:r>
            <a:r>
              <a:rPr sz="2400" b="1" spc="-5" dirty="0">
                <a:latin typeface="Calibri"/>
                <a:cs typeface="Calibri"/>
              </a:rPr>
              <a:t>it's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performance.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92100" marR="57150" indent="-228600" algn="just">
              <a:lnSpc>
                <a:spcPct val="89900"/>
              </a:lnSpc>
              <a:spcBef>
                <a:spcPts val="1714"/>
              </a:spcBef>
              <a:buFont typeface="Arial"/>
              <a:buChar char="•"/>
              <a:tabLst>
                <a:tab pos="292100" algn="l"/>
              </a:tabLst>
            </a:pPr>
            <a:r>
              <a:rPr sz="2400" b="1" spc="-40" dirty="0">
                <a:latin typeface="Calibri"/>
                <a:cs typeface="Calibri"/>
              </a:rPr>
              <a:t>AWT </a:t>
            </a:r>
            <a:r>
              <a:rPr sz="2400" b="1" spc="-5" dirty="0">
                <a:latin typeface="Calibri"/>
                <a:cs typeface="Calibri"/>
              </a:rPr>
              <a:t>or </a:t>
            </a:r>
            <a:r>
              <a:rPr sz="2400" b="1" spc="-25" dirty="0">
                <a:latin typeface="Calibri"/>
                <a:cs typeface="Calibri"/>
              </a:rPr>
              <a:t>Average </a:t>
            </a:r>
            <a:r>
              <a:rPr sz="2400" b="1" spc="-10" dirty="0">
                <a:latin typeface="Calibri"/>
                <a:cs typeface="Calibri"/>
              </a:rPr>
              <a:t>waiting time </a:t>
            </a:r>
            <a:r>
              <a:rPr sz="2400" b="1" spc="-5" dirty="0">
                <a:latin typeface="Calibri"/>
                <a:cs typeface="Calibri"/>
              </a:rPr>
              <a:t>is the </a:t>
            </a:r>
            <a:r>
              <a:rPr sz="2400" b="1" spc="-20" dirty="0">
                <a:latin typeface="Calibri"/>
                <a:cs typeface="Calibri"/>
              </a:rPr>
              <a:t>average </a:t>
            </a:r>
            <a:r>
              <a:rPr sz="2400" b="1" dirty="0">
                <a:latin typeface="Calibri"/>
                <a:cs typeface="Calibri"/>
              </a:rPr>
              <a:t>of </a:t>
            </a:r>
            <a:r>
              <a:rPr sz="2400" b="1" spc="-5" dirty="0">
                <a:latin typeface="Calibri"/>
                <a:cs typeface="Calibri"/>
              </a:rPr>
              <a:t>the </a:t>
            </a:r>
            <a:r>
              <a:rPr sz="2400" b="1" spc="-15" dirty="0">
                <a:latin typeface="Calibri"/>
                <a:cs typeface="Calibri"/>
              </a:rPr>
              <a:t>waiting  </a:t>
            </a:r>
            <a:r>
              <a:rPr sz="2400" b="1" spc="-10" dirty="0">
                <a:latin typeface="Calibri"/>
                <a:cs typeface="Calibri"/>
              </a:rPr>
              <a:t>times </a:t>
            </a:r>
            <a:r>
              <a:rPr sz="2400" b="1" dirty="0">
                <a:latin typeface="Calibri"/>
                <a:cs typeface="Calibri"/>
              </a:rPr>
              <a:t>of </a:t>
            </a:r>
            <a:r>
              <a:rPr sz="2400" b="1" spc="-5" dirty="0">
                <a:latin typeface="Calibri"/>
                <a:cs typeface="Calibri"/>
              </a:rPr>
              <a:t>the </a:t>
            </a:r>
            <a:r>
              <a:rPr sz="2400" b="1" spc="-10" dirty="0">
                <a:latin typeface="Calibri"/>
                <a:cs typeface="Calibri"/>
              </a:rPr>
              <a:t>processes </a:t>
            </a:r>
            <a:r>
              <a:rPr sz="2400" b="1" spc="-5" dirty="0">
                <a:latin typeface="Calibri"/>
                <a:cs typeface="Calibri"/>
              </a:rPr>
              <a:t>in the queue, </a:t>
            </a:r>
            <a:r>
              <a:rPr sz="2400" b="1" spc="-10" dirty="0">
                <a:latin typeface="Calibri"/>
                <a:cs typeface="Calibri"/>
              </a:rPr>
              <a:t>waiting </a:t>
            </a:r>
            <a:r>
              <a:rPr sz="2400" b="1" spc="-15" dirty="0">
                <a:latin typeface="Calibri"/>
                <a:cs typeface="Calibri"/>
              </a:rPr>
              <a:t>for </a:t>
            </a:r>
            <a:r>
              <a:rPr sz="2400" b="1" spc="-5" dirty="0">
                <a:latin typeface="Calibri"/>
                <a:cs typeface="Calibri"/>
              </a:rPr>
              <a:t>the  scheduler </a:t>
            </a:r>
            <a:r>
              <a:rPr sz="2400" b="1" spc="-15" dirty="0">
                <a:latin typeface="Calibri"/>
                <a:cs typeface="Calibri"/>
              </a:rPr>
              <a:t>to </a:t>
            </a:r>
            <a:r>
              <a:rPr sz="2400" b="1" spc="-5" dirty="0">
                <a:latin typeface="Calibri"/>
                <a:cs typeface="Calibri"/>
              </a:rPr>
              <a:t>pick them </a:t>
            </a:r>
            <a:r>
              <a:rPr sz="2400" b="1" spc="-15" dirty="0">
                <a:latin typeface="Calibri"/>
                <a:cs typeface="Calibri"/>
              </a:rPr>
              <a:t>for execution.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 marL="292100" marR="53975" indent="-228600">
              <a:lnSpc>
                <a:spcPts val="2590"/>
              </a:lnSpc>
              <a:spcBef>
                <a:spcPts val="1775"/>
              </a:spcBef>
              <a:tabLst>
                <a:tab pos="1014094" algn="l"/>
                <a:tab pos="1607185" algn="l"/>
                <a:tab pos="2828925" algn="l"/>
                <a:tab pos="4007485" algn="l"/>
                <a:tab pos="4884420" algn="l"/>
                <a:tab pos="5823585" algn="l"/>
                <a:tab pos="6416675" algn="l"/>
              </a:tabLst>
            </a:pPr>
            <a:r>
              <a:rPr sz="2400" b="1" i="1" dirty="0">
                <a:solidFill>
                  <a:srgbClr val="4371C3"/>
                </a:solidFill>
                <a:latin typeface="Calibri"/>
                <a:cs typeface="Calibri"/>
              </a:rPr>
              <a:t>L</a:t>
            </a:r>
            <a:r>
              <a:rPr sz="2400" b="1" i="1" spc="-10" dirty="0">
                <a:solidFill>
                  <a:srgbClr val="4371C3"/>
                </a:solidFill>
                <a:latin typeface="Calibri"/>
                <a:cs typeface="Calibri"/>
              </a:rPr>
              <a:t>o</a:t>
            </a:r>
            <a:r>
              <a:rPr sz="2400" b="1" i="1" spc="-5" dirty="0">
                <a:solidFill>
                  <a:srgbClr val="4371C3"/>
                </a:solidFill>
                <a:latin typeface="Calibri"/>
                <a:cs typeface="Calibri"/>
              </a:rPr>
              <a:t>w</a:t>
            </a:r>
            <a:r>
              <a:rPr sz="2400" b="1" i="1" spc="-10" dirty="0">
                <a:solidFill>
                  <a:srgbClr val="4371C3"/>
                </a:solidFill>
                <a:latin typeface="Calibri"/>
                <a:cs typeface="Calibri"/>
              </a:rPr>
              <a:t>e</a:t>
            </a:r>
            <a:r>
              <a:rPr sz="2400" b="1" i="1" dirty="0">
                <a:solidFill>
                  <a:srgbClr val="4371C3"/>
                </a:solidFill>
                <a:latin typeface="Calibri"/>
                <a:cs typeface="Calibri"/>
              </a:rPr>
              <a:t>r	</a:t>
            </a:r>
            <a:r>
              <a:rPr sz="2400" b="1" i="1" spc="-5" dirty="0">
                <a:solidFill>
                  <a:srgbClr val="4371C3"/>
                </a:solidFill>
                <a:latin typeface="Calibri"/>
                <a:cs typeface="Calibri"/>
              </a:rPr>
              <a:t>t</a:t>
            </a:r>
            <a:r>
              <a:rPr sz="2400" b="1" i="1" spc="-20" dirty="0">
                <a:solidFill>
                  <a:srgbClr val="4371C3"/>
                </a:solidFill>
                <a:latin typeface="Calibri"/>
                <a:cs typeface="Calibri"/>
              </a:rPr>
              <a:t>h</a:t>
            </a:r>
            <a:r>
              <a:rPr sz="2400" b="1" i="1" dirty="0">
                <a:solidFill>
                  <a:srgbClr val="4371C3"/>
                </a:solidFill>
                <a:latin typeface="Calibri"/>
                <a:cs typeface="Calibri"/>
              </a:rPr>
              <a:t>e	</a:t>
            </a:r>
            <a:r>
              <a:rPr sz="2400" b="1" i="1" spc="-95" dirty="0">
                <a:solidFill>
                  <a:srgbClr val="4371C3"/>
                </a:solidFill>
                <a:latin typeface="Calibri"/>
                <a:cs typeface="Calibri"/>
              </a:rPr>
              <a:t>A</a:t>
            </a:r>
            <a:r>
              <a:rPr sz="2400" b="1" i="1" dirty="0">
                <a:solidFill>
                  <a:srgbClr val="4371C3"/>
                </a:solidFill>
                <a:latin typeface="Calibri"/>
                <a:cs typeface="Calibri"/>
              </a:rPr>
              <a:t>v</a:t>
            </a:r>
            <a:r>
              <a:rPr sz="2400" b="1" i="1" spc="-5" dirty="0">
                <a:solidFill>
                  <a:srgbClr val="4371C3"/>
                </a:solidFill>
                <a:latin typeface="Calibri"/>
                <a:cs typeface="Calibri"/>
              </a:rPr>
              <a:t>e</a:t>
            </a:r>
            <a:r>
              <a:rPr sz="2400" b="1" i="1" spc="-10" dirty="0">
                <a:solidFill>
                  <a:srgbClr val="4371C3"/>
                </a:solidFill>
                <a:latin typeface="Calibri"/>
                <a:cs typeface="Calibri"/>
              </a:rPr>
              <a:t>r</a:t>
            </a:r>
            <a:r>
              <a:rPr sz="2400" b="1" i="1" dirty="0">
                <a:solidFill>
                  <a:srgbClr val="4371C3"/>
                </a:solidFill>
                <a:latin typeface="Calibri"/>
                <a:cs typeface="Calibri"/>
              </a:rPr>
              <a:t>age	</a:t>
            </a:r>
            <a:r>
              <a:rPr sz="2400" b="1" i="1" spc="-90" dirty="0">
                <a:solidFill>
                  <a:srgbClr val="4371C3"/>
                </a:solidFill>
                <a:latin typeface="Calibri"/>
                <a:cs typeface="Calibri"/>
              </a:rPr>
              <a:t>W</a:t>
            </a:r>
            <a:r>
              <a:rPr sz="2400" b="1" i="1" dirty="0">
                <a:solidFill>
                  <a:srgbClr val="4371C3"/>
                </a:solidFill>
                <a:latin typeface="Calibri"/>
                <a:cs typeface="Calibri"/>
              </a:rPr>
              <a:t>a</a:t>
            </a:r>
            <a:r>
              <a:rPr sz="2400" b="1" i="1" spc="-5" dirty="0">
                <a:solidFill>
                  <a:srgbClr val="4371C3"/>
                </a:solidFill>
                <a:latin typeface="Calibri"/>
                <a:cs typeface="Calibri"/>
              </a:rPr>
              <a:t>i</a:t>
            </a:r>
            <a:r>
              <a:rPr sz="2400" b="1" i="1" spc="-15" dirty="0">
                <a:solidFill>
                  <a:srgbClr val="4371C3"/>
                </a:solidFill>
                <a:latin typeface="Calibri"/>
                <a:cs typeface="Calibri"/>
              </a:rPr>
              <a:t>t</a:t>
            </a:r>
            <a:r>
              <a:rPr sz="2400" b="1" i="1" spc="-20" dirty="0">
                <a:solidFill>
                  <a:srgbClr val="4371C3"/>
                </a:solidFill>
                <a:latin typeface="Calibri"/>
                <a:cs typeface="Calibri"/>
              </a:rPr>
              <a:t>i</a:t>
            </a:r>
            <a:r>
              <a:rPr sz="2400" b="1" i="1" dirty="0">
                <a:solidFill>
                  <a:srgbClr val="4371C3"/>
                </a:solidFill>
                <a:latin typeface="Calibri"/>
                <a:cs typeface="Calibri"/>
              </a:rPr>
              <a:t>ng	</a:t>
            </a:r>
            <a:r>
              <a:rPr sz="2400" b="1" i="1" spc="-5" dirty="0">
                <a:solidFill>
                  <a:srgbClr val="4371C3"/>
                </a:solidFill>
                <a:latin typeface="Calibri"/>
                <a:cs typeface="Calibri"/>
              </a:rPr>
              <a:t>Tim</a:t>
            </a:r>
            <a:r>
              <a:rPr sz="2400" b="1" i="1" spc="-10" dirty="0">
                <a:solidFill>
                  <a:srgbClr val="4371C3"/>
                </a:solidFill>
                <a:latin typeface="Calibri"/>
                <a:cs typeface="Calibri"/>
              </a:rPr>
              <a:t>e</a:t>
            </a:r>
            <a:r>
              <a:rPr sz="2400" b="1" i="1" dirty="0">
                <a:solidFill>
                  <a:srgbClr val="4371C3"/>
                </a:solidFill>
                <a:latin typeface="Calibri"/>
                <a:cs typeface="Calibri"/>
              </a:rPr>
              <a:t>,	b</a:t>
            </a:r>
            <a:r>
              <a:rPr sz="2400" b="1" i="1" spc="-20" dirty="0">
                <a:solidFill>
                  <a:srgbClr val="4371C3"/>
                </a:solidFill>
                <a:latin typeface="Calibri"/>
                <a:cs typeface="Calibri"/>
              </a:rPr>
              <a:t>e</a:t>
            </a:r>
            <a:r>
              <a:rPr sz="2400" b="1" i="1" spc="-45" dirty="0">
                <a:solidFill>
                  <a:srgbClr val="4371C3"/>
                </a:solidFill>
                <a:latin typeface="Calibri"/>
                <a:cs typeface="Calibri"/>
              </a:rPr>
              <a:t>t</a:t>
            </a:r>
            <a:r>
              <a:rPr sz="2400" b="1" i="1" spc="-70" dirty="0">
                <a:solidFill>
                  <a:srgbClr val="4371C3"/>
                </a:solidFill>
                <a:latin typeface="Calibri"/>
                <a:cs typeface="Calibri"/>
              </a:rPr>
              <a:t>t</a:t>
            </a:r>
            <a:r>
              <a:rPr sz="2400" b="1" i="1" spc="-5" dirty="0">
                <a:solidFill>
                  <a:srgbClr val="4371C3"/>
                </a:solidFill>
                <a:latin typeface="Calibri"/>
                <a:cs typeface="Calibri"/>
              </a:rPr>
              <a:t>e</a:t>
            </a:r>
            <a:r>
              <a:rPr sz="2400" b="1" i="1" dirty="0">
                <a:solidFill>
                  <a:srgbClr val="4371C3"/>
                </a:solidFill>
                <a:latin typeface="Calibri"/>
                <a:cs typeface="Calibri"/>
              </a:rPr>
              <a:t>r	</a:t>
            </a:r>
            <a:r>
              <a:rPr sz="2400" b="1" i="1" spc="-5" dirty="0">
                <a:solidFill>
                  <a:srgbClr val="4371C3"/>
                </a:solidFill>
                <a:latin typeface="Calibri"/>
                <a:cs typeface="Calibri"/>
              </a:rPr>
              <a:t>t</a:t>
            </a:r>
            <a:r>
              <a:rPr sz="2400" b="1" i="1" spc="-10" dirty="0">
                <a:solidFill>
                  <a:srgbClr val="4371C3"/>
                </a:solidFill>
                <a:latin typeface="Calibri"/>
                <a:cs typeface="Calibri"/>
              </a:rPr>
              <a:t>h</a:t>
            </a:r>
            <a:r>
              <a:rPr sz="2400" b="1" i="1" dirty="0">
                <a:solidFill>
                  <a:srgbClr val="4371C3"/>
                </a:solidFill>
                <a:latin typeface="Calibri"/>
                <a:cs typeface="Calibri"/>
              </a:rPr>
              <a:t>e	</a:t>
            </a:r>
            <a:r>
              <a:rPr sz="2400" b="1" i="1" spc="-5" dirty="0">
                <a:solidFill>
                  <a:srgbClr val="4371C3"/>
                </a:solidFill>
                <a:latin typeface="Calibri"/>
                <a:cs typeface="Calibri"/>
              </a:rPr>
              <a:t>s</a:t>
            </a:r>
            <a:r>
              <a:rPr sz="2400" b="1" i="1" dirty="0">
                <a:solidFill>
                  <a:srgbClr val="4371C3"/>
                </a:solidFill>
                <a:latin typeface="Calibri"/>
                <a:cs typeface="Calibri"/>
              </a:rPr>
              <a:t>c</a:t>
            </a:r>
            <a:r>
              <a:rPr sz="2400" b="1" i="1" spc="-10" dirty="0">
                <a:solidFill>
                  <a:srgbClr val="4371C3"/>
                </a:solidFill>
                <a:latin typeface="Calibri"/>
                <a:cs typeface="Calibri"/>
              </a:rPr>
              <a:t>he</a:t>
            </a:r>
            <a:r>
              <a:rPr sz="2400" b="1" i="1" spc="10" dirty="0">
                <a:solidFill>
                  <a:srgbClr val="4371C3"/>
                </a:solidFill>
                <a:latin typeface="Calibri"/>
                <a:cs typeface="Calibri"/>
              </a:rPr>
              <a:t>d</a:t>
            </a:r>
            <a:r>
              <a:rPr sz="2400" b="1" i="1" spc="-10" dirty="0">
                <a:solidFill>
                  <a:srgbClr val="4371C3"/>
                </a:solidFill>
                <a:latin typeface="Calibri"/>
                <a:cs typeface="Calibri"/>
              </a:rPr>
              <a:t>ul</a:t>
            </a:r>
            <a:r>
              <a:rPr sz="2400" b="1" i="1" spc="-5" dirty="0">
                <a:solidFill>
                  <a:srgbClr val="4371C3"/>
                </a:solidFill>
                <a:latin typeface="Calibri"/>
                <a:cs typeface="Calibri"/>
              </a:rPr>
              <a:t>i</a:t>
            </a:r>
            <a:r>
              <a:rPr sz="2400" b="1" i="1" spc="-10" dirty="0">
                <a:solidFill>
                  <a:srgbClr val="4371C3"/>
                </a:solidFill>
                <a:latin typeface="Calibri"/>
                <a:cs typeface="Calibri"/>
              </a:rPr>
              <a:t>n</a:t>
            </a:r>
            <a:r>
              <a:rPr sz="2400" b="1" i="1" dirty="0">
                <a:solidFill>
                  <a:srgbClr val="4371C3"/>
                </a:solidFill>
                <a:latin typeface="Calibri"/>
                <a:cs typeface="Calibri"/>
              </a:rPr>
              <a:t>g  </a:t>
            </a:r>
            <a:r>
              <a:rPr sz="2400" b="1" i="1" spc="-5" dirty="0">
                <a:solidFill>
                  <a:srgbClr val="4371C3"/>
                </a:solidFill>
                <a:latin typeface="Calibri"/>
                <a:cs typeface="Calibri"/>
              </a:rPr>
              <a:t>algorithm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3987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8439">
            <a:solidFill>
              <a:srgbClr val="4371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5088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8439">
            <a:solidFill>
              <a:srgbClr val="4371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239" y="194767"/>
            <a:ext cx="872997" cy="47951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94000" y="2290317"/>
            <a:ext cx="4073398" cy="2803677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6834" y="102971"/>
              <a:ext cx="1309674" cy="72683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144000" cy="68576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947877"/>
              <a:ext cx="9144000" cy="730250"/>
            </a:xfrm>
            <a:custGeom>
              <a:avLst/>
              <a:gdLst/>
              <a:ahLst/>
              <a:cxnLst/>
              <a:rect l="l" t="t" r="r" b="b"/>
              <a:pathLst>
                <a:path w="9144000" h="730250">
                  <a:moveTo>
                    <a:pt x="9144000" y="0"/>
                  </a:moveTo>
                  <a:lnTo>
                    <a:pt x="0" y="0"/>
                  </a:lnTo>
                  <a:lnTo>
                    <a:pt x="0" y="730084"/>
                  </a:lnTo>
                  <a:lnTo>
                    <a:pt x="4572000" y="730084"/>
                  </a:lnTo>
                  <a:lnTo>
                    <a:pt x="9144000" y="73008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8739" y="1042809"/>
            <a:ext cx="22783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FCFS:</a:t>
            </a:r>
            <a:r>
              <a:rPr spc="-60" dirty="0"/>
              <a:t> </a:t>
            </a:r>
            <a:r>
              <a:rPr spc="-15" dirty="0"/>
              <a:t>Example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07301" y="1816100"/>
            <a:ext cx="7723505" cy="105092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marR="5080" indent="-228600" algn="just">
              <a:lnSpc>
                <a:spcPct val="90100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sz="2400" b="1" spc="-5" dirty="0">
                <a:latin typeface="Calibri"/>
                <a:cs typeface="Calibri"/>
              </a:rPr>
              <a:t>Consider the processes P1, </a:t>
            </a:r>
            <a:r>
              <a:rPr sz="2400" b="1" spc="-10" dirty="0">
                <a:latin typeface="Calibri"/>
                <a:cs typeface="Calibri"/>
              </a:rPr>
              <a:t>P2, </a:t>
            </a:r>
            <a:r>
              <a:rPr sz="2400" b="1" spc="-5" dirty="0">
                <a:latin typeface="Calibri"/>
                <a:cs typeface="Calibri"/>
              </a:rPr>
              <a:t>P3, P4 </a:t>
            </a:r>
            <a:r>
              <a:rPr sz="2400" b="1" spc="-10" dirty="0">
                <a:latin typeface="Calibri"/>
                <a:cs typeface="Calibri"/>
              </a:rPr>
              <a:t>given </a:t>
            </a:r>
            <a:r>
              <a:rPr sz="2400" b="1" spc="-5" dirty="0">
                <a:latin typeface="Calibri"/>
                <a:cs typeface="Calibri"/>
              </a:rPr>
              <a:t>in the </a:t>
            </a:r>
            <a:r>
              <a:rPr sz="2400" b="1" spc="-10" dirty="0">
                <a:latin typeface="Calibri"/>
                <a:cs typeface="Calibri"/>
              </a:rPr>
              <a:t>below  table, arrives </a:t>
            </a:r>
            <a:r>
              <a:rPr sz="2400" b="1" spc="-15" dirty="0">
                <a:latin typeface="Calibri"/>
                <a:cs typeface="Calibri"/>
              </a:rPr>
              <a:t>for execution </a:t>
            </a:r>
            <a:r>
              <a:rPr sz="2400" b="1" spc="-5" dirty="0">
                <a:latin typeface="Calibri"/>
                <a:cs typeface="Calibri"/>
              </a:rPr>
              <a:t>in the </a:t>
            </a:r>
            <a:r>
              <a:rPr sz="2400" b="1" dirty="0">
                <a:latin typeface="Calibri"/>
                <a:cs typeface="Calibri"/>
              </a:rPr>
              <a:t>same </a:t>
            </a:r>
            <a:r>
              <a:rPr sz="2400" b="1" spc="-35" dirty="0">
                <a:latin typeface="Calibri"/>
                <a:cs typeface="Calibri"/>
              </a:rPr>
              <a:t>order, </a:t>
            </a:r>
            <a:r>
              <a:rPr sz="2400" b="1" spc="-5" dirty="0">
                <a:latin typeface="Calibri"/>
                <a:cs typeface="Calibri"/>
              </a:rPr>
              <a:t>with </a:t>
            </a:r>
            <a:r>
              <a:rPr sz="2400" b="1" spc="-10" dirty="0">
                <a:latin typeface="Calibri"/>
                <a:cs typeface="Calibri"/>
              </a:rPr>
              <a:t>Arrival  </a:t>
            </a:r>
            <a:r>
              <a:rPr sz="2400" b="1" spc="-5" dirty="0">
                <a:latin typeface="Calibri"/>
                <a:cs typeface="Calibri"/>
              </a:rPr>
              <a:t>Time 0, and given </a:t>
            </a:r>
            <a:r>
              <a:rPr sz="2400" b="1" spc="-15" dirty="0">
                <a:latin typeface="Calibri"/>
                <a:cs typeface="Calibri"/>
              </a:rPr>
              <a:t>Burst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Time.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2783497" y="3712298"/>
          <a:ext cx="3929379" cy="18539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65325"/>
                <a:gridCol w="1964054"/>
              </a:tblGrid>
              <a:tr h="3715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PROCESS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4371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BURST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4371C3"/>
                    </a:solidFill>
                  </a:tcPr>
                </a:tc>
              </a:tr>
              <a:tr h="3697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P1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21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</a:tr>
              <a:tr h="3715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P2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</a:tr>
              <a:tr h="36972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P3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</a:tr>
              <a:tr h="3715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P4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3987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8439">
            <a:solidFill>
              <a:srgbClr val="4371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5088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8439">
            <a:solidFill>
              <a:srgbClr val="4371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239" y="194767"/>
            <a:ext cx="872997" cy="47951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94000" y="2290317"/>
            <a:ext cx="4073398" cy="2803677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6834" y="102971"/>
              <a:ext cx="1309674" cy="72683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144000" cy="68576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947877"/>
              <a:ext cx="9144000" cy="730250"/>
            </a:xfrm>
            <a:custGeom>
              <a:avLst/>
              <a:gdLst/>
              <a:ahLst/>
              <a:cxnLst/>
              <a:rect l="l" t="t" r="r" b="b"/>
              <a:pathLst>
                <a:path w="9144000" h="730250">
                  <a:moveTo>
                    <a:pt x="9144000" y="0"/>
                  </a:moveTo>
                  <a:lnTo>
                    <a:pt x="0" y="0"/>
                  </a:lnTo>
                  <a:lnTo>
                    <a:pt x="0" y="730084"/>
                  </a:lnTo>
                  <a:lnTo>
                    <a:pt x="4572000" y="730084"/>
                  </a:lnTo>
                  <a:lnTo>
                    <a:pt x="9144000" y="73008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8739" y="1042809"/>
            <a:ext cx="22783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FCFS:</a:t>
            </a:r>
            <a:r>
              <a:rPr spc="-60" dirty="0"/>
              <a:t> </a:t>
            </a:r>
            <a:r>
              <a:rPr spc="-15" dirty="0"/>
              <a:t>Example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07301" y="2281948"/>
            <a:ext cx="6634480" cy="774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b="1" spc="-5" dirty="0">
                <a:latin typeface="Calibri"/>
                <a:cs typeface="Calibri"/>
              </a:rPr>
              <a:t>The </a:t>
            </a:r>
            <a:r>
              <a:rPr sz="2400" b="1" spc="-20" dirty="0">
                <a:latin typeface="Calibri"/>
                <a:cs typeface="Calibri"/>
              </a:rPr>
              <a:t>average </a:t>
            </a:r>
            <a:r>
              <a:rPr sz="2400" b="1" spc="-10" dirty="0">
                <a:latin typeface="Calibri"/>
                <a:cs typeface="Calibri"/>
              </a:rPr>
              <a:t>waiting time </a:t>
            </a:r>
            <a:r>
              <a:rPr sz="2400" b="1" spc="-5" dirty="0">
                <a:latin typeface="Calibri"/>
                <a:cs typeface="Calibri"/>
              </a:rPr>
              <a:t>will be </a:t>
            </a:r>
            <a:r>
              <a:rPr sz="2400" b="1" dirty="0">
                <a:latin typeface="Calibri"/>
                <a:cs typeface="Calibri"/>
              </a:rPr>
              <a:t>=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(0+21+24+30)/4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b="1" spc="-5" dirty="0">
                <a:latin typeface="Calibri"/>
                <a:cs typeface="Calibri"/>
              </a:rPr>
              <a:t>=18.75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ms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87179" y="5898146"/>
            <a:ext cx="316738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dirty="0">
                <a:latin typeface="Calibri"/>
                <a:cs typeface="Calibri"/>
              </a:rPr>
              <a:t>GANTT </a:t>
            </a:r>
            <a:r>
              <a:rPr sz="1900" b="1" spc="-5" dirty="0">
                <a:latin typeface="Calibri"/>
                <a:cs typeface="Calibri"/>
              </a:rPr>
              <a:t>chart </a:t>
            </a:r>
            <a:r>
              <a:rPr sz="1900" b="1" spc="-10" dirty="0">
                <a:latin typeface="Calibri"/>
                <a:cs typeface="Calibri"/>
              </a:rPr>
              <a:t>for above</a:t>
            </a:r>
            <a:r>
              <a:rPr sz="1900" b="1" spc="-75" dirty="0">
                <a:latin typeface="Calibri"/>
                <a:cs typeface="Calibri"/>
              </a:rPr>
              <a:t> </a:t>
            </a:r>
            <a:r>
              <a:rPr sz="1900" b="1" spc="-10" dirty="0">
                <a:latin typeface="Calibri"/>
                <a:cs typeface="Calibri"/>
              </a:rPr>
              <a:t>process</a:t>
            </a:r>
            <a:endParaRPr sz="1900">
              <a:latin typeface="Calibri"/>
              <a:cs typeface="Calibri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2640584" y="3069336"/>
          <a:ext cx="3929379" cy="18540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65325"/>
                <a:gridCol w="1964054"/>
              </a:tblGrid>
              <a:tr h="3715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PROCESS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4371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BURST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4371C3"/>
                    </a:solidFill>
                  </a:tcPr>
                </a:tc>
              </a:tr>
              <a:tr h="36972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P1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21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</a:tr>
              <a:tr h="3715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P2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</a:tr>
              <a:tr h="36972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P3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</a:tr>
              <a:tr h="3715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P4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</a:tr>
            </a:tbl>
          </a:graphicData>
        </a:graphic>
      </p:graphicFrame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86000" y="5071681"/>
            <a:ext cx="4438802" cy="809637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3987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8439">
            <a:solidFill>
              <a:srgbClr val="4371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5088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8439">
            <a:solidFill>
              <a:srgbClr val="4371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239" y="194767"/>
            <a:ext cx="872997" cy="47951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94000" y="2290317"/>
            <a:ext cx="4073398" cy="2803677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6834" y="102971"/>
              <a:ext cx="1309674" cy="72683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144000" cy="68576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947877"/>
              <a:ext cx="9144000" cy="730250"/>
            </a:xfrm>
            <a:custGeom>
              <a:avLst/>
              <a:gdLst/>
              <a:ahLst/>
              <a:cxnLst/>
              <a:rect l="l" t="t" r="r" b="b"/>
              <a:pathLst>
                <a:path w="9144000" h="730250">
                  <a:moveTo>
                    <a:pt x="9144000" y="0"/>
                  </a:moveTo>
                  <a:lnTo>
                    <a:pt x="0" y="0"/>
                  </a:lnTo>
                  <a:lnTo>
                    <a:pt x="0" y="730084"/>
                  </a:lnTo>
                  <a:lnTo>
                    <a:pt x="4572000" y="730084"/>
                  </a:lnTo>
                  <a:lnTo>
                    <a:pt x="9144000" y="73008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8739" y="1042809"/>
            <a:ext cx="22783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FCFS:</a:t>
            </a:r>
            <a:r>
              <a:rPr spc="-60" dirty="0"/>
              <a:t> </a:t>
            </a:r>
            <a:r>
              <a:rPr spc="-15" dirty="0"/>
              <a:t>Example</a:t>
            </a: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354584" y="1914604"/>
          <a:ext cx="8575037" cy="21239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4280"/>
                <a:gridCol w="1225550"/>
                <a:gridCol w="1224280"/>
                <a:gridCol w="1226185"/>
                <a:gridCol w="1224279"/>
                <a:gridCol w="1226184"/>
                <a:gridCol w="1224279"/>
              </a:tblGrid>
              <a:tr h="64260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PROCESS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4371C3"/>
                    </a:solidFill>
                  </a:tcPr>
                </a:tc>
                <a:tc>
                  <a:txBody>
                    <a:bodyPr/>
                    <a:lstStyle/>
                    <a:p>
                      <a:pPr marL="370205" marR="192405" indent="-17145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ARRI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AL  TIME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4371C3"/>
                    </a:solidFill>
                  </a:tcPr>
                </a:tc>
                <a:tc>
                  <a:txBody>
                    <a:bodyPr/>
                    <a:lstStyle/>
                    <a:p>
                      <a:pPr marL="369570" marR="290195" indent="-7175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BUR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 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4371C3"/>
                    </a:solidFill>
                  </a:tcPr>
                </a:tc>
                <a:tc>
                  <a:txBody>
                    <a:bodyPr/>
                    <a:lstStyle/>
                    <a:p>
                      <a:pPr marL="191770" marR="116839" indent="-6794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MPL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 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ON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4371C3"/>
                    </a:solidFill>
                  </a:tcPr>
                </a:tc>
                <a:tc>
                  <a:txBody>
                    <a:bodyPr/>
                    <a:lstStyle/>
                    <a:p>
                      <a:pPr marL="262890" marR="255270" indent="16573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TAT  (CT-AT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4371C3"/>
                    </a:solidFill>
                  </a:tcPr>
                </a:tc>
                <a:tc>
                  <a:txBody>
                    <a:bodyPr/>
                    <a:lstStyle/>
                    <a:p>
                      <a:pPr marL="203835" marR="196850" indent="24828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WT  (TAT-BT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4371C3"/>
                    </a:solidFill>
                  </a:tcPr>
                </a:tc>
                <a:tc>
                  <a:txBody>
                    <a:bodyPr/>
                    <a:lstStyle/>
                    <a:p>
                      <a:pPr marL="369570" marR="108585" indent="-25527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SP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  TIME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4371C3"/>
                    </a:solidFill>
                  </a:tcPr>
                </a:tc>
              </a:tr>
              <a:tr h="37043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P1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21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  <a:tc>
                  <a:txBody>
                    <a:bodyPr/>
                    <a:lstStyle/>
                    <a:p>
                      <a:pPr marR="489584"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21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</a:tr>
              <a:tr h="36972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P2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  <a:tc>
                  <a:txBody>
                    <a:bodyPr/>
                    <a:lstStyle/>
                    <a:p>
                      <a:pPr marR="489584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24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21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</a:tr>
              <a:tr h="3708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P3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  <a:tc>
                  <a:txBody>
                    <a:bodyPr/>
                    <a:lstStyle/>
                    <a:p>
                      <a:pPr marR="489584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30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24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</a:tr>
              <a:tr h="37043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P4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  <a:tc>
                  <a:txBody>
                    <a:bodyPr/>
                    <a:lstStyle/>
                    <a:p>
                      <a:pPr marR="489584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32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30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</a:tr>
            </a:tbl>
          </a:graphicData>
        </a:graphic>
      </p:graphicFrame>
      <p:grpSp>
        <p:nvGrpSpPr>
          <p:cNvPr id="12" name="object 12"/>
          <p:cNvGrpSpPr/>
          <p:nvPr/>
        </p:nvGrpSpPr>
        <p:grpSpPr>
          <a:xfrm>
            <a:off x="1339011" y="3857396"/>
            <a:ext cx="7129145" cy="2661920"/>
            <a:chOff x="1339011" y="3857396"/>
            <a:chExt cx="7129145" cy="266192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86764" y="4000309"/>
              <a:ext cx="1180795" cy="243828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00764" y="3857396"/>
              <a:ext cx="780834" cy="243828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57764" y="3857396"/>
              <a:ext cx="676084" cy="243828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86037" y="3866756"/>
              <a:ext cx="685800" cy="243828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71764" y="4009682"/>
              <a:ext cx="771474" cy="233819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356474" y="5929198"/>
              <a:ext cx="4358640" cy="572135"/>
            </a:xfrm>
            <a:custGeom>
              <a:avLst/>
              <a:gdLst/>
              <a:ahLst/>
              <a:cxnLst/>
              <a:rect l="l" t="t" r="r" b="b"/>
              <a:pathLst>
                <a:path w="4358640" h="572135">
                  <a:moveTo>
                    <a:pt x="4358170" y="0"/>
                  </a:moveTo>
                  <a:lnTo>
                    <a:pt x="4356299" y="70800"/>
                  </a:lnTo>
                  <a:lnTo>
                    <a:pt x="4351129" y="137628"/>
                  </a:lnTo>
                  <a:lnTo>
                    <a:pt x="4343319" y="196516"/>
                  </a:lnTo>
                  <a:lnTo>
                    <a:pt x="4333528" y="243493"/>
                  </a:lnTo>
                  <a:lnTo>
                    <a:pt x="4310646" y="285838"/>
                  </a:lnTo>
                  <a:lnTo>
                    <a:pt x="2226970" y="285838"/>
                  </a:lnTo>
                  <a:lnTo>
                    <a:pt x="2215173" y="297089"/>
                  </a:lnTo>
                  <a:lnTo>
                    <a:pt x="2194120" y="375211"/>
                  </a:lnTo>
                  <a:lnTo>
                    <a:pt x="2186224" y="434163"/>
                  </a:lnTo>
                  <a:lnTo>
                    <a:pt x="2180987" y="501095"/>
                  </a:lnTo>
                  <a:lnTo>
                    <a:pt x="2179091" y="572046"/>
                  </a:lnTo>
                  <a:lnTo>
                    <a:pt x="2177221" y="501095"/>
                  </a:lnTo>
                  <a:lnTo>
                    <a:pt x="2172050" y="434163"/>
                  </a:lnTo>
                  <a:lnTo>
                    <a:pt x="2164240" y="375211"/>
                  </a:lnTo>
                  <a:lnTo>
                    <a:pt x="2154449" y="328200"/>
                  </a:lnTo>
                  <a:lnTo>
                    <a:pt x="2131568" y="285838"/>
                  </a:lnTo>
                  <a:lnTo>
                    <a:pt x="47891" y="285838"/>
                  </a:lnTo>
                  <a:lnTo>
                    <a:pt x="36093" y="274591"/>
                  </a:lnTo>
                  <a:lnTo>
                    <a:pt x="24914" y="243493"/>
                  </a:lnTo>
                  <a:lnTo>
                    <a:pt x="15035" y="196516"/>
                  </a:lnTo>
                  <a:lnTo>
                    <a:pt x="7135" y="137628"/>
                  </a:lnTo>
                  <a:lnTo>
                    <a:pt x="1897" y="70800"/>
                  </a:lnTo>
                  <a:lnTo>
                    <a:pt x="0" y="0"/>
                  </a:lnTo>
                </a:path>
              </a:pathLst>
            </a:custGeom>
            <a:ln w="3491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816898" y="6534263"/>
            <a:ext cx="1381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Ready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queue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422935" y="5922542"/>
            <a:ext cx="655918" cy="512992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6623177" y="6028816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69" dirty="0">
                <a:solidFill>
                  <a:srgbClr val="FFFFFF"/>
                </a:solidFill>
                <a:latin typeface="Calibri"/>
                <a:cs typeface="Calibri"/>
              </a:rPr>
              <a:t>232321312574321689102987654310140892356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637059" y="3864063"/>
            <a:ext cx="3227705" cy="487045"/>
            <a:chOff x="5637059" y="3864063"/>
            <a:chExt cx="3227705" cy="487045"/>
          </a:xfrm>
        </p:grpSpPr>
        <p:sp>
          <p:nvSpPr>
            <p:cNvPr id="23" name="object 23"/>
            <p:cNvSpPr/>
            <p:nvPr/>
          </p:nvSpPr>
          <p:spPr>
            <a:xfrm>
              <a:off x="5643359" y="3870363"/>
              <a:ext cx="3215005" cy="474345"/>
            </a:xfrm>
            <a:custGeom>
              <a:avLst/>
              <a:gdLst/>
              <a:ahLst/>
              <a:cxnLst/>
              <a:rect l="l" t="t" r="r" b="b"/>
              <a:pathLst>
                <a:path w="3215004" h="474345">
                  <a:moveTo>
                    <a:pt x="1667154" y="0"/>
                  </a:moveTo>
                  <a:lnTo>
                    <a:pt x="1587246" y="0"/>
                  </a:lnTo>
                  <a:lnTo>
                    <a:pt x="1427403" y="711"/>
                  </a:lnTo>
                  <a:lnTo>
                    <a:pt x="1268996" y="2882"/>
                  </a:lnTo>
                  <a:lnTo>
                    <a:pt x="1114196" y="6477"/>
                  </a:lnTo>
                  <a:lnTo>
                    <a:pt x="964438" y="11518"/>
                  </a:lnTo>
                  <a:lnTo>
                    <a:pt x="820801" y="17272"/>
                  </a:lnTo>
                  <a:lnTo>
                    <a:pt x="752043" y="20878"/>
                  </a:lnTo>
                  <a:lnTo>
                    <a:pt x="620636" y="28790"/>
                  </a:lnTo>
                  <a:lnTo>
                    <a:pt x="499325" y="37439"/>
                  </a:lnTo>
                  <a:lnTo>
                    <a:pt x="388797" y="47510"/>
                  </a:lnTo>
                  <a:lnTo>
                    <a:pt x="338035" y="52552"/>
                  </a:lnTo>
                  <a:lnTo>
                    <a:pt x="246240" y="63715"/>
                  </a:lnTo>
                  <a:lnTo>
                    <a:pt x="167767" y="75603"/>
                  </a:lnTo>
                  <a:lnTo>
                    <a:pt x="103682" y="88201"/>
                  </a:lnTo>
                  <a:lnTo>
                    <a:pt x="54724" y="101155"/>
                  </a:lnTo>
                  <a:lnTo>
                    <a:pt x="10083" y="121323"/>
                  </a:lnTo>
                  <a:lnTo>
                    <a:pt x="0" y="134632"/>
                  </a:lnTo>
                  <a:lnTo>
                    <a:pt x="1079" y="141478"/>
                  </a:lnTo>
                  <a:lnTo>
                    <a:pt x="44996" y="168478"/>
                  </a:lnTo>
                  <a:lnTo>
                    <a:pt x="90360" y="181432"/>
                  </a:lnTo>
                  <a:lnTo>
                    <a:pt x="150837" y="194030"/>
                  </a:lnTo>
                  <a:lnTo>
                    <a:pt x="225717" y="206273"/>
                  </a:lnTo>
                  <a:lnTo>
                    <a:pt x="268198" y="212039"/>
                  </a:lnTo>
                  <a:lnTo>
                    <a:pt x="314286" y="217436"/>
                  </a:lnTo>
                  <a:lnTo>
                    <a:pt x="363600" y="222834"/>
                  </a:lnTo>
                  <a:lnTo>
                    <a:pt x="415798" y="227876"/>
                  </a:lnTo>
                  <a:lnTo>
                    <a:pt x="471246" y="232918"/>
                  </a:lnTo>
                  <a:lnTo>
                    <a:pt x="529196" y="237591"/>
                  </a:lnTo>
                  <a:lnTo>
                    <a:pt x="653402" y="246240"/>
                  </a:lnTo>
                  <a:lnTo>
                    <a:pt x="718921" y="250202"/>
                  </a:lnTo>
                  <a:lnTo>
                    <a:pt x="786955" y="253796"/>
                  </a:lnTo>
                  <a:lnTo>
                    <a:pt x="928446" y="260273"/>
                  </a:lnTo>
                  <a:lnTo>
                    <a:pt x="1077125" y="265315"/>
                  </a:lnTo>
                  <a:lnTo>
                    <a:pt x="1153439" y="267474"/>
                  </a:lnTo>
                  <a:lnTo>
                    <a:pt x="1230845" y="268922"/>
                  </a:lnTo>
                  <a:lnTo>
                    <a:pt x="1359725" y="474116"/>
                  </a:lnTo>
                  <a:lnTo>
                    <a:pt x="1787042" y="272161"/>
                  </a:lnTo>
                  <a:lnTo>
                    <a:pt x="1945436" y="270002"/>
                  </a:lnTo>
                  <a:lnTo>
                    <a:pt x="2100237" y="266395"/>
                  </a:lnTo>
                  <a:lnTo>
                    <a:pt x="2175840" y="264236"/>
                  </a:lnTo>
                  <a:lnTo>
                    <a:pt x="2393645" y="255600"/>
                  </a:lnTo>
                  <a:lnTo>
                    <a:pt x="2462403" y="251993"/>
                  </a:lnTo>
                  <a:lnTo>
                    <a:pt x="2593797" y="244081"/>
                  </a:lnTo>
                  <a:lnTo>
                    <a:pt x="2715120" y="235432"/>
                  </a:lnTo>
                  <a:lnTo>
                    <a:pt x="2772003" y="230390"/>
                  </a:lnTo>
                  <a:lnTo>
                    <a:pt x="2825635" y="225361"/>
                  </a:lnTo>
                  <a:lnTo>
                    <a:pt x="2876397" y="220319"/>
                  </a:lnTo>
                  <a:lnTo>
                    <a:pt x="2968561" y="209156"/>
                  </a:lnTo>
                  <a:lnTo>
                    <a:pt x="3046679" y="197281"/>
                  </a:lnTo>
                  <a:lnTo>
                    <a:pt x="3110763" y="184670"/>
                  </a:lnTo>
                  <a:lnTo>
                    <a:pt x="3160077" y="171716"/>
                  </a:lnTo>
                  <a:lnTo>
                    <a:pt x="3204717" y="151561"/>
                  </a:lnTo>
                  <a:lnTo>
                    <a:pt x="3214801" y="138239"/>
                  </a:lnTo>
                  <a:lnTo>
                    <a:pt x="3213722" y="131394"/>
                  </a:lnTo>
                  <a:lnTo>
                    <a:pt x="3169805" y="104394"/>
                  </a:lnTo>
                  <a:lnTo>
                    <a:pt x="3124441" y="91440"/>
                  </a:lnTo>
                  <a:lnTo>
                    <a:pt x="3064319" y="78841"/>
                  </a:lnTo>
                  <a:lnTo>
                    <a:pt x="2989440" y="66598"/>
                  </a:lnTo>
                  <a:lnTo>
                    <a:pt x="2946603" y="60833"/>
                  </a:lnTo>
                  <a:lnTo>
                    <a:pt x="2900514" y="55435"/>
                  </a:lnTo>
                  <a:lnTo>
                    <a:pt x="2851556" y="50038"/>
                  </a:lnTo>
                  <a:lnTo>
                    <a:pt x="2799359" y="44996"/>
                  </a:lnTo>
                  <a:lnTo>
                    <a:pt x="2743923" y="39954"/>
                  </a:lnTo>
                  <a:lnTo>
                    <a:pt x="2685961" y="35280"/>
                  </a:lnTo>
                  <a:lnTo>
                    <a:pt x="2561755" y="26631"/>
                  </a:lnTo>
                  <a:lnTo>
                    <a:pt x="2496235" y="22682"/>
                  </a:lnTo>
                  <a:lnTo>
                    <a:pt x="2428201" y="19075"/>
                  </a:lnTo>
                  <a:lnTo>
                    <a:pt x="2286723" y="12598"/>
                  </a:lnTo>
                  <a:lnTo>
                    <a:pt x="2138044" y="7556"/>
                  </a:lnTo>
                  <a:lnTo>
                    <a:pt x="2061717" y="5397"/>
                  </a:lnTo>
                  <a:lnTo>
                    <a:pt x="1906206" y="2514"/>
                  </a:lnTo>
                  <a:lnTo>
                    <a:pt x="1747443" y="355"/>
                  </a:lnTo>
                  <a:lnTo>
                    <a:pt x="1667154" y="0"/>
                  </a:lnTo>
                  <a:close/>
                </a:path>
              </a:pathLst>
            </a:custGeom>
            <a:solidFill>
              <a:srgbClr val="4371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643359" y="3870363"/>
              <a:ext cx="3215005" cy="474345"/>
            </a:xfrm>
            <a:custGeom>
              <a:avLst/>
              <a:gdLst/>
              <a:ahLst/>
              <a:cxnLst/>
              <a:rect l="l" t="t" r="r" b="b"/>
              <a:pathLst>
                <a:path w="3215004" h="474345">
                  <a:moveTo>
                    <a:pt x="1230845" y="268922"/>
                  </a:moveTo>
                  <a:lnTo>
                    <a:pt x="1153439" y="267474"/>
                  </a:lnTo>
                  <a:lnTo>
                    <a:pt x="1077125" y="265315"/>
                  </a:lnTo>
                  <a:lnTo>
                    <a:pt x="1001877" y="262801"/>
                  </a:lnTo>
                  <a:lnTo>
                    <a:pt x="928446" y="260273"/>
                  </a:lnTo>
                  <a:lnTo>
                    <a:pt x="856805" y="257035"/>
                  </a:lnTo>
                  <a:lnTo>
                    <a:pt x="786955" y="253796"/>
                  </a:lnTo>
                  <a:lnTo>
                    <a:pt x="718921" y="250202"/>
                  </a:lnTo>
                  <a:lnTo>
                    <a:pt x="653402" y="246240"/>
                  </a:lnTo>
                  <a:lnTo>
                    <a:pt x="590042" y="241922"/>
                  </a:lnTo>
                  <a:lnTo>
                    <a:pt x="529196" y="237591"/>
                  </a:lnTo>
                  <a:lnTo>
                    <a:pt x="471246" y="232918"/>
                  </a:lnTo>
                  <a:lnTo>
                    <a:pt x="415798" y="227876"/>
                  </a:lnTo>
                  <a:lnTo>
                    <a:pt x="363600" y="222834"/>
                  </a:lnTo>
                  <a:lnTo>
                    <a:pt x="314286" y="217436"/>
                  </a:lnTo>
                  <a:lnTo>
                    <a:pt x="268198" y="212039"/>
                  </a:lnTo>
                  <a:lnTo>
                    <a:pt x="225717" y="206273"/>
                  </a:lnTo>
                  <a:lnTo>
                    <a:pt x="186486" y="200152"/>
                  </a:lnTo>
                  <a:lnTo>
                    <a:pt x="118795" y="187921"/>
                  </a:lnTo>
                  <a:lnTo>
                    <a:pt x="65874" y="174955"/>
                  </a:lnTo>
                  <a:lnTo>
                    <a:pt x="28079" y="162001"/>
                  </a:lnTo>
                  <a:lnTo>
                    <a:pt x="0" y="134632"/>
                  </a:lnTo>
                  <a:lnTo>
                    <a:pt x="3238" y="127800"/>
                  </a:lnTo>
                  <a:lnTo>
                    <a:pt x="36004" y="107632"/>
                  </a:lnTo>
                  <a:lnTo>
                    <a:pt x="77406" y="94678"/>
                  </a:lnTo>
                  <a:lnTo>
                    <a:pt x="133921" y="82080"/>
                  </a:lnTo>
                  <a:lnTo>
                    <a:pt x="205206" y="69837"/>
                  </a:lnTo>
                  <a:lnTo>
                    <a:pt x="246240" y="63715"/>
                  </a:lnTo>
                  <a:lnTo>
                    <a:pt x="290525" y="58318"/>
                  </a:lnTo>
                  <a:lnTo>
                    <a:pt x="338035" y="52552"/>
                  </a:lnTo>
                  <a:lnTo>
                    <a:pt x="388797" y="47510"/>
                  </a:lnTo>
                  <a:lnTo>
                    <a:pt x="442798" y="42481"/>
                  </a:lnTo>
                  <a:lnTo>
                    <a:pt x="499325" y="37439"/>
                  </a:lnTo>
                  <a:lnTo>
                    <a:pt x="558723" y="33121"/>
                  </a:lnTo>
                  <a:lnTo>
                    <a:pt x="620636" y="28790"/>
                  </a:lnTo>
                  <a:lnTo>
                    <a:pt x="685076" y="24841"/>
                  </a:lnTo>
                  <a:lnTo>
                    <a:pt x="752043" y="20878"/>
                  </a:lnTo>
                  <a:lnTo>
                    <a:pt x="820801" y="17272"/>
                  </a:lnTo>
                  <a:lnTo>
                    <a:pt x="891717" y="14401"/>
                  </a:lnTo>
                  <a:lnTo>
                    <a:pt x="964438" y="11518"/>
                  </a:lnTo>
                  <a:lnTo>
                    <a:pt x="1038606" y="8991"/>
                  </a:lnTo>
                  <a:lnTo>
                    <a:pt x="1114196" y="6477"/>
                  </a:lnTo>
                  <a:lnTo>
                    <a:pt x="1191234" y="4673"/>
                  </a:lnTo>
                  <a:lnTo>
                    <a:pt x="1268996" y="2882"/>
                  </a:lnTo>
                  <a:lnTo>
                    <a:pt x="1347838" y="1790"/>
                  </a:lnTo>
                  <a:lnTo>
                    <a:pt x="1427403" y="711"/>
                  </a:lnTo>
                  <a:lnTo>
                    <a:pt x="1506956" y="355"/>
                  </a:lnTo>
                  <a:lnTo>
                    <a:pt x="1587246" y="0"/>
                  </a:lnTo>
                  <a:lnTo>
                    <a:pt x="1667154" y="0"/>
                  </a:lnTo>
                  <a:lnTo>
                    <a:pt x="1747443" y="355"/>
                  </a:lnTo>
                  <a:lnTo>
                    <a:pt x="1826996" y="1435"/>
                  </a:lnTo>
                  <a:lnTo>
                    <a:pt x="1906206" y="2514"/>
                  </a:lnTo>
                  <a:lnTo>
                    <a:pt x="1984324" y="3962"/>
                  </a:lnTo>
                  <a:lnTo>
                    <a:pt x="2061717" y="5397"/>
                  </a:lnTo>
                  <a:lnTo>
                    <a:pt x="2138044" y="7556"/>
                  </a:lnTo>
                  <a:lnTo>
                    <a:pt x="2213279" y="10071"/>
                  </a:lnTo>
                  <a:lnTo>
                    <a:pt x="2286723" y="12598"/>
                  </a:lnTo>
                  <a:lnTo>
                    <a:pt x="2358364" y="15836"/>
                  </a:lnTo>
                  <a:lnTo>
                    <a:pt x="2428201" y="19075"/>
                  </a:lnTo>
                  <a:lnTo>
                    <a:pt x="2496235" y="22682"/>
                  </a:lnTo>
                  <a:lnTo>
                    <a:pt x="2561755" y="26631"/>
                  </a:lnTo>
                  <a:lnTo>
                    <a:pt x="2625115" y="30962"/>
                  </a:lnTo>
                  <a:lnTo>
                    <a:pt x="2685961" y="35280"/>
                  </a:lnTo>
                  <a:lnTo>
                    <a:pt x="2743923" y="39954"/>
                  </a:lnTo>
                  <a:lnTo>
                    <a:pt x="2799359" y="44996"/>
                  </a:lnTo>
                  <a:lnTo>
                    <a:pt x="2851556" y="50038"/>
                  </a:lnTo>
                  <a:lnTo>
                    <a:pt x="2900514" y="55435"/>
                  </a:lnTo>
                  <a:lnTo>
                    <a:pt x="2946603" y="60833"/>
                  </a:lnTo>
                  <a:lnTo>
                    <a:pt x="2989440" y="66598"/>
                  </a:lnTo>
                  <a:lnTo>
                    <a:pt x="3028683" y="72720"/>
                  </a:lnTo>
                  <a:lnTo>
                    <a:pt x="3096361" y="84963"/>
                  </a:lnTo>
                  <a:lnTo>
                    <a:pt x="3149282" y="97917"/>
                  </a:lnTo>
                  <a:lnTo>
                    <a:pt x="3186722" y="111239"/>
                  </a:lnTo>
                  <a:lnTo>
                    <a:pt x="3214801" y="138239"/>
                  </a:lnTo>
                  <a:lnTo>
                    <a:pt x="3211563" y="145072"/>
                  </a:lnTo>
                  <a:lnTo>
                    <a:pt x="3178797" y="165239"/>
                  </a:lnTo>
                  <a:lnTo>
                    <a:pt x="3137395" y="178193"/>
                  </a:lnTo>
                  <a:lnTo>
                    <a:pt x="3080524" y="191160"/>
                  </a:lnTo>
                  <a:lnTo>
                    <a:pt x="3009239" y="203034"/>
                  </a:lnTo>
                  <a:lnTo>
                    <a:pt x="2968561" y="209156"/>
                  </a:lnTo>
                  <a:lnTo>
                    <a:pt x="2923921" y="214553"/>
                  </a:lnTo>
                  <a:lnTo>
                    <a:pt x="2876397" y="220319"/>
                  </a:lnTo>
                  <a:lnTo>
                    <a:pt x="2825635" y="225361"/>
                  </a:lnTo>
                  <a:lnTo>
                    <a:pt x="2772003" y="230390"/>
                  </a:lnTo>
                  <a:lnTo>
                    <a:pt x="2715120" y="235432"/>
                  </a:lnTo>
                  <a:lnTo>
                    <a:pt x="2655722" y="239750"/>
                  </a:lnTo>
                  <a:lnTo>
                    <a:pt x="2593797" y="244081"/>
                  </a:lnTo>
                  <a:lnTo>
                    <a:pt x="2529357" y="248031"/>
                  </a:lnTo>
                  <a:lnTo>
                    <a:pt x="2462403" y="251993"/>
                  </a:lnTo>
                  <a:lnTo>
                    <a:pt x="2393645" y="255600"/>
                  </a:lnTo>
                  <a:lnTo>
                    <a:pt x="2322715" y="258483"/>
                  </a:lnTo>
                  <a:lnTo>
                    <a:pt x="2249995" y="261353"/>
                  </a:lnTo>
                  <a:lnTo>
                    <a:pt x="2175840" y="264236"/>
                  </a:lnTo>
                  <a:lnTo>
                    <a:pt x="2100237" y="266395"/>
                  </a:lnTo>
                  <a:lnTo>
                    <a:pt x="2023198" y="268198"/>
                  </a:lnTo>
                  <a:lnTo>
                    <a:pt x="1945436" y="270002"/>
                  </a:lnTo>
                  <a:lnTo>
                    <a:pt x="1866595" y="271081"/>
                  </a:lnTo>
                  <a:lnTo>
                    <a:pt x="1787042" y="272161"/>
                  </a:lnTo>
                  <a:lnTo>
                    <a:pt x="1359725" y="474116"/>
                  </a:lnTo>
                  <a:lnTo>
                    <a:pt x="1230845" y="268922"/>
                  </a:lnTo>
                  <a:close/>
                </a:path>
              </a:pathLst>
            </a:custGeom>
            <a:ln w="12599">
              <a:solidFill>
                <a:srgbClr val="2E518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370459" y="3856938"/>
            <a:ext cx="1759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JOB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EXECUTION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3987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8439">
            <a:solidFill>
              <a:srgbClr val="4371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5088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8439">
            <a:solidFill>
              <a:srgbClr val="4371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239" y="194767"/>
            <a:ext cx="872997" cy="47951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94000" y="2290317"/>
            <a:ext cx="4073398" cy="2803677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6834" y="102971"/>
              <a:ext cx="1309674" cy="72683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144000" cy="68576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947877"/>
              <a:ext cx="9144000" cy="730250"/>
            </a:xfrm>
            <a:custGeom>
              <a:avLst/>
              <a:gdLst/>
              <a:ahLst/>
              <a:cxnLst/>
              <a:rect l="l" t="t" r="r" b="b"/>
              <a:pathLst>
                <a:path w="9144000" h="730250">
                  <a:moveTo>
                    <a:pt x="9144000" y="0"/>
                  </a:moveTo>
                  <a:lnTo>
                    <a:pt x="0" y="0"/>
                  </a:lnTo>
                  <a:lnTo>
                    <a:pt x="0" y="730084"/>
                  </a:lnTo>
                  <a:lnTo>
                    <a:pt x="4572000" y="730084"/>
                  </a:lnTo>
                  <a:lnTo>
                    <a:pt x="9144000" y="73008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8739" y="1042809"/>
            <a:ext cx="22783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FCFS:</a:t>
            </a:r>
            <a:r>
              <a:rPr spc="-60" dirty="0"/>
              <a:t> </a:t>
            </a:r>
            <a:r>
              <a:rPr spc="-15" dirty="0"/>
              <a:t>Example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07301" y="1816100"/>
            <a:ext cx="7723505" cy="105092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marR="5080" indent="-228600" algn="just">
              <a:lnSpc>
                <a:spcPct val="90100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sz="2400" b="1" spc="-5" dirty="0">
                <a:latin typeface="Calibri"/>
                <a:cs typeface="Calibri"/>
              </a:rPr>
              <a:t>Consider the processes P1, </a:t>
            </a:r>
            <a:r>
              <a:rPr sz="2400" b="1" spc="-10" dirty="0">
                <a:latin typeface="Calibri"/>
                <a:cs typeface="Calibri"/>
              </a:rPr>
              <a:t>P2, </a:t>
            </a:r>
            <a:r>
              <a:rPr sz="2400" b="1" spc="-5" dirty="0">
                <a:latin typeface="Calibri"/>
                <a:cs typeface="Calibri"/>
              </a:rPr>
              <a:t>P3, P4 </a:t>
            </a:r>
            <a:r>
              <a:rPr sz="2400" b="1" spc="-10" dirty="0">
                <a:latin typeface="Calibri"/>
                <a:cs typeface="Calibri"/>
              </a:rPr>
              <a:t>given </a:t>
            </a:r>
            <a:r>
              <a:rPr sz="2400" b="1" spc="-5" dirty="0">
                <a:latin typeface="Calibri"/>
                <a:cs typeface="Calibri"/>
              </a:rPr>
              <a:t>in the </a:t>
            </a:r>
            <a:r>
              <a:rPr sz="2400" b="1" spc="-10" dirty="0">
                <a:latin typeface="Calibri"/>
                <a:cs typeface="Calibri"/>
              </a:rPr>
              <a:t>below  table, </a:t>
            </a:r>
            <a:r>
              <a:rPr sz="2400" b="1" spc="-5" dirty="0">
                <a:latin typeface="Calibri"/>
                <a:cs typeface="Calibri"/>
              </a:rPr>
              <a:t>arrives </a:t>
            </a:r>
            <a:r>
              <a:rPr sz="2400" b="1" spc="-15" dirty="0">
                <a:latin typeface="Calibri"/>
                <a:cs typeface="Calibri"/>
              </a:rPr>
              <a:t>for execution </a:t>
            </a:r>
            <a:r>
              <a:rPr sz="2400" b="1" spc="-5" dirty="0">
                <a:latin typeface="Calibri"/>
                <a:cs typeface="Calibri"/>
              </a:rPr>
              <a:t>in the same </a:t>
            </a:r>
            <a:r>
              <a:rPr sz="2400" b="1" spc="-40" dirty="0">
                <a:latin typeface="Calibri"/>
                <a:cs typeface="Calibri"/>
              </a:rPr>
              <a:t>order, </a:t>
            </a:r>
            <a:r>
              <a:rPr sz="2400" b="1" spc="-5" dirty="0">
                <a:latin typeface="Calibri"/>
                <a:cs typeface="Calibri"/>
              </a:rPr>
              <a:t>with  </a:t>
            </a:r>
            <a:r>
              <a:rPr sz="2400" b="1" spc="-25" dirty="0">
                <a:latin typeface="Calibri"/>
                <a:cs typeface="Calibri"/>
              </a:rPr>
              <a:t>different </a:t>
            </a:r>
            <a:r>
              <a:rPr sz="2400" b="1" spc="-10" dirty="0">
                <a:latin typeface="Calibri"/>
                <a:cs typeface="Calibri"/>
              </a:rPr>
              <a:t>Arrival </a:t>
            </a:r>
            <a:r>
              <a:rPr sz="2400" b="1" spc="-5" dirty="0">
                <a:latin typeface="Calibri"/>
                <a:cs typeface="Calibri"/>
              </a:rPr>
              <a:t>Time, and </a:t>
            </a:r>
            <a:r>
              <a:rPr sz="2400" b="1" spc="-10" dirty="0">
                <a:latin typeface="Calibri"/>
                <a:cs typeface="Calibri"/>
              </a:rPr>
              <a:t>given </a:t>
            </a:r>
            <a:r>
              <a:rPr sz="2400" b="1" spc="-15" dirty="0">
                <a:latin typeface="Calibri"/>
                <a:cs typeface="Calibri"/>
              </a:rPr>
              <a:t>Burst</a:t>
            </a:r>
            <a:r>
              <a:rPr sz="2400" b="1" spc="-5" dirty="0">
                <a:latin typeface="Calibri"/>
                <a:cs typeface="Calibri"/>
              </a:rPr>
              <a:t> Time.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2783497" y="3712298"/>
          <a:ext cx="3930015" cy="21239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0005"/>
                <a:gridCol w="1310005"/>
                <a:gridCol w="1310005"/>
              </a:tblGrid>
              <a:tr h="64260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PROCESS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4371C3"/>
                    </a:solidFill>
                  </a:tcPr>
                </a:tc>
                <a:tc>
                  <a:txBody>
                    <a:bodyPr/>
                    <a:lstStyle/>
                    <a:p>
                      <a:pPr marL="412750" marR="234950" indent="-17208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AL  TIME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4371C3"/>
                    </a:solidFill>
                  </a:tcPr>
                </a:tc>
                <a:tc>
                  <a:txBody>
                    <a:bodyPr/>
                    <a:lstStyle/>
                    <a:p>
                      <a:pPr marL="412115" marR="333375" indent="-7175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BUR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 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4371C3"/>
                    </a:solidFill>
                  </a:tcPr>
                </a:tc>
              </a:tr>
              <a:tr h="370789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P1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</a:tr>
              <a:tr h="369366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P2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</a:tr>
              <a:tr h="37080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P3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</a:tr>
              <a:tr h="370433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P4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3987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8439">
            <a:solidFill>
              <a:srgbClr val="4371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5088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8439">
            <a:solidFill>
              <a:srgbClr val="4371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239" y="194767"/>
            <a:ext cx="872997" cy="47951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94000" y="2290317"/>
            <a:ext cx="4073398" cy="2803677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6834" y="102971"/>
              <a:ext cx="1309674" cy="72683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144000" cy="68576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947877"/>
              <a:ext cx="9144000" cy="730250"/>
            </a:xfrm>
            <a:custGeom>
              <a:avLst/>
              <a:gdLst/>
              <a:ahLst/>
              <a:cxnLst/>
              <a:rect l="l" t="t" r="r" b="b"/>
              <a:pathLst>
                <a:path w="9144000" h="730250">
                  <a:moveTo>
                    <a:pt x="9144000" y="0"/>
                  </a:moveTo>
                  <a:lnTo>
                    <a:pt x="0" y="0"/>
                  </a:lnTo>
                  <a:lnTo>
                    <a:pt x="0" y="730084"/>
                  </a:lnTo>
                  <a:lnTo>
                    <a:pt x="4572000" y="730084"/>
                  </a:lnTo>
                  <a:lnTo>
                    <a:pt x="9144000" y="73008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8739" y="1042809"/>
            <a:ext cx="22783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FCFS:</a:t>
            </a:r>
            <a:r>
              <a:rPr spc="-60" dirty="0"/>
              <a:t> </a:t>
            </a:r>
            <a:r>
              <a:rPr spc="-15" dirty="0"/>
              <a:t>Example</a:t>
            </a: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354584" y="1712138"/>
          <a:ext cx="8575037" cy="21239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4280"/>
                <a:gridCol w="1225550"/>
                <a:gridCol w="1224280"/>
                <a:gridCol w="1226185"/>
                <a:gridCol w="1224279"/>
                <a:gridCol w="1226184"/>
                <a:gridCol w="1224279"/>
              </a:tblGrid>
              <a:tr h="64260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PROCESS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4371C3"/>
                    </a:solidFill>
                  </a:tcPr>
                </a:tc>
                <a:tc>
                  <a:txBody>
                    <a:bodyPr/>
                    <a:lstStyle/>
                    <a:p>
                      <a:pPr marL="370205" marR="192405" indent="-17145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ARRI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AL  TIME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4371C3"/>
                    </a:solidFill>
                  </a:tcPr>
                </a:tc>
                <a:tc>
                  <a:txBody>
                    <a:bodyPr/>
                    <a:lstStyle/>
                    <a:p>
                      <a:pPr marL="369570" marR="290195" indent="-7175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BUR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 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4371C3"/>
                    </a:solidFill>
                  </a:tcPr>
                </a:tc>
                <a:tc>
                  <a:txBody>
                    <a:bodyPr/>
                    <a:lstStyle/>
                    <a:p>
                      <a:pPr marL="191770" marR="116839" indent="-6794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MPL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 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ON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4371C3"/>
                    </a:solidFill>
                  </a:tcPr>
                </a:tc>
                <a:tc>
                  <a:txBody>
                    <a:bodyPr/>
                    <a:lstStyle/>
                    <a:p>
                      <a:pPr marL="262890" marR="255270" indent="16573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TAT  (CT-AT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4371C3"/>
                    </a:solidFill>
                  </a:tcPr>
                </a:tc>
                <a:tc>
                  <a:txBody>
                    <a:bodyPr/>
                    <a:lstStyle/>
                    <a:p>
                      <a:pPr marL="203835" marR="196850" indent="24828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WT  (TAT-BT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4371C3"/>
                    </a:solidFill>
                  </a:tcPr>
                </a:tc>
                <a:tc>
                  <a:txBody>
                    <a:bodyPr/>
                    <a:lstStyle/>
                    <a:p>
                      <a:pPr marL="369570" marR="108585" indent="-25527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SP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  TIME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4371C3"/>
                    </a:solidFill>
                  </a:tcPr>
                </a:tc>
              </a:tr>
              <a:tr h="37043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P1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  <a:tc>
                  <a:txBody>
                    <a:bodyPr/>
                    <a:lstStyle/>
                    <a:p>
                      <a:pPr marL="55435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</a:tr>
              <a:tr h="36972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P2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  <a:tc>
                  <a:txBody>
                    <a:bodyPr/>
                    <a:lstStyle/>
                    <a:p>
                      <a:pPr marL="55435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</a:tr>
              <a:tr h="3708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P3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  <a:tc>
                  <a:txBody>
                    <a:bodyPr/>
                    <a:lstStyle/>
                    <a:p>
                      <a:pPr marL="55435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</a:tr>
              <a:tr h="37043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P4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12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  <a:tc>
                  <a:txBody>
                    <a:bodyPr/>
                    <a:lstStyle/>
                    <a:p>
                      <a:pPr marL="55435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</a:tr>
            </a:tbl>
          </a:graphicData>
        </a:graphic>
      </p:graphicFrame>
      <p:grpSp>
        <p:nvGrpSpPr>
          <p:cNvPr id="12" name="object 12"/>
          <p:cNvGrpSpPr/>
          <p:nvPr/>
        </p:nvGrpSpPr>
        <p:grpSpPr>
          <a:xfrm>
            <a:off x="1339011" y="3857396"/>
            <a:ext cx="7129145" cy="2661920"/>
            <a:chOff x="1339011" y="3857396"/>
            <a:chExt cx="7129145" cy="266192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86764" y="3990593"/>
              <a:ext cx="1180795" cy="243828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00764" y="3857396"/>
              <a:ext cx="780834" cy="243828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57764" y="3857396"/>
              <a:ext cx="676084" cy="243828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86037" y="3866756"/>
              <a:ext cx="685800" cy="243828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71764" y="4009682"/>
              <a:ext cx="771474" cy="233819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356474" y="5929198"/>
              <a:ext cx="4358640" cy="572135"/>
            </a:xfrm>
            <a:custGeom>
              <a:avLst/>
              <a:gdLst/>
              <a:ahLst/>
              <a:cxnLst/>
              <a:rect l="l" t="t" r="r" b="b"/>
              <a:pathLst>
                <a:path w="4358640" h="572135">
                  <a:moveTo>
                    <a:pt x="4358170" y="0"/>
                  </a:moveTo>
                  <a:lnTo>
                    <a:pt x="4356299" y="70800"/>
                  </a:lnTo>
                  <a:lnTo>
                    <a:pt x="4351129" y="137628"/>
                  </a:lnTo>
                  <a:lnTo>
                    <a:pt x="4343319" y="196516"/>
                  </a:lnTo>
                  <a:lnTo>
                    <a:pt x="4333528" y="243493"/>
                  </a:lnTo>
                  <a:lnTo>
                    <a:pt x="4310646" y="285838"/>
                  </a:lnTo>
                  <a:lnTo>
                    <a:pt x="2226970" y="285838"/>
                  </a:lnTo>
                  <a:lnTo>
                    <a:pt x="2215173" y="297089"/>
                  </a:lnTo>
                  <a:lnTo>
                    <a:pt x="2194120" y="375211"/>
                  </a:lnTo>
                  <a:lnTo>
                    <a:pt x="2186224" y="434163"/>
                  </a:lnTo>
                  <a:lnTo>
                    <a:pt x="2180987" y="501095"/>
                  </a:lnTo>
                  <a:lnTo>
                    <a:pt x="2179091" y="572046"/>
                  </a:lnTo>
                  <a:lnTo>
                    <a:pt x="2177221" y="501095"/>
                  </a:lnTo>
                  <a:lnTo>
                    <a:pt x="2172050" y="434163"/>
                  </a:lnTo>
                  <a:lnTo>
                    <a:pt x="2164240" y="375211"/>
                  </a:lnTo>
                  <a:lnTo>
                    <a:pt x="2154449" y="328200"/>
                  </a:lnTo>
                  <a:lnTo>
                    <a:pt x="2131568" y="285838"/>
                  </a:lnTo>
                  <a:lnTo>
                    <a:pt x="47891" y="285838"/>
                  </a:lnTo>
                  <a:lnTo>
                    <a:pt x="36093" y="274591"/>
                  </a:lnTo>
                  <a:lnTo>
                    <a:pt x="24914" y="243493"/>
                  </a:lnTo>
                  <a:lnTo>
                    <a:pt x="15035" y="196516"/>
                  </a:lnTo>
                  <a:lnTo>
                    <a:pt x="7135" y="137628"/>
                  </a:lnTo>
                  <a:lnTo>
                    <a:pt x="1897" y="70800"/>
                  </a:lnTo>
                  <a:lnTo>
                    <a:pt x="0" y="0"/>
                  </a:lnTo>
                </a:path>
              </a:pathLst>
            </a:custGeom>
            <a:ln w="3491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816898" y="6534263"/>
            <a:ext cx="1381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Ready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queue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637501" y="5922542"/>
            <a:ext cx="655918" cy="512992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6836295" y="6028816"/>
            <a:ext cx="258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85" dirty="0">
                <a:solidFill>
                  <a:srgbClr val="FFFFFF"/>
                </a:solidFill>
                <a:latin typeface="Calibri"/>
                <a:cs typeface="Calibri"/>
              </a:rPr>
              <a:t>18765432019210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196138" y="3792054"/>
            <a:ext cx="2740025" cy="577850"/>
            <a:chOff x="6196138" y="3792054"/>
            <a:chExt cx="2740025" cy="577850"/>
          </a:xfrm>
        </p:grpSpPr>
        <p:sp>
          <p:nvSpPr>
            <p:cNvPr id="23" name="object 23"/>
            <p:cNvSpPr/>
            <p:nvPr/>
          </p:nvSpPr>
          <p:spPr>
            <a:xfrm>
              <a:off x="6202438" y="3798354"/>
              <a:ext cx="2727960" cy="565785"/>
            </a:xfrm>
            <a:custGeom>
              <a:avLst/>
              <a:gdLst/>
              <a:ahLst/>
              <a:cxnLst/>
              <a:rect l="l" t="t" r="r" b="b"/>
              <a:pathLst>
                <a:path w="2727959" h="565785">
                  <a:moveTo>
                    <a:pt x="1392478" y="0"/>
                  </a:moveTo>
                  <a:lnTo>
                    <a:pt x="1324444" y="0"/>
                  </a:lnTo>
                  <a:lnTo>
                    <a:pt x="1256766" y="368"/>
                  </a:lnTo>
                  <a:lnTo>
                    <a:pt x="1189075" y="1447"/>
                  </a:lnTo>
                  <a:lnTo>
                    <a:pt x="1055166" y="4330"/>
                  </a:lnTo>
                  <a:lnTo>
                    <a:pt x="989647" y="6489"/>
                  </a:lnTo>
                  <a:lnTo>
                    <a:pt x="860755" y="12242"/>
                  </a:lnTo>
                  <a:lnTo>
                    <a:pt x="798118" y="15481"/>
                  </a:lnTo>
                  <a:lnTo>
                    <a:pt x="677519" y="23406"/>
                  </a:lnTo>
                  <a:lnTo>
                    <a:pt x="563397" y="32766"/>
                  </a:lnTo>
                  <a:lnTo>
                    <a:pt x="457555" y="43561"/>
                  </a:lnTo>
                  <a:lnTo>
                    <a:pt x="407885" y="49326"/>
                  </a:lnTo>
                  <a:lnTo>
                    <a:pt x="360718" y="55448"/>
                  </a:lnTo>
                  <a:lnTo>
                    <a:pt x="315722" y="61925"/>
                  </a:lnTo>
                  <a:lnTo>
                    <a:pt x="273596" y="68770"/>
                  </a:lnTo>
                  <a:lnTo>
                    <a:pt x="233997" y="75971"/>
                  </a:lnTo>
                  <a:lnTo>
                    <a:pt x="163804" y="90360"/>
                  </a:lnTo>
                  <a:lnTo>
                    <a:pt x="105117" y="106210"/>
                  </a:lnTo>
                  <a:lnTo>
                    <a:pt x="59042" y="122047"/>
                  </a:lnTo>
                  <a:lnTo>
                    <a:pt x="14401" y="147243"/>
                  </a:lnTo>
                  <a:lnTo>
                    <a:pt x="0" y="173164"/>
                  </a:lnTo>
                  <a:lnTo>
                    <a:pt x="1803" y="181800"/>
                  </a:lnTo>
                  <a:lnTo>
                    <a:pt x="43561" y="215646"/>
                  </a:lnTo>
                  <a:lnTo>
                    <a:pt x="83883" y="231851"/>
                  </a:lnTo>
                  <a:lnTo>
                    <a:pt x="137160" y="247688"/>
                  </a:lnTo>
                  <a:lnTo>
                    <a:pt x="202679" y="262801"/>
                  </a:lnTo>
                  <a:lnTo>
                    <a:pt x="279717" y="277202"/>
                  </a:lnTo>
                  <a:lnTo>
                    <a:pt x="322199" y="283679"/>
                  </a:lnTo>
                  <a:lnTo>
                    <a:pt x="367563" y="290169"/>
                  </a:lnTo>
                  <a:lnTo>
                    <a:pt x="415086" y="296291"/>
                  </a:lnTo>
                  <a:lnTo>
                    <a:pt x="517321" y="307809"/>
                  </a:lnTo>
                  <a:lnTo>
                    <a:pt x="571677" y="312851"/>
                  </a:lnTo>
                  <a:lnTo>
                    <a:pt x="686155" y="322211"/>
                  </a:lnTo>
                  <a:lnTo>
                    <a:pt x="745921" y="326161"/>
                  </a:lnTo>
                  <a:lnTo>
                    <a:pt x="870115" y="333362"/>
                  </a:lnTo>
                  <a:lnTo>
                    <a:pt x="933843" y="336245"/>
                  </a:lnTo>
                  <a:lnTo>
                    <a:pt x="907923" y="565200"/>
                  </a:lnTo>
                  <a:lnTo>
                    <a:pt x="1402918" y="344881"/>
                  </a:lnTo>
                  <a:lnTo>
                    <a:pt x="1470964" y="344525"/>
                  </a:lnTo>
                  <a:lnTo>
                    <a:pt x="1538643" y="343446"/>
                  </a:lnTo>
                  <a:lnTo>
                    <a:pt x="1672196" y="340563"/>
                  </a:lnTo>
                  <a:lnTo>
                    <a:pt x="1738083" y="338404"/>
                  </a:lnTo>
                  <a:lnTo>
                    <a:pt x="1866963" y="332651"/>
                  </a:lnTo>
                  <a:lnTo>
                    <a:pt x="1929244" y="329399"/>
                  </a:lnTo>
                  <a:lnTo>
                    <a:pt x="2050199" y="321487"/>
                  </a:lnTo>
                  <a:lnTo>
                    <a:pt x="2163965" y="312127"/>
                  </a:lnTo>
                  <a:lnTo>
                    <a:pt x="2269807" y="301320"/>
                  </a:lnTo>
                  <a:lnTo>
                    <a:pt x="2319477" y="295567"/>
                  </a:lnTo>
                  <a:lnTo>
                    <a:pt x="2367000" y="289090"/>
                  </a:lnTo>
                  <a:lnTo>
                    <a:pt x="2411641" y="282600"/>
                  </a:lnTo>
                  <a:lnTo>
                    <a:pt x="2453767" y="276123"/>
                  </a:lnTo>
                  <a:lnTo>
                    <a:pt x="2493365" y="268922"/>
                  </a:lnTo>
                  <a:lnTo>
                    <a:pt x="2563926" y="254165"/>
                  </a:lnTo>
                  <a:lnTo>
                    <a:pt x="2622245" y="238683"/>
                  </a:lnTo>
                  <a:lnTo>
                    <a:pt x="2668320" y="222491"/>
                  </a:lnTo>
                  <a:lnTo>
                    <a:pt x="2712961" y="197650"/>
                  </a:lnTo>
                  <a:lnTo>
                    <a:pt x="2727363" y="171729"/>
                  </a:lnTo>
                  <a:lnTo>
                    <a:pt x="2725559" y="163080"/>
                  </a:lnTo>
                  <a:lnTo>
                    <a:pt x="2683802" y="129247"/>
                  </a:lnTo>
                  <a:lnTo>
                    <a:pt x="2643479" y="112687"/>
                  </a:lnTo>
                  <a:lnTo>
                    <a:pt x="2590203" y="97205"/>
                  </a:lnTo>
                  <a:lnTo>
                    <a:pt x="2524683" y="82080"/>
                  </a:lnTo>
                  <a:lnTo>
                    <a:pt x="2447645" y="67691"/>
                  </a:lnTo>
                  <a:lnTo>
                    <a:pt x="2405164" y="61201"/>
                  </a:lnTo>
                  <a:lnTo>
                    <a:pt x="2359799" y="54724"/>
                  </a:lnTo>
                  <a:lnTo>
                    <a:pt x="2312276" y="48602"/>
                  </a:lnTo>
                  <a:lnTo>
                    <a:pt x="2210041" y="37084"/>
                  </a:lnTo>
                  <a:lnTo>
                    <a:pt x="2155685" y="32042"/>
                  </a:lnTo>
                  <a:lnTo>
                    <a:pt x="2041207" y="22682"/>
                  </a:lnTo>
                  <a:lnTo>
                    <a:pt x="1981085" y="18719"/>
                  </a:lnTo>
                  <a:lnTo>
                    <a:pt x="1857235" y="11531"/>
                  </a:lnTo>
                  <a:lnTo>
                    <a:pt x="1793163" y="8648"/>
                  </a:lnTo>
                  <a:lnTo>
                    <a:pt x="1728000" y="6121"/>
                  </a:lnTo>
                  <a:lnTo>
                    <a:pt x="1595526" y="2527"/>
                  </a:lnTo>
                  <a:lnTo>
                    <a:pt x="1528203" y="1092"/>
                  </a:lnTo>
                  <a:lnTo>
                    <a:pt x="1460525" y="368"/>
                  </a:lnTo>
                  <a:lnTo>
                    <a:pt x="1392478" y="0"/>
                  </a:lnTo>
                  <a:close/>
                </a:path>
              </a:pathLst>
            </a:custGeom>
            <a:solidFill>
              <a:srgbClr val="4371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202438" y="3798354"/>
              <a:ext cx="2727960" cy="565785"/>
            </a:xfrm>
            <a:custGeom>
              <a:avLst/>
              <a:gdLst/>
              <a:ahLst/>
              <a:cxnLst/>
              <a:rect l="l" t="t" r="r" b="b"/>
              <a:pathLst>
                <a:path w="2727959" h="565785">
                  <a:moveTo>
                    <a:pt x="933843" y="336245"/>
                  </a:moveTo>
                  <a:lnTo>
                    <a:pt x="870115" y="333362"/>
                  </a:lnTo>
                  <a:lnTo>
                    <a:pt x="807123" y="329768"/>
                  </a:lnTo>
                  <a:lnTo>
                    <a:pt x="745921" y="326161"/>
                  </a:lnTo>
                  <a:lnTo>
                    <a:pt x="686155" y="322211"/>
                  </a:lnTo>
                  <a:lnTo>
                    <a:pt x="627837" y="317525"/>
                  </a:lnTo>
                  <a:lnTo>
                    <a:pt x="571677" y="312851"/>
                  </a:lnTo>
                  <a:lnTo>
                    <a:pt x="517321" y="307809"/>
                  </a:lnTo>
                  <a:lnTo>
                    <a:pt x="465124" y="302044"/>
                  </a:lnTo>
                  <a:lnTo>
                    <a:pt x="415086" y="296291"/>
                  </a:lnTo>
                  <a:lnTo>
                    <a:pt x="367563" y="290169"/>
                  </a:lnTo>
                  <a:lnTo>
                    <a:pt x="322199" y="283679"/>
                  </a:lnTo>
                  <a:lnTo>
                    <a:pt x="279717" y="277202"/>
                  </a:lnTo>
                  <a:lnTo>
                    <a:pt x="239763" y="270002"/>
                  </a:lnTo>
                  <a:lnTo>
                    <a:pt x="168478" y="255600"/>
                  </a:lnTo>
                  <a:lnTo>
                    <a:pt x="109080" y="240131"/>
                  </a:lnTo>
                  <a:lnTo>
                    <a:pt x="61925" y="223926"/>
                  </a:lnTo>
                  <a:lnTo>
                    <a:pt x="15836" y="198729"/>
                  </a:lnTo>
                  <a:lnTo>
                    <a:pt x="0" y="173164"/>
                  </a:lnTo>
                  <a:lnTo>
                    <a:pt x="1435" y="164528"/>
                  </a:lnTo>
                  <a:lnTo>
                    <a:pt x="41046" y="130683"/>
                  </a:lnTo>
                  <a:lnTo>
                    <a:pt x="80645" y="114122"/>
                  </a:lnTo>
                  <a:lnTo>
                    <a:pt x="132842" y="98285"/>
                  </a:lnTo>
                  <a:lnTo>
                    <a:pt x="197637" y="83159"/>
                  </a:lnTo>
                  <a:lnTo>
                    <a:pt x="273596" y="68770"/>
                  </a:lnTo>
                  <a:lnTo>
                    <a:pt x="315722" y="61925"/>
                  </a:lnTo>
                  <a:lnTo>
                    <a:pt x="360718" y="55448"/>
                  </a:lnTo>
                  <a:lnTo>
                    <a:pt x="407885" y="49326"/>
                  </a:lnTo>
                  <a:lnTo>
                    <a:pt x="457555" y="43561"/>
                  </a:lnTo>
                  <a:lnTo>
                    <a:pt x="509397" y="38163"/>
                  </a:lnTo>
                  <a:lnTo>
                    <a:pt x="563397" y="32766"/>
                  </a:lnTo>
                  <a:lnTo>
                    <a:pt x="619556" y="28079"/>
                  </a:lnTo>
                  <a:lnTo>
                    <a:pt x="677519" y="23406"/>
                  </a:lnTo>
                  <a:lnTo>
                    <a:pt x="736917" y="19443"/>
                  </a:lnTo>
                  <a:lnTo>
                    <a:pt x="798118" y="15481"/>
                  </a:lnTo>
                  <a:lnTo>
                    <a:pt x="860755" y="12242"/>
                  </a:lnTo>
                  <a:lnTo>
                    <a:pt x="924483" y="9359"/>
                  </a:lnTo>
                  <a:lnTo>
                    <a:pt x="989647" y="6489"/>
                  </a:lnTo>
                  <a:lnTo>
                    <a:pt x="1055166" y="4330"/>
                  </a:lnTo>
                  <a:lnTo>
                    <a:pt x="1121765" y="2882"/>
                  </a:lnTo>
                  <a:lnTo>
                    <a:pt x="1189075" y="1447"/>
                  </a:lnTo>
                  <a:lnTo>
                    <a:pt x="1256766" y="368"/>
                  </a:lnTo>
                  <a:lnTo>
                    <a:pt x="1324444" y="0"/>
                  </a:lnTo>
                  <a:lnTo>
                    <a:pt x="1392478" y="0"/>
                  </a:lnTo>
                  <a:lnTo>
                    <a:pt x="1460525" y="368"/>
                  </a:lnTo>
                  <a:lnTo>
                    <a:pt x="1528203" y="1092"/>
                  </a:lnTo>
                  <a:lnTo>
                    <a:pt x="1595526" y="2527"/>
                  </a:lnTo>
                  <a:lnTo>
                    <a:pt x="1662125" y="4330"/>
                  </a:lnTo>
                  <a:lnTo>
                    <a:pt x="1728000" y="6121"/>
                  </a:lnTo>
                  <a:lnTo>
                    <a:pt x="1793163" y="8648"/>
                  </a:lnTo>
                  <a:lnTo>
                    <a:pt x="1857235" y="11531"/>
                  </a:lnTo>
                  <a:lnTo>
                    <a:pt x="1919884" y="15125"/>
                  </a:lnTo>
                  <a:lnTo>
                    <a:pt x="1981085" y="18719"/>
                  </a:lnTo>
                  <a:lnTo>
                    <a:pt x="2041207" y="22682"/>
                  </a:lnTo>
                  <a:lnTo>
                    <a:pt x="2099157" y="27368"/>
                  </a:lnTo>
                  <a:lnTo>
                    <a:pt x="2155685" y="32042"/>
                  </a:lnTo>
                  <a:lnTo>
                    <a:pt x="2210041" y="37084"/>
                  </a:lnTo>
                  <a:lnTo>
                    <a:pt x="2262238" y="42849"/>
                  </a:lnTo>
                  <a:lnTo>
                    <a:pt x="2312276" y="48602"/>
                  </a:lnTo>
                  <a:lnTo>
                    <a:pt x="2359799" y="54724"/>
                  </a:lnTo>
                  <a:lnTo>
                    <a:pt x="2405164" y="61201"/>
                  </a:lnTo>
                  <a:lnTo>
                    <a:pt x="2447645" y="67691"/>
                  </a:lnTo>
                  <a:lnTo>
                    <a:pt x="2487599" y="74891"/>
                  </a:lnTo>
                  <a:lnTo>
                    <a:pt x="2558884" y="89281"/>
                  </a:lnTo>
                  <a:lnTo>
                    <a:pt x="2618282" y="104762"/>
                  </a:lnTo>
                  <a:lnTo>
                    <a:pt x="2665082" y="120967"/>
                  </a:lnTo>
                  <a:lnTo>
                    <a:pt x="2711526" y="146164"/>
                  </a:lnTo>
                  <a:lnTo>
                    <a:pt x="2727363" y="171729"/>
                  </a:lnTo>
                  <a:lnTo>
                    <a:pt x="2725915" y="180365"/>
                  </a:lnTo>
                  <a:lnTo>
                    <a:pt x="2686316" y="214210"/>
                  </a:lnTo>
                  <a:lnTo>
                    <a:pt x="2646718" y="230771"/>
                  </a:lnTo>
                  <a:lnTo>
                    <a:pt x="2594521" y="246608"/>
                  </a:lnTo>
                  <a:lnTo>
                    <a:pt x="2530081" y="261721"/>
                  </a:lnTo>
                  <a:lnTo>
                    <a:pt x="2453767" y="276123"/>
                  </a:lnTo>
                  <a:lnTo>
                    <a:pt x="2411641" y="282600"/>
                  </a:lnTo>
                  <a:lnTo>
                    <a:pt x="2367000" y="289090"/>
                  </a:lnTo>
                  <a:lnTo>
                    <a:pt x="2319477" y="295567"/>
                  </a:lnTo>
                  <a:lnTo>
                    <a:pt x="2269807" y="301320"/>
                  </a:lnTo>
                  <a:lnTo>
                    <a:pt x="2217966" y="306730"/>
                  </a:lnTo>
                  <a:lnTo>
                    <a:pt x="2163965" y="312127"/>
                  </a:lnTo>
                  <a:lnTo>
                    <a:pt x="2107806" y="316801"/>
                  </a:lnTo>
                  <a:lnTo>
                    <a:pt x="2050199" y="321487"/>
                  </a:lnTo>
                  <a:lnTo>
                    <a:pt x="1990445" y="325450"/>
                  </a:lnTo>
                  <a:lnTo>
                    <a:pt x="1929244" y="329399"/>
                  </a:lnTo>
                  <a:lnTo>
                    <a:pt x="1866963" y="332651"/>
                  </a:lnTo>
                  <a:lnTo>
                    <a:pt x="1802879" y="335521"/>
                  </a:lnTo>
                  <a:lnTo>
                    <a:pt x="1738083" y="338404"/>
                  </a:lnTo>
                  <a:lnTo>
                    <a:pt x="1672196" y="340563"/>
                  </a:lnTo>
                  <a:lnTo>
                    <a:pt x="1605597" y="342011"/>
                  </a:lnTo>
                  <a:lnTo>
                    <a:pt x="1538643" y="343446"/>
                  </a:lnTo>
                  <a:lnTo>
                    <a:pt x="1470964" y="344525"/>
                  </a:lnTo>
                  <a:lnTo>
                    <a:pt x="1402918" y="344881"/>
                  </a:lnTo>
                  <a:lnTo>
                    <a:pt x="907923" y="565200"/>
                  </a:lnTo>
                  <a:lnTo>
                    <a:pt x="933843" y="336245"/>
                  </a:lnTo>
                  <a:close/>
                </a:path>
              </a:pathLst>
            </a:custGeom>
            <a:ln w="12599">
              <a:solidFill>
                <a:srgbClr val="2E518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685457" y="3821303"/>
            <a:ext cx="17602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JOB IN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EXECUTION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3987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8439">
            <a:solidFill>
              <a:srgbClr val="4371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5088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8439">
            <a:solidFill>
              <a:srgbClr val="4371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239" y="194767"/>
            <a:ext cx="872997" cy="47951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94000" y="2290317"/>
            <a:ext cx="4073398" cy="2803677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6834" y="102971"/>
              <a:ext cx="1309674" cy="72683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144000" cy="68576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947877"/>
              <a:ext cx="9144000" cy="730250"/>
            </a:xfrm>
            <a:custGeom>
              <a:avLst/>
              <a:gdLst/>
              <a:ahLst/>
              <a:cxnLst/>
              <a:rect l="l" t="t" r="r" b="b"/>
              <a:pathLst>
                <a:path w="9144000" h="730250">
                  <a:moveTo>
                    <a:pt x="9144000" y="0"/>
                  </a:moveTo>
                  <a:lnTo>
                    <a:pt x="0" y="0"/>
                  </a:lnTo>
                  <a:lnTo>
                    <a:pt x="0" y="730084"/>
                  </a:lnTo>
                  <a:lnTo>
                    <a:pt x="4572000" y="730084"/>
                  </a:lnTo>
                  <a:lnTo>
                    <a:pt x="9144000" y="73008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8739" y="1042809"/>
            <a:ext cx="27044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Problems </a:t>
            </a:r>
            <a:r>
              <a:rPr spc="-5" dirty="0"/>
              <a:t>in</a:t>
            </a:r>
            <a:r>
              <a:rPr spc="-85" dirty="0"/>
              <a:t> </a:t>
            </a:r>
            <a:r>
              <a:rPr spc="-20" dirty="0"/>
              <a:t>FCFS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69201" y="1757426"/>
            <a:ext cx="7802245" cy="4097654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279400" marR="38735" indent="-228600">
              <a:lnSpc>
                <a:spcPct val="70200"/>
              </a:lnSpc>
              <a:spcBef>
                <a:spcPts val="960"/>
              </a:spcBef>
              <a:buFont typeface="Arial"/>
              <a:buChar char="•"/>
              <a:tabLst>
                <a:tab pos="279400" algn="l"/>
              </a:tabLst>
            </a:pPr>
            <a:r>
              <a:rPr sz="2400" b="1" spc="-10" dirty="0">
                <a:latin typeface="Calibri"/>
                <a:cs typeface="Calibri"/>
              </a:rPr>
              <a:t>It </a:t>
            </a:r>
            <a:r>
              <a:rPr sz="2400" b="1" spc="-5" dirty="0">
                <a:latin typeface="Calibri"/>
                <a:cs typeface="Calibri"/>
              </a:rPr>
              <a:t>is </a:t>
            </a:r>
            <a:r>
              <a:rPr sz="2400" b="1" dirty="0">
                <a:latin typeface="Calibri"/>
                <a:cs typeface="Calibri"/>
              </a:rPr>
              <a:t>Non </a:t>
            </a:r>
            <a:r>
              <a:rPr sz="2400" b="1" spc="-10" dirty="0">
                <a:latin typeface="Calibri"/>
                <a:cs typeface="Calibri"/>
              </a:rPr>
              <a:t>Pre-emptive </a:t>
            </a:r>
            <a:r>
              <a:rPr sz="2400" b="1" spc="-5" dirty="0">
                <a:latin typeface="Calibri"/>
                <a:cs typeface="Calibri"/>
              </a:rPr>
              <a:t>algorithm, which means the process  priority </a:t>
            </a:r>
            <a:r>
              <a:rPr sz="2400" b="1" spc="-15" dirty="0">
                <a:latin typeface="Calibri"/>
                <a:cs typeface="Calibri"/>
              </a:rPr>
              <a:t>doesn't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0" dirty="0">
                <a:latin typeface="Calibri"/>
                <a:cs typeface="Calibri"/>
              </a:rPr>
              <a:t>matter.</a:t>
            </a:r>
            <a:endParaRPr sz="2400">
              <a:latin typeface="Calibri"/>
              <a:cs typeface="Calibri"/>
            </a:endParaRPr>
          </a:p>
          <a:p>
            <a:pPr marL="279400" indent="-228600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279400" algn="l"/>
              </a:tabLst>
            </a:pPr>
            <a:r>
              <a:rPr sz="2400" b="1" dirty="0">
                <a:latin typeface="Calibri"/>
                <a:cs typeface="Calibri"/>
              </a:rPr>
              <a:t>Not </a:t>
            </a:r>
            <a:r>
              <a:rPr sz="2400" b="1" spc="-5" dirty="0">
                <a:latin typeface="Calibri"/>
                <a:cs typeface="Calibri"/>
              </a:rPr>
              <a:t>optimal </a:t>
            </a:r>
            <a:r>
              <a:rPr sz="2400" b="1" spc="-25" dirty="0">
                <a:latin typeface="Calibri"/>
                <a:cs typeface="Calibri"/>
              </a:rPr>
              <a:t>Average </a:t>
            </a:r>
            <a:r>
              <a:rPr sz="2400" b="1" spc="-20" dirty="0">
                <a:latin typeface="Calibri"/>
                <a:cs typeface="Calibri"/>
              </a:rPr>
              <a:t>Waiting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Time.</a:t>
            </a:r>
            <a:endParaRPr sz="2400">
              <a:latin typeface="Calibri"/>
              <a:cs typeface="Calibri"/>
            </a:endParaRPr>
          </a:p>
          <a:p>
            <a:pPr marL="279400" indent="-228600">
              <a:lnSpc>
                <a:spcPts val="2450"/>
              </a:lnSpc>
              <a:spcBef>
                <a:spcPts val="130"/>
              </a:spcBef>
              <a:buFont typeface="Arial"/>
              <a:buChar char="•"/>
              <a:tabLst>
                <a:tab pos="279400" algn="l"/>
              </a:tabLst>
            </a:pPr>
            <a:r>
              <a:rPr sz="2400" b="1" spc="-10" dirty="0">
                <a:latin typeface="Calibri"/>
                <a:cs typeface="Calibri"/>
              </a:rPr>
              <a:t>Resources </a:t>
            </a:r>
            <a:r>
              <a:rPr sz="2400" b="1" spc="-15" dirty="0">
                <a:latin typeface="Calibri"/>
                <a:cs typeface="Calibri"/>
              </a:rPr>
              <a:t>utilization </a:t>
            </a:r>
            <a:r>
              <a:rPr sz="2400" b="1" spc="-5" dirty="0">
                <a:latin typeface="Calibri"/>
                <a:cs typeface="Calibri"/>
              </a:rPr>
              <a:t>in </a:t>
            </a:r>
            <a:r>
              <a:rPr sz="2400" b="1" spc="-10" dirty="0">
                <a:latin typeface="Calibri"/>
                <a:cs typeface="Calibri"/>
              </a:rPr>
              <a:t>parallel </a:t>
            </a:r>
            <a:r>
              <a:rPr sz="2400" b="1" spc="-5" dirty="0">
                <a:latin typeface="Calibri"/>
                <a:cs typeface="Calibri"/>
              </a:rPr>
              <a:t>is not possible, which</a:t>
            </a:r>
            <a:r>
              <a:rPr sz="2400" b="1" spc="28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leads</a:t>
            </a:r>
            <a:endParaRPr sz="2400">
              <a:latin typeface="Calibri"/>
              <a:cs typeface="Calibri"/>
            </a:endParaRPr>
          </a:p>
          <a:p>
            <a:pPr marL="279400" marR="44450">
              <a:lnSpc>
                <a:spcPct val="69800"/>
              </a:lnSpc>
              <a:spcBef>
                <a:spcPts val="434"/>
              </a:spcBef>
              <a:tabLst>
                <a:tab pos="1675764" algn="l"/>
                <a:tab pos="2588895" algn="l"/>
                <a:tab pos="3194685" algn="l"/>
                <a:tab pos="4084954" algn="l"/>
                <a:tab pos="4812665" algn="l"/>
                <a:tab pos="6726555" algn="l"/>
                <a:tab pos="7273290" algn="l"/>
              </a:tabLst>
            </a:pPr>
            <a:r>
              <a:rPr sz="2400" b="1" spc="-35" dirty="0">
                <a:latin typeface="Calibri"/>
                <a:cs typeface="Calibri"/>
              </a:rPr>
              <a:t>t</a:t>
            </a:r>
            <a:r>
              <a:rPr sz="2400" b="1" dirty="0">
                <a:latin typeface="Calibri"/>
                <a:cs typeface="Calibri"/>
              </a:rPr>
              <a:t>o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C</a:t>
            </a:r>
            <a:r>
              <a:rPr sz="2400" b="1" spc="5" dirty="0">
                <a:latin typeface="Calibri"/>
                <a:cs typeface="Calibri"/>
              </a:rPr>
              <a:t>o</a:t>
            </a:r>
            <a:r>
              <a:rPr sz="2400" b="1" spc="-40" dirty="0">
                <a:latin typeface="Calibri"/>
                <a:cs typeface="Calibri"/>
              </a:rPr>
              <a:t>n</a:t>
            </a:r>
            <a:r>
              <a:rPr sz="2400" b="1" spc="-25" dirty="0">
                <a:latin typeface="Calibri"/>
                <a:cs typeface="Calibri"/>
              </a:rPr>
              <a:t>vo</a:t>
            </a:r>
            <a:r>
              <a:rPr sz="2400" b="1" dirty="0">
                <a:latin typeface="Calibri"/>
                <a:cs typeface="Calibri"/>
              </a:rPr>
              <a:t>y	</a:t>
            </a:r>
            <a:r>
              <a:rPr sz="2400" b="1" spc="-60" dirty="0">
                <a:latin typeface="Calibri"/>
                <a:cs typeface="Calibri"/>
              </a:rPr>
              <a:t>E</a:t>
            </a:r>
            <a:r>
              <a:rPr sz="2400" b="1" spc="-40" dirty="0">
                <a:latin typeface="Calibri"/>
                <a:cs typeface="Calibri"/>
              </a:rPr>
              <a:t>f</a:t>
            </a:r>
            <a:r>
              <a:rPr sz="2400" b="1" spc="-85" dirty="0">
                <a:latin typeface="Calibri"/>
                <a:cs typeface="Calibri"/>
              </a:rPr>
              <a:t>f</a:t>
            </a:r>
            <a:r>
              <a:rPr sz="2400" b="1" spc="-5" dirty="0">
                <a:latin typeface="Calibri"/>
                <a:cs typeface="Calibri"/>
              </a:rPr>
              <a:t>e</a:t>
            </a:r>
            <a:r>
              <a:rPr sz="2400" b="1" dirty="0">
                <a:latin typeface="Calibri"/>
                <a:cs typeface="Calibri"/>
              </a:rPr>
              <a:t>c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dirty="0">
                <a:latin typeface="Calibri"/>
                <a:cs typeface="Calibri"/>
              </a:rPr>
              <a:t>,	a</a:t>
            </a:r>
            <a:r>
              <a:rPr sz="2400" b="1" spc="-10" dirty="0">
                <a:latin typeface="Calibri"/>
                <a:cs typeface="Calibri"/>
              </a:rPr>
              <a:t>n</a:t>
            </a:r>
            <a:r>
              <a:rPr sz="2400" b="1" dirty="0">
                <a:latin typeface="Calibri"/>
                <a:cs typeface="Calibri"/>
              </a:rPr>
              <a:t>d	h</a:t>
            </a:r>
            <a:r>
              <a:rPr sz="2400" b="1" spc="-5" dirty="0">
                <a:latin typeface="Calibri"/>
                <a:cs typeface="Calibri"/>
              </a:rPr>
              <a:t>e</a:t>
            </a:r>
            <a:r>
              <a:rPr sz="2400" b="1" spc="-10" dirty="0">
                <a:latin typeface="Calibri"/>
                <a:cs typeface="Calibri"/>
              </a:rPr>
              <a:t>n</a:t>
            </a:r>
            <a:r>
              <a:rPr sz="2400" b="1" dirty="0">
                <a:latin typeface="Calibri"/>
                <a:cs typeface="Calibri"/>
              </a:rPr>
              <a:t>ce	</a:t>
            </a:r>
            <a:r>
              <a:rPr sz="2400" b="1" spc="-10" dirty="0">
                <a:latin typeface="Calibri"/>
                <a:cs typeface="Calibri"/>
              </a:rPr>
              <a:t>p</a:t>
            </a:r>
            <a:r>
              <a:rPr sz="2400" b="1" spc="5" dirty="0">
                <a:latin typeface="Calibri"/>
                <a:cs typeface="Calibri"/>
              </a:rPr>
              <a:t>o</a:t>
            </a:r>
            <a:r>
              <a:rPr sz="2400" b="1" spc="-5" dirty="0">
                <a:latin typeface="Calibri"/>
                <a:cs typeface="Calibri"/>
              </a:rPr>
              <a:t>o</a:t>
            </a:r>
            <a:r>
              <a:rPr sz="2400" b="1" dirty="0">
                <a:latin typeface="Calibri"/>
                <a:cs typeface="Calibri"/>
              </a:rPr>
              <a:t>r	</a:t>
            </a:r>
            <a:r>
              <a:rPr sz="2400" b="1" spc="-25" dirty="0">
                <a:latin typeface="Calibri"/>
                <a:cs typeface="Calibri"/>
              </a:rPr>
              <a:t>r</a:t>
            </a:r>
            <a:r>
              <a:rPr sz="2400" b="1" spc="-5" dirty="0">
                <a:latin typeface="Calibri"/>
                <a:cs typeface="Calibri"/>
              </a:rPr>
              <a:t>e</a:t>
            </a:r>
            <a:r>
              <a:rPr sz="2400" b="1" dirty="0">
                <a:latin typeface="Calibri"/>
                <a:cs typeface="Calibri"/>
              </a:rPr>
              <a:t>s</a:t>
            </a:r>
            <a:r>
              <a:rPr sz="2400" b="1" spc="5" dirty="0">
                <a:latin typeface="Calibri"/>
                <a:cs typeface="Calibri"/>
              </a:rPr>
              <a:t>o</a:t>
            </a:r>
            <a:r>
              <a:rPr sz="2400" b="1" spc="-10" dirty="0">
                <a:latin typeface="Calibri"/>
                <a:cs typeface="Calibri"/>
              </a:rPr>
              <a:t>u</a:t>
            </a:r>
            <a:r>
              <a:rPr sz="2400" b="1" spc="-35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c</a:t>
            </a:r>
            <a:r>
              <a:rPr sz="2400" b="1" spc="-5" dirty="0">
                <a:latin typeface="Calibri"/>
                <a:cs typeface="Calibri"/>
              </a:rPr>
              <a:t>e</a:t>
            </a:r>
            <a:r>
              <a:rPr sz="2400" b="1" spc="-10" dirty="0">
                <a:latin typeface="Calibri"/>
                <a:cs typeface="Calibri"/>
              </a:rPr>
              <a:t>(</a:t>
            </a:r>
            <a:r>
              <a:rPr sz="2400" b="1" spc="5" dirty="0">
                <a:latin typeface="Calibri"/>
                <a:cs typeface="Calibri"/>
              </a:rPr>
              <a:t>C</a:t>
            </a:r>
            <a:r>
              <a:rPr sz="2400" b="1" spc="-10" dirty="0">
                <a:latin typeface="Calibri"/>
                <a:cs typeface="Calibri"/>
              </a:rPr>
              <a:t>P</a:t>
            </a:r>
            <a:r>
              <a:rPr sz="2400" b="1" spc="-40" dirty="0">
                <a:latin typeface="Calibri"/>
                <a:cs typeface="Calibri"/>
              </a:rPr>
              <a:t>U</a:t>
            </a:r>
            <a:r>
              <a:rPr sz="2400" b="1" dirty="0">
                <a:latin typeface="Calibri"/>
                <a:cs typeface="Calibri"/>
              </a:rPr>
              <a:t>,	</a:t>
            </a:r>
            <a:r>
              <a:rPr sz="2400" b="1" spc="-5" dirty="0">
                <a:latin typeface="Calibri"/>
                <a:cs typeface="Calibri"/>
              </a:rPr>
              <a:t>I/</a:t>
            </a:r>
            <a:r>
              <a:rPr sz="2400" b="1" dirty="0">
                <a:latin typeface="Calibri"/>
                <a:cs typeface="Calibri"/>
              </a:rPr>
              <a:t>O	</a:t>
            </a:r>
            <a:r>
              <a:rPr sz="2400" b="1" spc="-20" dirty="0">
                <a:latin typeface="Calibri"/>
                <a:cs typeface="Calibri"/>
              </a:rPr>
              <a:t>e</a:t>
            </a:r>
            <a:r>
              <a:rPr sz="2400" b="1" spc="-35" dirty="0">
                <a:latin typeface="Calibri"/>
                <a:cs typeface="Calibri"/>
              </a:rPr>
              <a:t>t</a:t>
            </a:r>
            <a:r>
              <a:rPr sz="2400" b="1" dirty="0">
                <a:latin typeface="Calibri"/>
                <a:cs typeface="Calibri"/>
              </a:rPr>
              <a:t>c)  </a:t>
            </a:r>
            <a:r>
              <a:rPr sz="2400" b="1" spc="-15" dirty="0">
                <a:latin typeface="Calibri"/>
                <a:cs typeface="Calibri"/>
              </a:rPr>
              <a:t>utilization.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250">
              <a:latin typeface="Calibri"/>
              <a:cs typeface="Calibri"/>
            </a:endParaRPr>
          </a:p>
          <a:p>
            <a:pPr marL="279400" marR="43180" indent="-228600" algn="just">
              <a:lnSpc>
                <a:spcPct val="70000"/>
              </a:lnSpc>
            </a:pPr>
            <a:r>
              <a:rPr sz="3600" spc="22" baseline="10416" dirty="0">
                <a:latin typeface="Symbol"/>
                <a:cs typeface="Symbol"/>
              </a:rPr>
              <a:t></a:t>
            </a:r>
            <a:r>
              <a:rPr sz="2400" b="1" spc="15" dirty="0">
                <a:latin typeface="Calibri"/>
                <a:cs typeface="Calibri"/>
              </a:rPr>
              <a:t>Convoy </a:t>
            </a:r>
            <a:r>
              <a:rPr sz="2400" b="1" spc="-30" dirty="0">
                <a:latin typeface="Calibri"/>
                <a:cs typeface="Calibri"/>
              </a:rPr>
              <a:t>Effect: </a:t>
            </a:r>
            <a:r>
              <a:rPr sz="2400" b="1" spc="-15" dirty="0">
                <a:latin typeface="Calibri"/>
                <a:cs typeface="Calibri"/>
              </a:rPr>
              <a:t>Convoy </a:t>
            </a:r>
            <a:r>
              <a:rPr sz="2400" b="1" spc="-35" dirty="0">
                <a:latin typeface="Calibri"/>
                <a:cs typeface="Calibri"/>
              </a:rPr>
              <a:t>Effect </a:t>
            </a:r>
            <a:r>
              <a:rPr sz="2400" b="1" spc="-5" dirty="0">
                <a:latin typeface="Calibri"/>
                <a:cs typeface="Calibri"/>
              </a:rPr>
              <a:t>is </a:t>
            </a:r>
            <a:r>
              <a:rPr sz="2400" b="1" dirty="0">
                <a:latin typeface="Calibri"/>
                <a:cs typeface="Calibri"/>
              </a:rPr>
              <a:t>a </a:t>
            </a:r>
            <a:r>
              <a:rPr sz="2400" b="1" spc="-10" dirty="0">
                <a:latin typeface="Calibri"/>
                <a:cs typeface="Calibri"/>
              </a:rPr>
              <a:t>situation where many  </a:t>
            </a:r>
            <a:r>
              <a:rPr sz="2400" b="1" spc="-5" dirty="0">
                <a:latin typeface="Calibri"/>
                <a:cs typeface="Calibri"/>
              </a:rPr>
              <a:t>processes, who need </a:t>
            </a:r>
            <a:r>
              <a:rPr sz="2400" b="1" spc="-20" dirty="0">
                <a:latin typeface="Calibri"/>
                <a:cs typeface="Calibri"/>
              </a:rPr>
              <a:t>to </a:t>
            </a:r>
            <a:r>
              <a:rPr sz="2400" b="1" dirty="0">
                <a:latin typeface="Calibri"/>
                <a:cs typeface="Calibri"/>
              </a:rPr>
              <a:t>use a </a:t>
            </a:r>
            <a:r>
              <a:rPr sz="2400" b="1" spc="-10" dirty="0">
                <a:latin typeface="Calibri"/>
                <a:cs typeface="Calibri"/>
              </a:rPr>
              <a:t>resource </a:t>
            </a:r>
            <a:r>
              <a:rPr sz="2400" b="1" spc="-15" dirty="0">
                <a:latin typeface="Calibri"/>
                <a:cs typeface="Calibri"/>
              </a:rPr>
              <a:t>for </a:t>
            </a:r>
            <a:r>
              <a:rPr sz="2400" b="1" spc="-5" dirty="0">
                <a:latin typeface="Calibri"/>
                <a:cs typeface="Calibri"/>
              </a:rPr>
              <a:t>short </a:t>
            </a:r>
            <a:r>
              <a:rPr sz="2400" b="1" spc="-10" dirty="0">
                <a:latin typeface="Calibri"/>
                <a:cs typeface="Calibri"/>
              </a:rPr>
              <a:t>time are  </a:t>
            </a:r>
            <a:r>
              <a:rPr sz="2400" b="1" spc="-15" dirty="0">
                <a:latin typeface="Calibri"/>
                <a:cs typeface="Calibri"/>
              </a:rPr>
              <a:t>blocked </a:t>
            </a:r>
            <a:r>
              <a:rPr sz="2400" b="1" spc="-10" dirty="0">
                <a:latin typeface="Calibri"/>
                <a:cs typeface="Calibri"/>
              </a:rPr>
              <a:t>by </a:t>
            </a:r>
            <a:r>
              <a:rPr sz="2400" b="1" spc="-5" dirty="0">
                <a:latin typeface="Calibri"/>
                <a:cs typeface="Calibri"/>
              </a:rPr>
              <a:t>one </a:t>
            </a:r>
            <a:r>
              <a:rPr sz="2400" b="1" spc="-10" dirty="0">
                <a:latin typeface="Calibri"/>
                <a:cs typeface="Calibri"/>
              </a:rPr>
              <a:t>process </a:t>
            </a:r>
            <a:r>
              <a:rPr sz="2400" b="1" spc="-5" dirty="0">
                <a:latin typeface="Calibri"/>
                <a:cs typeface="Calibri"/>
              </a:rPr>
              <a:t>holding </a:t>
            </a:r>
            <a:r>
              <a:rPr sz="2400" b="1" spc="-10" dirty="0">
                <a:latin typeface="Calibri"/>
                <a:cs typeface="Calibri"/>
              </a:rPr>
              <a:t>that resource </a:t>
            </a:r>
            <a:r>
              <a:rPr sz="2400" b="1" spc="-15" dirty="0">
                <a:latin typeface="Calibri"/>
                <a:cs typeface="Calibri"/>
              </a:rPr>
              <a:t>for </a:t>
            </a:r>
            <a:r>
              <a:rPr sz="2400" b="1" dirty="0">
                <a:latin typeface="Calibri"/>
                <a:cs typeface="Calibri"/>
              </a:rPr>
              <a:t>a </a:t>
            </a:r>
            <a:r>
              <a:rPr sz="2400" b="1" spc="-5" dirty="0">
                <a:latin typeface="Calibri"/>
                <a:cs typeface="Calibri"/>
              </a:rPr>
              <a:t>long </a:t>
            </a:r>
            <a:r>
              <a:rPr sz="2400" b="1" spc="53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time.</a:t>
            </a:r>
            <a:endParaRPr sz="2400">
              <a:latin typeface="Calibri"/>
              <a:cs typeface="Calibri"/>
            </a:endParaRPr>
          </a:p>
          <a:p>
            <a:pPr marL="279400" marR="45085" indent="-228600" algn="just">
              <a:lnSpc>
                <a:spcPct val="70100"/>
              </a:lnSpc>
              <a:spcBef>
                <a:spcPts val="995"/>
              </a:spcBef>
              <a:buFont typeface="Arial"/>
              <a:buChar char="•"/>
              <a:tabLst>
                <a:tab pos="279400" algn="l"/>
              </a:tabLst>
            </a:pPr>
            <a:r>
              <a:rPr sz="2400" b="1" spc="-5" dirty="0">
                <a:latin typeface="Calibri"/>
                <a:cs typeface="Calibri"/>
              </a:rPr>
              <a:t>This </a:t>
            </a:r>
            <a:r>
              <a:rPr sz="2400" b="1" spc="-10" dirty="0">
                <a:latin typeface="Calibri"/>
                <a:cs typeface="Calibri"/>
              </a:rPr>
              <a:t>essentially </a:t>
            </a:r>
            <a:r>
              <a:rPr sz="2400" b="1" spc="-5" dirty="0">
                <a:latin typeface="Calibri"/>
                <a:cs typeface="Calibri"/>
              </a:rPr>
              <a:t>leads </a:t>
            </a:r>
            <a:r>
              <a:rPr sz="2400" b="1" spc="-15" dirty="0">
                <a:latin typeface="Calibri"/>
                <a:cs typeface="Calibri"/>
              </a:rPr>
              <a:t>to </a:t>
            </a:r>
            <a:r>
              <a:rPr sz="2400" b="1" dirty="0">
                <a:latin typeface="Calibri"/>
                <a:cs typeface="Calibri"/>
              </a:rPr>
              <a:t>poor </a:t>
            </a:r>
            <a:r>
              <a:rPr sz="2400" b="1" spc="-15" dirty="0">
                <a:latin typeface="Calibri"/>
                <a:cs typeface="Calibri"/>
              </a:rPr>
              <a:t>utilization </a:t>
            </a:r>
            <a:r>
              <a:rPr sz="2400" b="1" dirty="0">
                <a:latin typeface="Calibri"/>
                <a:cs typeface="Calibri"/>
              </a:rPr>
              <a:t>of </a:t>
            </a:r>
            <a:r>
              <a:rPr sz="2400" b="1" spc="-10" dirty="0">
                <a:latin typeface="Calibri"/>
                <a:cs typeface="Calibri"/>
              </a:rPr>
              <a:t>resources </a:t>
            </a:r>
            <a:r>
              <a:rPr sz="2400" b="1" spc="-5" dirty="0">
                <a:latin typeface="Calibri"/>
                <a:cs typeface="Calibri"/>
              </a:rPr>
              <a:t>and  hence </a:t>
            </a:r>
            <a:r>
              <a:rPr sz="2400" b="1" dirty="0">
                <a:latin typeface="Calibri"/>
                <a:cs typeface="Calibri"/>
              </a:rPr>
              <a:t>poor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performance.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"/>
            <a:ext cx="9144000" cy="6858000"/>
            <a:chOff x="0" y="12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7235" y="3071520"/>
              <a:ext cx="5430964" cy="280332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643037"/>
              <a:ext cx="9144000" cy="643255"/>
            </a:xfrm>
            <a:custGeom>
              <a:avLst/>
              <a:gdLst/>
              <a:ahLst/>
              <a:cxnLst/>
              <a:rect l="l" t="t" r="r" b="b"/>
              <a:pathLst>
                <a:path w="9144000" h="643255">
                  <a:moveTo>
                    <a:pt x="9144000" y="0"/>
                  </a:moveTo>
                  <a:lnTo>
                    <a:pt x="0" y="0"/>
                  </a:lnTo>
                  <a:lnTo>
                    <a:pt x="0" y="642962"/>
                  </a:lnTo>
                  <a:lnTo>
                    <a:pt x="4572000" y="642962"/>
                  </a:lnTo>
                  <a:lnTo>
                    <a:pt x="9144000" y="64296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1E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945053" y="1721053"/>
            <a:ext cx="32492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Process</a:t>
            </a:r>
            <a:r>
              <a:rPr spc="-55" dirty="0"/>
              <a:t> </a:t>
            </a:r>
            <a:r>
              <a:rPr spc="-10" dirty="0"/>
              <a:t>Termination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18525" y="6032156"/>
            <a:ext cx="609485" cy="60948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11695" y="2627541"/>
            <a:ext cx="4982845" cy="2283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1E487C"/>
                </a:solidFill>
                <a:latin typeface="Calibri"/>
                <a:cs typeface="Calibri"/>
              </a:rPr>
              <a:t>?When does </a:t>
            </a:r>
            <a:r>
              <a:rPr sz="2400" b="1" dirty="0">
                <a:solidFill>
                  <a:srgbClr val="1E487C"/>
                </a:solidFill>
                <a:latin typeface="Calibri"/>
                <a:cs typeface="Calibri"/>
              </a:rPr>
              <a:t>a </a:t>
            </a:r>
            <a:r>
              <a:rPr sz="2400" b="1" spc="-5" dirty="0">
                <a:solidFill>
                  <a:srgbClr val="1E487C"/>
                </a:solidFill>
                <a:latin typeface="Calibri"/>
                <a:cs typeface="Calibri"/>
              </a:rPr>
              <a:t>process</a:t>
            </a:r>
            <a:r>
              <a:rPr sz="2400" b="1" spc="-20" dirty="0">
                <a:solidFill>
                  <a:srgbClr val="1E487C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1E487C"/>
                </a:solidFill>
                <a:latin typeface="Calibri"/>
                <a:cs typeface="Calibri"/>
              </a:rPr>
              <a:t>terminate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Calibri"/>
              <a:cs typeface="Calibri"/>
            </a:endParaRPr>
          </a:p>
          <a:p>
            <a:pPr marL="187325" indent="-175260">
              <a:lnSpc>
                <a:spcPct val="100000"/>
              </a:lnSpc>
              <a:buFont typeface="Arial"/>
              <a:buChar char="•"/>
              <a:tabLst>
                <a:tab pos="187960" algn="l"/>
              </a:tabLst>
            </a:pPr>
            <a:r>
              <a:rPr sz="2400" spc="-5" dirty="0">
                <a:latin typeface="Calibri"/>
                <a:cs typeface="Calibri"/>
              </a:rPr>
              <a:t>Normal </a:t>
            </a:r>
            <a:r>
              <a:rPr sz="2400" dirty="0">
                <a:latin typeface="Calibri"/>
                <a:cs typeface="Calibri"/>
              </a:rPr>
              <a:t>exit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(voluntary)</a:t>
            </a:r>
            <a:endParaRPr sz="2400">
              <a:latin typeface="Calibri"/>
              <a:cs typeface="Calibri"/>
            </a:endParaRPr>
          </a:p>
          <a:p>
            <a:pPr marL="187325" indent="-17526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187960" algn="l"/>
              </a:tabLst>
            </a:pPr>
            <a:r>
              <a:rPr sz="2400" spc="-5" dirty="0">
                <a:latin typeface="Calibri"/>
                <a:cs typeface="Calibri"/>
              </a:rPr>
              <a:t>Error exit (voluntary)</a:t>
            </a:r>
            <a:endParaRPr sz="2400">
              <a:latin typeface="Calibri"/>
              <a:cs typeface="Calibri"/>
            </a:endParaRPr>
          </a:p>
          <a:p>
            <a:pPr marL="187325" indent="-17526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7960" algn="l"/>
              </a:tabLst>
            </a:pPr>
            <a:r>
              <a:rPr sz="2400" spc="-5" dirty="0">
                <a:latin typeface="Calibri"/>
                <a:cs typeface="Calibri"/>
              </a:rPr>
              <a:t>Fatal error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(involuntary)</a:t>
            </a:r>
            <a:endParaRPr sz="2400">
              <a:latin typeface="Calibri"/>
              <a:cs typeface="Calibri"/>
            </a:endParaRPr>
          </a:p>
          <a:p>
            <a:pPr marL="187325" indent="-17526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7960" algn="l"/>
              </a:tabLst>
            </a:pPr>
            <a:r>
              <a:rPr sz="2400" spc="-5" dirty="0">
                <a:latin typeface="Calibri"/>
                <a:cs typeface="Calibri"/>
              </a:rPr>
              <a:t>Killed by another process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(involuntary)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9201" y="1750212"/>
            <a:ext cx="7800340" cy="433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9400" indent="-228600">
              <a:lnSpc>
                <a:spcPts val="3070"/>
              </a:lnSpc>
              <a:spcBef>
                <a:spcPts val="100"/>
              </a:spcBef>
              <a:buFont typeface="Arial"/>
              <a:buChar char="•"/>
              <a:tabLst>
                <a:tab pos="279400" algn="l"/>
              </a:tabLst>
            </a:pPr>
            <a:r>
              <a:rPr sz="2600" b="1" i="1" spc="-5" dirty="0">
                <a:latin typeface="Calibri"/>
                <a:cs typeface="Calibri"/>
              </a:rPr>
              <a:t>The </a:t>
            </a:r>
            <a:r>
              <a:rPr sz="2600" b="1" i="1" dirty="0">
                <a:latin typeface="Calibri"/>
                <a:cs typeface="Calibri"/>
              </a:rPr>
              <a:t>average </a:t>
            </a:r>
            <a:r>
              <a:rPr sz="2600" b="1" i="1" spc="-5" dirty="0">
                <a:latin typeface="Calibri"/>
                <a:cs typeface="Calibri"/>
              </a:rPr>
              <a:t>waiting </a:t>
            </a:r>
            <a:r>
              <a:rPr sz="2600" b="1" i="1" spc="-10" dirty="0">
                <a:latin typeface="Calibri"/>
                <a:cs typeface="Calibri"/>
              </a:rPr>
              <a:t>time </a:t>
            </a:r>
            <a:r>
              <a:rPr sz="2600" b="1" i="1" spc="-5" dirty="0">
                <a:latin typeface="Calibri"/>
                <a:cs typeface="Calibri"/>
              </a:rPr>
              <a:t>will </a:t>
            </a:r>
            <a:r>
              <a:rPr sz="2600" b="1" i="1" dirty="0">
                <a:latin typeface="Calibri"/>
                <a:cs typeface="Calibri"/>
              </a:rPr>
              <a:t>be </a:t>
            </a:r>
            <a:r>
              <a:rPr sz="2600" b="1" i="1" dirty="0">
                <a:solidFill>
                  <a:srgbClr val="FF0000"/>
                </a:solidFill>
                <a:latin typeface="Calibri"/>
                <a:cs typeface="Calibri"/>
              </a:rPr>
              <a:t>18.75</a:t>
            </a:r>
            <a:r>
              <a:rPr sz="2600" b="1" i="1" spc="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b="1" i="1" spc="-5" dirty="0">
                <a:solidFill>
                  <a:srgbClr val="FF0000"/>
                </a:solidFill>
                <a:latin typeface="Calibri"/>
                <a:cs typeface="Calibri"/>
              </a:rPr>
              <a:t>ms</a:t>
            </a:r>
            <a:endParaRPr sz="2600">
              <a:latin typeface="Calibri"/>
              <a:cs typeface="Calibri"/>
            </a:endParaRPr>
          </a:p>
          <a:p>
            <a:pPr marL="736600" marR="43180" lvl="1" indent="-228600" algn="just">
              <a:lnSpc>
                <a:spcPct val="79900"/>
              </a:lnSpc>
              <a:spcBef>
                <a:spcPts val="480"/>
              </a:spcBef>
              <a:buFont typeface="Symbol"/>
              <a:buChar char="▪"/>
              <a:tabLst>
                <a:tab pos="736600" algn="l"/>
              </a:tabLst>
            </a:pPr>
            <a:r>
              <a:rPr sz="2200" b="1" spc="-15" dirty="0">
                <a:latin typeface="Calibri"/>
                <a:cs typeface="Calibri"/>
              </a:rPr>
              <a:t>For </a:t>
            </a:r>
            <a:r>
              <a:rPr sz="2200" b="1" spc="-10" dirty="0">
                <a:latin typeface="Calibri"/>
                <a:cs typeface="Calibri"/>
              </a:rPr>
              <a:t>the above given processes, </a:t>
            </a:r>
            <a:r>
              <a:rPr sz="2200" b="1" spc="-20" dirty="0">
                <a:latin typeface="Calibri"/>
                <a:cs typeface="Calibri"/>
              </a:rPr>
              <a:t>first </a:t>
            </a:r>
            <a:r>
              <a:rPr sz="2200" b="1" spc="-10" dirty="0">
                <a:latin typeface="Calibri"/>
                <a:cs typeface="Calibri"/>
              </a:rPr>
              <a:t>P1 </a:t>
            </a:r>
            <a:r>
              <a:rPr sz="2200" b="1" spc="-5" dirty="0">
                <a:latin typeface="Calibri"/>
                <a:cs typeface="Calibri"/>
              </a:rPr>
              <a:t>will </a:t>
            </a:r>
            <a:r>
              <a:rPr sz="2200" b="1" spc="-10" dirty="0">
                <a:latin typeface="Calibri"/>
                <a:cs typeface="Calibri"/>
              </a:rPr>
              <a:t>be provided </a:t>
            </a:r>
            <a:r>
              <a:rPr sz="2200" b="1" spc="-155" dirty="0">
                <a:latin typeface="Calibri"/>
                <a:cs typeface="Calibri"/>
              </a:rPr>
              <a:t>with  </a:t>
            </a:r>
            <a:r>
              <a:rPr sz="2200" b="1" spc="-10" dirty="0">
                <a:latin typeface="Calibri"/>
                <a:cs typeface="Calibri"/>
              </a:rPr>
              <a:t>the </a:t>
            </a:r>
            <a:r>
              <a:rPr sz="2200" b="1" spc="-5" dirty="0">
                <a:latin typeface="Calibri"/>
                <a:cs typeface="Calibri"/>
              </a:rPr>
              <a:t>CPU</a:t>
            </a:r>
            <a:r>
              <a:rPr sz="2200" b="1" spc="-30" dirty="0">
                <a:latin typeface="Calibri"/>
                <a:cs typeface="Calibri"/>
              </a:rPr>
              <a:t> </a:t>
            </a:r>
            <a:r>
              <a:rPr sz="2200" b="1" spc="-15" dirty="0">
                <a:latin typeface="Calibri"/>
                <a:cs typeface="Calibri"/>
              </a:rPr>
              <a:t>resources,</a:t>
            </a:r>
            <a:endParaRPr sz="2200">
              <a:latin typeface="Calibri"/>
              <a:cs typeface="Calibri"/>
            </a:endParaRPr>
          </a:p>
          <a:p>
            <a:pPr marL="736600" lvl="1" indent="-228600" algn="just">
              <a:lnSpc>
                <a:spcPts val="2595"/>
              </a:lnSpc>
              <a:buFont typeface="Symbol"/>
              <a:buChar char="▪"/>
              <a:tabLst>
                <a:tab pos="736600" algn="l"/>
              </a:tabLst>
            </a:pPr>
            <a:r>
              <a:rPr sz="2200" b="1" spc="-5" dirty="0">
                <a:latin typeface="Calibri"/>
                <a:cs typeface="Calibri"/>
              </a:rPr>
              <a:t>Hence, </a:t>
            </a:r>
            <a:r>
              <a:rPr sz="2200" b="1" spc="-15" dirty="0">
                <a:latin typeface="Calibri"/>
                <a:cs typeface="Calibri"/>
              </a:rPr>
              <a:t>waiting </a:t>
            </a:r>
            <a:r>
              <a:rPr sz="2200" b="1" spc="-10" dirty="0">
                <a:latin typeface="Calibri"/>
                <a:cs typeface="Calibri"/>
              </a:rPr>
              <a:t>time </a:t>
            </a:r>
            <a:r>
              <a:rPr sz="2200" b="1" spc="-15" dirty="0">
                <a:latin typeface="Calibri"/>
                <a:cs typeface="Calibri"/>
              </a:rPr>
              <a:t>for </a:t>
            </a:r>
            <a:r>
              <a:rPr sz="2200" b="1" spc="-5" dirty="0">
                <a:latin typeface="Calibri"/>
                <a:cs typeface="Calibri"/>
              </a:rPr>
              <a:t>P1 will </a:t>
            </a:r>
            <a:r>
              <a:rPr sz="2200" b="1" spc="-10" dirty="0">
                <a:latin typeface="Calibri"/>
                <a:cs typeface="Calibri"/>
              </a:rPr>
              <a:t>be</a:t>
            </a:r>
            <a:r>
              <a:rPr sz="2200" b="1" spc="-25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0</a:t>
            </a:r>
            <a:endParaRPr sz="2200">
              <a:latin typeface="Calibri"/>
              <a:cs typeface="Calibri"/>
            </a:endParaRPr>
          </a:p>
          <a:p>
            <a:pPr marL="736600" marR="43180" lvl="1" indent="-228600" algn="just">
              <a:lnSpc>
                <a:spcPct val="79900"/>
              </a:lnSpc>
              <a:spcBef>
                <a:spcPts val="515"/>
              </a:spcBef>
              <a:buFont typeface="Symbol"/>
              <a:buChar char="▪"/>
              <a:tabLst>
                <a:tab pos="736600" algn="l"/>
              </a:tabLst>
            </a:pPr>
            <a:r>
              <a:rPr sz="2200" b="1" spc="-10" dirty="0">
                <a:latin typeface="Calibri"/>
                <a:cs typeface="Calibri"/>
              </a:rPr>
              <a:t>P1 </a:t>
            </a:r>
            <a:r>
              <a:rPr sz="2200" b="1" spc="-15" dirty="0">
                <a:latin typeface="Calibri"/>
                <a:cs typeface="Calibri"/>
              </a:rPr>
              <a:t>requires </a:t>
            </a:r>
            <a:r>
              <a:rPr sz="2200" b="1" dirty="0">
                <a:latin typeface="Calibri"/>
                <a:cs typeface="Calibri"/>
              </a:rPr>
              <a:t>21 </a:t>
            </a:r>
            <a:r>
              <a:rPr sz="2200" b="1" spc="-5" dirty="0">
                <a:latin typeface="Calibri"/>
                <a:cs typeface="Calibri"/>
              </a:rPr>
              <a:t>ms </a:t>
            </a:r>
            <a:r>
              <a:rPr sz="2200" b="1" spc="-15" dirty="0">
                <a:latin typeface="Calibri"/>
                <a:cs typeface="Calibri"/>
              </a:rPr>
              <a:t>for </a:t>
            </a:r>
            <a:r>
              <a:rPr sz="2200" b="1" spc="-10" dirty="0">
                <a:latin typeface="Calibri"/>
                <a:cs typeface="Calibri"/>
              </a:rPr>
              <a:t>completion, </a:t>
            </a:r>
            <a:r>
              <a:rPr sz="2200" b="1" spc="-5" dirty="0">
                <a:latin typeface="Calibri"/>
                <a:cs typeface="Calibri"/>
              </a:rPr>
              <a:t>hence </a:t>
            </a:r>
            <a:r>
              <a:rPr sz="2200" b="1" spc="-15" dirty="0">
                <a:latin typeface="Calibri"/>
                <a:cs typeface="Calibri"/>
              </a:rPr>
              <a:t>waiting </a:t>
            </a:r>
            <a:r>
              <a:rPr sz="2200" b="1" spc="-10" dirty="0">
                <a:latin typeface="Calibri"/>
                <a:cs typeface="Calibri"/>
              </a:rPr>
              <a:t>time </a:t>
            </a:r>
            <a:r>
              <a:rPr sz="2200" b="1" spc="-20" dirty="0">
                <a:latin typeface="Calibri"/>
                <a:cs typeface="Calibri"/>
              </a:rPr>
              <a:t>for </a:t>
            </a:r>
            <a:r>
              <a:rPr sz="2200" b="1" spc="-295" dirty="0">
                <a:latin typeface="Calibri"/>
                <a:cs typeface="Calibri"/>
              </a:rPr>
              <a:t>P2  </a:t>
            </a:r>
            <a:r>
              <a:rPr sz="2200" b="1" spc="-5" dirty="0">
                <a:latin typeface="Calibri"/>
                <a:cs typeface="Calibri"/>
              </a:rPr>
              <a:t>will be 21</a:t>
            </a:r>
            <a:r>
              <a:rPr sz="2200" b="1" spc="-20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ms</a:t>
            </a:r>
            <a:endParaRPr sz="2200">
              <a:latin typeface="Calibri"/>
              <a:cs typeface="Calibri"/>
            </a:endParaRPr>
          </a:p>
          <a:p>
            <a:pPr marL="736600" marR="43815" lvl="1" indent="-228600" algn="just">
              <a:lnSpc>
                <a:spcPct val="79900"/>
              </a:lnSpc>
              <a:spcBef>
                <a:spcPts val="490"/>
              </a:spcBef>
              <a:buFont typeface="Symbol"/>
              <a:buChar char="▪"/>
              <a:tabLst>
                <a:tab pos="736600" algn="l"/>
              </a:tabLst>
            </a:pPr>
            <a:r>
              <a:rPr sz="2200" b="1" spc="-20" dirty="0">
                <a:latin typeface="Calibri"/>
                <a:cs typeface="Calibri"/>
              </a:rPr>
              <a:t>Similarly, </a:t>
            </a:r>
            <a:r>
              <a:rPr sz="2200" b="1" spc="-15" dirty="0">
                <a:latin typeface="Calibri"/>
                <a:cs typeface="Calibri"/>
              </a:rPr>
              <a:t>waiting </a:t>
            </a:r>
            <a:r>
              <a:rPr sz="2200" b="1" spc="-10" dirty="0">
                <a:latin typeface="Calibri"/>
                <a:cs typeface="Calibri"/>
              </a:rPr>
              <a:t>time </a:t>
            </a:r>
            <a:r>
              <a:rPr sz="2200" b="1" spc="-20" dirty="0">
                <a:latin typeface="Calibri"/>
                <a:cs typeface="Calibri"/>
              </a:rPr>
              <a:t>for </a:t>
            </a:r>
            <a:r>
              <a:rPr sz="2200" b="1" spc="-10" dirty="0">
                <a:latin typeface="Calibri"/>
                <a:cs typeface="Calibri"/>
              </a:rPr>
              <a:t>process </a:t>
            </a:r>
            <a:r>
              <a:rPr sz="2200" b="1" spc="-5" dirty="0">
                <a:latin typeface="Calibri"/>
                <a:cs typeface="Calibri"/>
              </a:rPr>
              <a:t>P3 will </a:t>
            </a:r>
            <a:r>
              <a:rPr sz="2200" b="1" spc="-10" dirty="0">
                <a:latin typeface="Calibri"/>
                <a:cs typeface="Calibri"/>
              </a:rPr>
              <a:t>be </a:t>
            </a:r>
            <a:r>
              <a:rPr sz="2200" b="1" spc="-20" dirty="0">
                <a:latin typeface="Calibri"/>
                <a:cs typeface="Calibri"/>
              </a:rPr>
              <a:t>execution </a:t>
            </a:r>
            <a:r>
              <a:rPr sz="2200" b="1" spc="-150" dirty="0">
                <a:latin typeface="Calibri"/>
                <a:cs typeface="Calibri"/>
              </a:rPr>
              <a:t>time  </a:t>
            </a:r>
            <a:r>
              <a:rPr sz="2200" b="1" spc="-5" dirty="0">
                <a:latin typeface="Calibri"/>
                <a:cs typeface="Calibri"/>
              </a:rPr>
              <a:t>of P1 </a:t>
            </a:r>
            <a:r>
              <a:rPr sz="2200" b="1" dirty="0">
                <a:latin typeface="Calibri"/>
                <a:cs typeface="Calibri"/>
              </a:rPr>
              <a:t>+ </a:t>
            </a:r>
            <a:r>
              <a:rPr sz="2200" b="1" spc="-20" dirty="0">
                <a:latin typeface="Calibri"/>
                <a:cs typeface="Calibri"/>
              </a:rPr>
              <a:t>execution </a:t>
            </a:r>
            <a:r>
              <a:rPr sz="2200" b="1" spc="-10" dirty="0">
                <a:latin typeface="Calibri"/>
                <a:cs typeface="Calibri"/>
              </a:rPr>
              <a:t>time </a:t>
            </a:r>
            <a:r>
              <a:rPr sz="2200" b="1" spc="-15" dirty="0">
                <a:latin typeface="Calibri"/>
                <a:cs typeface="Calibri"/>
              </a:rPr>
              <a:t>for </a:t>
            </a:r>
            <a:r>
              <a:rPr sz="2200" b="1" spc="-5" dirty="0">
                <a:latin typeface="Calibri"/>
                <a:cs typeface="Calibri"/>
              </a:rPr>
              <a:t>P2, which will be (21 </a:t>
            </a:r>
            <a:r>
              <a:rPr sz="2200" b="1" dirty="0">
                <a:latin typeface="Calibri"/>
                <a:cs typeface="Calibri"/>
              </a:rPr>
              <a:t>+ </a:t>
            </a:r>
            <a:r>
              <a:rPr sz="2200" b="1" spc="-5" dirty="0">
                <a:latin typeface="Calibri"/>
                <a:cs typeface="Calibri"/>
              </a:rPr>
              <a:t>3) ms </a:t>
            </a:r>
            <a:r>
              <a:rPr sz="2200" b="1" dirty="0">
                <a:latin typeface="Calibri"/>
                <a:cs typeface="Calibri"/>
              </a:rPr>
              <a:t>= 24  </a:t>
            </a:r>
            <a:r>
              <a:rPr sz="2200" b="1" spc="-5" dirty="0">
                <a:latin typeface="Calibri"/>
                <a:cs typeface="Calibri"/>
              </a:rPr>
              <a:t>ms.</a:t>
            </a:r>
            <a:endParaRPr sz="2200">
              <a:latin typeface="Calibri"/>
              <a:cs typeface="Calibri"/>
            </a:endParaRPr>
          </a:p>
          <a:p>
            <a:pPr marL="736600" marR="46355" lvl="1" indent="-228600" algn="just">
              <a:lnSpc>
                <a:spcPct val="79900"/>
              </a:lnSpc>
              <a:spcBef>
                <a:spcPts val="505"/>
              </a:spcBef>
              <a:buFont typeface="Symbol"/>
              <a:buChar char="▪"/>
              <a:tabLst>
                <a:tab pos="736600" algn="l"/>
              </a:tabLst>
            </a:pPr>
            <a:r>
              <a:rPr sz="2200" b="1" spc="-15" dirty="0">
                <a:latin typeface="Calibri"/>
                <a:cs typeface="Calibri"/>
              </a:rPr>
              <a:t>For </a:t>
            </a:r>
            <a:r>
              <a:rPr sz="2200" b="1" spc="-10" dirty="0">
                <a:latin typeface="Calibri"/>
                <a:cs typeface="Calibri"/>
              </a:rPr>
              <a:t>process P4 </a:t>
            </a:r>
            <a:r>
              <a:rPr sz="2200" b="1" spc="-5" dirty="0">
                <a:latin typeface="Calibri"/>
                <a:cs typeface="Calibri"/>
              </a:rPr>
              <a:t>it will </a:t>
            </a:r>
            <a:r>
              <a:rPr sz="2200" b="1" spc="-10" dirty="0">
                <a:latin typeface="Calibri"/>
                <a:cs typeface="Calibri"/>
              </a:rPr>
              <a:t>be the </a:t>
            </a:r>
            <a:r>
              <a:rPr sz="2200" b="1" spc="-5" dirty="0">
                <a:latin typeface="Calibri"/>
                <a:cs typeface="Calibri"/>
              </a:rPr>
              <a:t>sum </a:t>
            </a:r>
            <a:r>
              <a:rPr sz="2200" b="1" spc="-10" dirty="0">
                <a:latin typeface="Calibri"/>
                <a:cs typeface="Calibri"/>
              </a:rPr>
              <a:t>of </a:t>
            </a:r>
            <a:r>
              <a:rPr sz="2200" b="1" spc="-20" dirty="0">
                <a:latin typeface="Calibri"/>
                <a:cs typeface="Calibri"/>
              </a:rPr>
              <a:t>execution </a:t>
            </a:r>
            <a:r>
              <a:rPr sz="2200" b="1" spc="-10" dirty="0">
                <a:latin typeface="Calibri"/>
                <a:cs typeface="Calibri"/>
              </a:rPr>
              <a:t>times </a:t>
            </a:r>
            <a:r>
              <a:rPr sz="2200" b="1" spc="-5" dirty="0">
                <a:latin typeface="Calibri"/>
                <a:cs typeface="Calibri"/>
              </a:rPr>
              <a:t>of P1, </a:t>
            </a:r>
            <a:r>
              <a:rPr sz="2200" b="1" spc="-295" dirty="0">
                <a:latin typeface="Calibri"/>
                <a:cs typeface="Calibri"/>
              </a:rPr>
              <a:t>P2  </a:t>
            </a:r>
            <a:r>
              <a:rPr sz="2200" b="1" spc="-5" dirty="0">
                <a:latin typeface="Calibri"/>
                <a:cs typeface="Calibri"/>
              </a:rPr>
              <a:t>and</a:t>
            </a:r>
            <a:r>
              <a:rPr sz="2200" b="1" spc="-25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P3.</a:t>
            </a:r>
            <a:endParaRPr sz="2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Symbol"/>
              <a:buChar char="▪"/>
            </a:pPr>
            <a:endParaRPr sz="2500">
              <a:latin typeface="Calibri"/>
              <a:cs typeface="Calibri"/>
            </a:endParaRPr>
          </a:p>
          <a:p>
            <a:pPr marL="736600" marR="44450" lvl="1" indent="-228600" algn="just">
              <a:lnSpc>
                <a:spcPct val="80000"/>
              </a:lnSpc>
              <a:buFont typeface="Symbol"/>
              <a:buChar char="▪"/>
              <a:tabLst>
                <a:tab pos="736600" algn="l"/>
              </a:tabLst>
            </a:pPr>
            <a:r>
              <a:rPr sz="2200" b="1" dirty="0">
                <a:latin typeface="Calibri"/>
                <a:cs typeface="Calibri"/>
              </a:rPr>
              <a:t>In </a:t>
            </a:r>
            <a:r>
              <a:rPr sz="2200" b="1" spc="-5" dirty="0">
                <a:latin typeface="Calibri"/>
                <a:cs typeface="Calibri"/>
              </a:rPr>
              <a:t>which </a:t>
            </a:r>
            <a:r>
              <a:rPr sz="2200" b="1" spc="-10" dirty="0">
                <a:latin typeface="Calibri"/>
                <a:cs typeface="Calibri"/>
              </a:rPr>
              <a:t>order </a:t>
            </a:r>
            <a:r>
              <a:rPr sz="2200" b="1" spc="-5" dirty="0">
                <a:latin typeface="Calibri"/>
                <a:cs typeface="Calibri"/>
              </a:rPr>
              <a:t>if </a:t>
            </a:r>
            <a:r>
              <a:rPr sz="2200" b="1" spc="-10" dirty="0">
                <a:latin typeface="Calibri"/>
                <a:cs typeface="Calibri"/>
              </a:rPr>
              <a:t>processes comes then </a:t>
            </a:r>
            <a:r>
              <a:rPr sz="2200" b="1" spc="-25" dirty="0">
                <a:latin typeface="Calibri"/>
                <a:cs typeface="Calibri"/>
              </a:rPr>
              <a:t>average </a:t>
            </a:r>
            <a:r>
              <a:rPr sz="2200" b="1" spc="-15" dirty="0">
                <a:latin typeface="Calibri"/>
                <a:cs typeface="Calibri"/>
              </a:rPr>
              <a:t>waiting </a:t>
            </a:r>
            <a:r>
              <a:rPr sz="2200" b="1" spc="-155" dirty="0">
                <a:latin typeface="Calibri"/>
                <a:cs typeface="Calibri"/>
              </a:rPr>
              <a:t>time  </a:t>
            </a:r>
            <a:r>
              <a:rPr sz="2200" b="1" spc="-5" dirty="0">
                <a:latin typeface="Calibri"/>
                <a:cs typeface="Calibri"/>
              </a:rPr>
              <a:t>will be</a:t>
            </a:r>
            <a:r>
              <a:rPr sz="2200" b="1" spc="-20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lesser?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3987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8439">
            <a:solidFill>
              <a:srgbClr val="4371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5088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8439">
            <a:solidFill>
              <a:srgbClr val="4371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239" y="194767"/>
            <a:ext cx="872997" cy="47951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94000" y="2290317"/>
            <a:ext cx="4073398" cy="2803677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6834" y="102971"/>
              <a:ext cx="1309674" cy="72683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144000" cy="68576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947877"/>
              <a:ext cx="9144000" cy="730250"/>
            </a:xfrm>
            <a:custGeom>
              <a:avLst/>
              <a:gdLst/>
              <a:ahLst/>
              <a:cxnLst/>
              <a:rect l="l" t="t" r="r" b="b"/>
              <a:pathLst>
                <a:path w="9144000" h="730250">
                  <a:moveTo>
                    <a:pt x="9144000" y="0"/>
                  </a:moveTo>
                  <a:lnTo>
                    <a:pt x="0" y="0"/>
                  </a:lnTo>
                  <a:lnTo>
                    <a:pt x="0" y="730084"/>
                  </a:lnTo>
                  <a:lnTo>
                    <a:pt x="4572000" y="730084"/>
                  </a:lnTo>
                  <a:lnTo>
                    <a:pt x="9144000" y="73008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8739" y="1042809"/>
            <a:ext cx="52501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Shortest </a:t>
            </a:r>
            <a:r>
              <a:rPr spc="-5" dirty="0"/>
              <a:t>Job </a:t>
            </a:r>
            <a:r>
              <a:rPr spc="-15" dirty="0"/>
              <a:t>First(SJF)</a:t>
            </a:r>
            <a:r>
              <a:rPr spc="35" dirty="0"/>
              <a:t> </a:t>
            </a:r>
            <a:r>
              <a:rPr spc="-10" dirty="0"/>
              <a:t>Scheduling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81901" y="1781898"/>
            <a:ext cx="7769859" cy="431800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266700" marR="33655" indent="-228600" algn="just">
              <a:lnSpc>
                <a:spcPct val="79800"/>
              </a:lnSpc>
              <a:spcBef>
                <a:spcPts val="730"/>
              </a:spcBef>
              <a:buFont typeface="Arial"/>
              <a:buChar char="•"/>
              <a:tabLst>
                <a:tab pos="266700" algn="l"/>
              </a:tabLst>
            </a:pPr>
            <a:r>
              <a:rPr sz="2600" b="1" spc="-10" dirty="0">
                <a:latin typeface="Calibri"/>
                <a:cs typeface="Calibri"/>
              </a:rPr>
              <a:t>Shortest </a:t>
            </a:r>
            <a:r>
              <a:rPr sz="2600" b="1" dirty="0">
                <a:latin typeface="Calibri"/>
                <a:cs typeface="Calibri"/>
              </a:rPr>
              <a:t>Job </a:t>
            </a:r>
            <a:r>
              <a:rPr sz="2600" b="1" spc="-20" dirty="0">
                <a:latin typeface="Calibri"/>
                <a:cs typeface="Calibri"/>
              </a:rPr>
              <a:t>First </a:t>
            </a:r>
            <a:r>
              <a:rPr sz="2600" b="1" spc="-5" dirty="0">
                <a:latin typeface="Calibri"/>
                <a:cs typeface="Calibri"/>
              </a:rPr>
              <a:t>scheduling </a:t>
            </a:r>
            <a:r>
              <a:rPr sz="2600" b="1" spc="-15" dirty="0">
                <a:latin typeface="Calibri"/>
                <a:cs typeface="Calibri"/>
              </a:rPr>
              <a:t>works </a:t>
            </a:r>
            <a:r>
              <a:rPr sz="2600" b="1" spc="-5" dirty="0">
                <a:latin typeface="Calibri"/>
                <a:cs typeface="Calibri"/>
              </a:rPr>
              <a:t>on the </a:t>
            </a:r>
            <a:r>
              <a:rPr sz="2600" b="1" spc="-10" dirty="0">
                <a:latin typeface="Calibri"/>
                <a:cs typeface="Calibri"/>
              </a:rPr>
              <a:t>process  </a:t>
            </a:r>
            <a:r>
              <a:rPr sz="2600" b="1" spc="-5" dirty="0">
                <a:latin typeface="Calibri"/>
                <a:cs typeface="Calibri"/>
              </a:rPr>
              <a:t>with the </a:t>
            </a:r>
            <a:r>
              <a:rPr sz="2600" b="1" spc="-10" dirty="0">
                <a:latin typeface="Calibri"/>
                <a:cs typeface="Calibri"/>
              </a:rPr>
              <a:t>shortest </a:t>
            </a:r>
            <a:r>
              <a:rPr sz="2600" b="1" spc="-15" dirty="0">
                <a:latin typeface="Calibri"/>
                <a:cs typeface="Calibri"/>
              </a:rPr>
              <a:t>burst </a:t>
            </a:r>
            <a:r>
              <a:rPr sz="2600" b="1" spc="-5" dirty="0">
                <a:latin typeface="Calibri"/>
                <a:cs typeface="Calibri"/>
              </a:rPr>
              <a:t>time </a:t>
            </a:r>
            <a:r>
              <a:rPr sz="2600" b="1" dirty="0">
                <a:latin typeface="Calibri"/>
                <a:cs typeface="Calibri"/>
              </a:rPr>
              <a:t>or </a:t>
            </a:r>
            <a:r>
              <a:rPr sz="2600" b="1" spc="-15" dirty="0">
                <a:latin typeface="Calibri"/>
                <a:cs typeface="Calibri"/>
              </a:rPr>
              <a:t>duration</a:t>
            </a:r>
            <a:r>
              <a:rPr sz="2600" b="1" spc="20" dirty="0">
                <a:latin typeface="Calibri"/>
                <a:cs typeface="Calibri"/>
              </a:rPr>
              <a:t> </a:t>
            </a:r>
            <a:r>
              <a:rPr sz="2600" b="1" spc="-20" dirty="0">
                <a:latin typeface="Calibri"/>
                <a:cs typeface="Calibri"/>
              </a:rPr>
              <a:t>first.</a:t>
            </a:r>
            <a:endParaRPr sz="2600">
              <a:latin typeface="Calibri"/>
              <a:cs typeface="Calibri"/>
            </a:endParaRPr>
          </a:p>
          <a:p>
            <a:pPr marL="266700" indent="-228600">
              <a:lnSpc>
                <a:spcPts val="3105"/>
              </a:lnSpc>
              <a:spcBef>
                <a:spcPts val="380"/>
              </a:spcBef>
              <a:buFont typeface="Arial"/>
              <a:buChar char="•"/>
              <a:tabLst>
                <a:tab pos="266700" algn="l"/>
              </a:tabLst>
            </a:pPr>
            <a:r>
              <a:rPr sz="2600" b="1" dirty="0">
                <a:latin typeface="Calibri"/>
                <a:cs typeface="Calibri"/>
              </a:rPr>
              <a:t>It </a:t>
            </a:r>
            <a:r>
              <a:rPr sz="2600" b="1" spc="-5" dirty="0">
                <a:latin typeface="Calibri"/>
                <a:cs typeface="Calibri"/>
              </a:rPr>
              <a:t>is </a:t>
            </a:r>
            <a:r>
              <a:rPr sz="2600" b="1" dirty="0">
                <a:latin typeface="Calibri"/>
                <a:cs typeface="Calibri"/>
              </a:rPr>
              <a:t>of </a:t>
            </a:r>
            <a:r>
              <a:rPr sz="2600" b="1" spc="-10" dirty="0">
                <a:latin typeface="Calibri"/>
                <a:cs typeface="Calibri"/>
              </a:rPr>
              <a:t>two</a:t>
            </a:r>
            <a:r>
              <a:rPr sz="2600" b="1" spc="-20" dirty="0">
                <a:latin typeface="Calibri"/>
                <a:cs typeface="Calibri"/>
              </a:rPr>
              <a:t> </a:t>
            </a:r>
            <a:r>
              <a:rPr sz="2600" b="1" spc="-5" dirty="0">
                <a:latin typeface="Calibri"/>
                <a:cs typeface="Calibri"/>
              </a:rPr>
              <a:t>types:</a:t>
            </a:r>
            <a:endParaRPr sz="2600">
              <a:latin typeface="Calibri"/>
              <a:cs typeface="Calibri"/>
            </a:endParaRPr>
          </a:p>
          <a:p>
            <a:pPr marL="723900" lvl="1" indent="-228600" algn="just">
              <a:lnSpc>
                <a:spcPts val="2605"/>
              </a:lnSpc>
              <a:buFont typeface="Symbol"/>
              <a:buChar char="▪"/>
              <a:tabLst>
                <a:tab pos="723900" algn="l"/>
              </a:tabLst>
            </a:pPr>
            <a:r>
              <a:rPr sz="2200" b="1" spc="-5" dirty="0">
                <a:latin typeface="Calibri"/>
                <a:cs typeface="Calibri"/>
              </a:rPr>
              <a:t>Non</a:t>
            </a:r>
            <a:r>
              <a:rPr sz="2200" b="1" spc="-20" dirty="0">
                <a:latin typeface="Calibri"/>
                <a:cs typeface="Calibri"/>
              </a:rPr>
              <a:t> </a:t>
            </a:r>
            <a:r>
              <a:rPr sz="2200" b="1" spc="-15" dirty="0">
                <a:latin typeface="Calibri"/>
                <a:cs typeface="Calibri"/>
              </a:rPr>
              <a:t>Pre-emptive</a:t>
            </a:r>
            <a:endParaRPr sz="2200">
              <a:latin typeface="Calibri"/>
              <a:cs typeface="Calibri"/>
            </a:endParaRPr>
          </a:p>
          <a:p>
            <a:pPr marL="723900" lvl="1" indent="-228600" algn="just">
              <a:lnSpc>
                <a:spcPts val="2620"/>
              </a:lnSpc>
              <a:buFont typeface="Symbol"/>
              <a:buChar char="▪"/>
              <a:tabLst>
                <a:tab pos="723900" algn="l"/>
              </a:tabLst>
            </a:pPr>
            <a:r>
              <a:rPr sz="2200" b="1" spc="-15" dirty="0">
                <a:latin typeface="Calibri"/>
                <a:cs typeface="Calibri"/>
              </a:rPr>
              <a:t>Pre-emptive</a:t>
            </a:r>
            <a:endParaRPr sz="2200">
              <a:latin typeface="Calibri"/>
              <a:cs typeface="Calibri"/>
            </a:endParaRPr>
          </a:p>
          <a:p>
            <a:pPr marL="266700" marR="30480" indent="-228600" algn="just">
              <a:lnSpc>
                <a:spcPct val="80000"/>
              </a:lnSpc>
              <a:spcBef>
                <a:spcPts val="1005"/>
              </a:spcBef>
              <a:buFont typeface="Arial"/>
              <a:buChar char="•"/>
              <a:tabLst>
                <a:tab pos="266700" algn="l"/>
              </a:tabLst>
            </a:pPr>
            <a:r>
              <a:rPr sz="2600" b="1" spc="-110" dirty="0">
                <a:latin typeface="Calibri"/>
                <a:cs typeface="Calibri"/>
              </a:rPr>
              <a:t>To </a:t>
            </a:r>
            <a:r>
              <a:rPr sz="2600" b="1" spc="-5" dirty="0">
                <a:latin typeface="Calibri"/>
                <a:cs typeface="Calibri"/>
              </a:rPr>
              <a:t>successfully </a:t>
            </a:r>
            <a:r>
              <a:rPr sz="2600" b="1" spc="-10" dirty="0">
                <a:latin typeface="Calibri"/>
                <a:cs typeface="Calibri"/>
              </a:rPr>
              <a:t>implement </a:t>
            </a:r>
            <a:r>
              <a:rPr sz="2600" b="1" spc="-5" dirty="0">
                <a:latin typeface="Calibri"/>
                <a:cs typeface="Calibri"/>
              </a:rPr>
              <a:t>it, the </a:t>
            </a:r>
            <a:r>
              <a:rPr sz="2600" b="1" spc="-20" dirty="0">
                <a:latin typeface="Calibri"/>
                <a:cs typeface="Calibri"/>
              </a:rPr>
              <a:t>burst </a:t>
            </a:r>
            <a:r>
              <a:rPr sz="2600" b="1" spc="-15" dirty="0">
                <a:latin typeface="Calibri"/>
                <a:cs typeface="Calibri"/>
              </a:rPr>
              <a:t>time/duration </a:t>
            </a:r>
            <a:r>
              <a:rPr sz="2600" b="1" spc="555" dirty="0">
                <a:latin typeface="Calibri"/>
                <a:cs typeface="Calibri"/>
              </a:rPr>
              <a:t> </a:t>
            </a:r>
            <a:r>
              <a:rPr sz="2600" b="1" spc="-5" dirty="0">
                <a:latin typeface="Calibri"/>
                <a:cs typeface="Calibri"/>
              </a:rPr>
              <a:t>time of the </a:t>
            </a:r>
            <a:r>
              <a:rPr sz="2600" b="1" spc="-10" dirty="0">
                <a:latin typeface="Calibri"/>
                <a:cs typeface="Calibri"/>
              </a:rPr>
              <a:t>processes </a:t>
            </a:r>
            <a:r>
              <a:rPr sz="2600" b="1" spc="-5" dirty="0">
                <a:latin typeface="Calibri"/>
                <a:cs typeface="Calibri"/>
              </a:rPr>
              <a:t>should be known </a:t>
            </a:r>
            <a:r>
              <a:rPr sz="2600" b="1" spc="-15" dirty="0">
                <a:latin typeface="Calibri"/>
                <a:cs typeface="Calibri"/>
              </a:rPr>
              <a:t>to  </a:t>
            </a:r>
            <a:r>
              <a:rPr sz="2600" b="1" spc="-5" dirty="0">
                <a:latin typeface="Calibri"/>
                <a:cs typeface="Calibri"/>
              </a:rPr>
              <a:t>the  processor in </a:t>
            </a:r>
            <a:r>
              <a:rPr sz="2600" b="1" spc="-10" dirty="0">
                <a:latin typeface="Calibri"/>
                <a:cs typeface="Calibri"/>
              </a:rPr>
              <a:t>advance, </a:t>
            </a:r>
            <a:r>
              <a:rPr sz="2600" b="1" spc="-5" dirty="0">
                <a:latin typeface="Calibri"/>
                <a:cs typeface="Calibri"/>
              </a:rPr>
              <a:t>which is </a:t>
            </a:r>
            <a:r>
              <a:rPr sz="2600" b="1" spc="-15" dirty="0">
                <a:latin typeface="Calibri"/>
                <a:cs typeface="Calibri"/>
              </a:rPr>
              <a:t>practically </a:t>
            </a:r>
            <a:r>
              <a:rPr sz="2600" b="1" spc="-5" dirty="0">
                <a:latin typeface="Calibri"/>
                <a:cs typeface="Calibri"/>
              </a:rPr>
              <a:t>not </a:t>
            </a:r>
            <a:r>
              <a:rPr sz="2600" b="1" spc="-10" dirty="0">
                <a:latin typeface="Calibri"/>
                <a:cs typeface="Calibri"/>
              </a:rPr>
              <a:t>feasible  </a:t>
            </a:r>
            <a:r>
              <a:rPr sz="2600" b="1" spc="-5" dirty="0">
                <a:latin typeface="Calibri"/>
                <a:cs typeface="Calibri"/>
              </a:rPr>
              <a:t>all the</a:t>
            </a:r>
            <a:r>
              <a:rPr sz="2600" b="1" spc="-25" dirty="0">
                <a:latin typeface="Calibri"/>
                <a:cs typeface="Calibri"/>
              </a:rPr>
              <a:t> </a:t>
            </a:r>
            <a:r>
              <a:rPr sz="2600" b="1" spc="-10" dirty="0">
                <a:latin typeface="Calibri"/>
                <a:cs typeface="Calibri"/>
              </a:rPr>
              <a:t>time.</a:t>
            </a:r>
            <a:endParaRPr sz="2600">
              <a:latin typeface="Calibri"/>
              <a:cs typeface="Calibri"/>
            </a:endParaRPr>
          </a:p>
          <a:p>
            <a:pPr marL="266700" marR="31115" indent="-228600" algn="just">
              <a:lnSpc>
                <a:spcPct val="80000"/>
              </a:lnSpc>
              <a:spcBef>
                <a:spcPts val="1005"/>
              </a:spcBef>
              <a:buFont typeface="Arial"/>
              <a:buChar char="•"/>
              <a:tabLst>
                <a:tab pos="266700" algn="l"/>
              </a:tabLst>
            </a:pPr>
            <a:r>
              <a:rPr sz="2600" b="1" spc="-5" dirty="0">
                <a:latin typeface="Calibri"/>
                <a:cs typeface="Calibri"/>
              </a:rPr>
              <a:t>This scheduling </a:t>
            </a:r>
            <a:r>
              <a:rPr sz="2600" b="1" spc="-10" dirty="0">
                <a:latin typeface="Calibri"/>
                <a:cs typeface="Calibri"/>
              </a:rPr>
              <a:t>algorithm </a:t>
            </a:r>
            <a:r>
              <a:rPr sz="2600" b="1" spc="-5" dirty="0">
                <a:latin typeface="Calibri"/>
                <a:cs typeface="Calibri"/>
              </a:rPr>
              <a:t>is optimal if all the  </a:t>
            </a:r>
            <a:r>
              <a:rPr sz="2600" b="1" spc="-10" dirty="0">
                <a:latin typeface="Calibri"/>
                <a:cs typeface="Calibri"/>
              </a:rPr>
              <a:t>jobs/processes are </a:t>
            </a:r>
            <a:r>
              <a:rPr sz="2600" b="1" spc="-15" dirty="0">
                <a:latin typeface="Calibri"/>
                <a:cs typeface="Calibri"/>
              </a:rPr>
              <a:t>available </a:t>
            </a:r>
            <a:r>
              <a:rPr sz="2600" b="1" spc="-20" dirty="0">
                <a:latin typeface="Calibri"/>
                <a:cs typeface="Calibri"/>
              </a:rPr>
              <a:t>at </a:t>
            </a:r>
            <a:r>
              <a:rPr sz="2600" b="1" spc="-5" dirty="0">
                <a:latin typeface="Calibri"/>
                <a:cs typeface="Calibri"/>
              </a:rPr>
              <a:t>the </a:t>
            </a:r>
            <a:r>
              <a:rPr sz="2600" b="1" dirty="0">
                <a:latin typeface="Calibri"/>
                <a:cs typeface="Calibri"/>
              </a:rPr>
              <a:t>same </a:t>
            </a:r>
            <a:r>
              <a:rPr sz="2600" b="1" spc="-10" dirty="0">
                <a:latin typeface="Calibri"/>
                <a:cs typeface="Calibri"/>
              </a:rPr>
              <a:t>time. </a:t>
            </a:r>
            <a:r>
              <a:rPr sz="2600" b="1" spc="-5" dirty="0">
                <a:latin typeface="Calibri"/>
                <a:cs typeface="Calibri"/>
              </a:rPr>
              <a:t>(either  </a:t>
            </a:r>
            <a:r>
              <a:rPr sz="2600" b="1" spc="-15" dirty="0">
                <a:latin typeface="Calibri"/>
                <a:cs typeface="Calibri"/>
              </a:rPr>
              <a:t>Arrival </a:t>
            </a:r>
            <a:r>
              <a:rPr sz="2600" b="1" spc="-5" dirty="0">
                <a:latin typeface="Calibri"/>
                <a:cs typeface="Calibri"/>
              </a:rPr>
              <a:t>time is </a:t>
            </a:r>
            <a:r>
              <a:rPr sz="2600" b="1" dirty="0">
                <a:latin typeface="Calibri"/>
                <a:cs typeface="Calibri"/>
              </a:rPr>
              <a:t>0 </a:t>
            </a:r>
            <a:r>
              <a:rPr sz="2600" b="1" spc="-20" dirty="0">
                <a:latin typeface="Calibri"/>
                <a:cs typeface="Calibri"/>
              </a:rPr>
              <a:t>for </a:t>
            </a:r>
            <a:r>
              <a:rPr sz="2600" b="1" spc="-5" dirty="0">
                <a:latin typeface="Calibri"/>
                <a:cs typeface="Calibri"/>
              </a:rPr>
              <a:t>all, </a:t>
            </a:r>
            <a:r>
              <a:rPr sz="2600" b="1" dirty="0">
                <a:latin typeface="Calibri"/>
                <a:cs typeface="Calibri"/>
              </a:rPr>
              <a:t>or </a:t>
            </a:r>
            <a:r>
              <a:rPr sz="2600" b="1" spc="-10" dirty="0">
                <a:latin typeface="Calibri"/>
                <a:cs typeface="Calibri"/>
              </a:rPr>
              <a:t>Arrival </a:t>
            </a:r>
            <a:r>
              <a:rPr sz="2600" b="1" spc="-5" dirty="0">
                <a:latin typeface="Calibri"/>
                <a:cs typeface="Calibri"/>
              </a:rPr>
              <a:t>time is </a:t>
            </a:r>
            <a:r>
              <a:rPr sz="2600" b="1" dirty="0">
                <a:latin typeface="Calibri"/>
                <a:cs typeface="Calibri"/>
              </a:rPr>
              <a:t>same </a:t>
            </a:r>
            <a:r>
              <a:rPr sz="2600" b="1" spc="-15" dirty="0">
                <a:latin typeface="Calibri"/>
                <a:cs typeface="Calibri"/>
              </a:rPr>
              <a:t>for</a:t>
            </a:r>
            <a:r>
              <a:rPr sz="2600" b="1" spc="-10" dirty="0">
                <a:latin typeface="Calibri"/>
                <a:cs typeface="Calibri"/>
              </a:rPr>
              <a:t> </a:t>
            </a:r>
            <a:r>
              <a:rPr sz="2600" b="1" spc="-5" dirty="0">
                <a:latin typeface="Calibri"/>
                <a:cs typeface="Calibri"/>
              </a:rPr>
              <a:t>all)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3987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8439">
            <a:solidFill>
              <a:srgbClr val="4371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5088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8439">
            <a:solidFill>
              <a:srgbClr val="4371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239" y="194767"/>
            <a:ext cx="872997" cy="47951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94000" y="2290317"/>
            <a:ext cx="4073398" cy="2803677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-76200"/>
            <a:ext cx="9144000" cy="6858000"/>
            <a:chOff x="0" y="0"/>
            <a:chExt cx="9144000" cy="68580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6834" y="102971"/>
              <a:ext cx="1309674" cy="72683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144000" cy="68576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947877"/>
              <a:ext cx="9144000" cy="730250"/>
            </a:xfrm>
            <a:custGeom>
              <a:avLst/>
              <a:gdLst/>
              <a:ahLst/>
              <a:cxnLst/>
              <a:rect l="l" t="t" r="r" b="b"/>
              <a:pathLst>
                <a:path w="9144000" h="730250">
                  <a:moveTo>
                    <a:pt x="9144000" y="0"/>
                  </a:moveTo>
                  <a:lnTo>
                    <a:pt x="0" y="0"/>
                  </a:lnTo>
                  <a:lnTo>
                    <a:pt x="0" y="730084"/>
                  </a:lnTo>
                  <a:lnTo>
                    <a:pt x="4572000" y="730084"/>
                  </a:lnTo>
                  <a:lnTo>
                    <a:pt x="9144000" y="73008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8739" y="1042809"/>
            <a:ext cx="32734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Non </a:t>
            </a:r>
            <a:r>
              <a:rPr spc="-15" dirty="0"/>
              <a:t>Pre-emptive</a:t>
            </a:r>
            <a:r>
              <a:rPr spc="-50" dirty="0"/>
              <a:t> </a:t>
            </a:r>
            <a:r>
              <a:rPr spc="-10" dirty="0"/>
              <a:t>SJF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07301" y="1823656"/>
            <a:ext cx="7723505" cy="193103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0"/>
              </a:spcBef>
              <a:buFont typeface="Arial"/>
              <a:buChar char="•"/>
              <a:tabLst>
                <a:tab pos="240665" algn="l"/>
                <a:tab pos="241300" algn="l"/>
                <a:tab pos="1329690" algn="l"/>
                <a:tab pos="1843405" algn="l"/>
                <a:tab pos="2656205" algn="l"/>
                <a:tab pos="3845560" algn="l"/>
                <a:tab pos="4947285" algn="l"/>
                <a:tab pos="5307965" algn="l"/>
                <a:tab pos="5821680" algn="l"/>
                <a:tab pos="6579234" algn="l"/>
                <a:tab pos="7406640" algn="l"/>
              </a:tabLst>
            </a:pPr>
            <a:r>
              <a:rPr sz="2000" b="1" spc="-5" dirty="0">
                <a:latin typeface="Calibri"/>
                <a:cs typeface="Calibri"/>
              </a:rPr>
              <a:t>C</a:t>
            </a:r>
            <a:r>
              <a:rPr sz="2000" b="1" dirty="0">
                <a:latin typeface="Calibri"/>
                <a:cs typeface="Calibri"/>
              </a:rPr>
              <a:t>ons</a:t>
            </a:r>
            <a:r>
              <a:rPr sz="2000" b="1" spc="-5" dirty="0">
                <a:latin typeface="Calibri"/>
                <a:cs typeface="Calibri"/>
              </a:rPr>
              <a:t>i</a:t>
            </a:r>
            <a:r>
              <a:rPr sz="2000" b="1" dirty="0">
                <a:latin typeface="Calibri"/>
                <a:cs typeface="Calibri"/>
              </a:rPr>
              <a:t>der	</a:t>
            </a:r>
            <a:r>
              <a:rPr sz="2000" b="1" spc="-5" dirty="0">
                <a:latin typeface="Calibri"/>
                <a:cs typeface="Calibri"/>
              </a:rPr>
              <a:t>t</a:t>
            </a:r>
            <a:r>
              <a:rPr sz="2000" b="1" dirty="0">
                <a:latin typeface="Calibri"/>
                <a:cs typeface="Calibri"/>
              </a:rPr>
              <a:t>he	be</a:t>
            </a:r>
            <a:r>
              <a:rPr sz="2000" b="1" spc="-5" dirty="0">
                <a:latin typeface="Calibri"/>
                <a:cs typeface="Calibri"/>
              </a:rPr>
              <a:t>l</a:t>
            </a:r>
            <a:r>
              <a:rPr sz="2000" b="1" spc="-10" dirty="0">
                <a:latin typeface="Calibri"/>
                <a:cs typeface="Calibri"/>
              </a:rPr>
              <a:t>o</a:t>
            </a:r>
            <a:r>
              <a:rPr sz="2000" b="1" dirty="0">
                <a:latin typeface="Calibri"/>
                <a:cs typeface="Calibri"/>
              </a:rPr>
              <a:t>w	p</a:t>
            </a:r>
            <a:r>
              <a:rPr sz="2000" b="1" spc="-35" dirty="0">
                <a:latin typeface="Calibri"/>
                <a:cs typeface="Calibri"/>
              </a:rPr>
              <a:t>r</a:t>
            </a:r>
            <a:r>
              <a:rPr sz="2000" b="1" dirty="0">
                <a:latin typeface="Calibri"/>
                <a:cs typeface="Calibri"/>
              </a:rPr>
              <a:t>oce</a:t>
            </a:r>
            <a:r>
              <a:rPr sz="2000" b="1" spc="10" dirty="0">
                <a:latin typeface="Calibri"/>
                <a:cs typeface="Calibri"/>
              </a:rPr>
              <a:t>s</a:t>
            </a:r>
            <a:r>
              <a:rPr sz="2000" b="1" dirty="0">
                <a:latin typeface="Calibri"/>
                <a:cs typeface="Calibri"/>
              </a:rPr>
              <a:t>ses	</a:t>
            </a:r>
            <a:r>
              <a:rPr sz="2000" b="1" spc="-30" dirty="0">
                <a:latin typeface="Calibri"/>
                <a:cs typeface="Calibri"/>
              </a:rPr>
              <a:t>av</a:t>
            </a:r>
            <a:r>
              <a:rPr sz="2000" b="1" dirty="0">
                <a:latin typeface="Calibri"/>
                <a:cs typeface="Calibri"/>
              </a:rPr>
              <a:t>a</a:t>
            </a:r>
            <a:r>
              <a:rPr sz="2000" b="1" spc="-5" dirty="0">
                <a:latin typeface="Calibri"/>
                <a:cs typeface="Calibri"/>
              </a:rPr>
              <a:t>il</a:t>
            </a:r>
            <a:r>
              <a:rPr sz="2000" b="1" spc="-10" dirty="0">
                <a:latin typeface="Calibri"/>
                <a:cs typeface="Calibri"/>
              </a:rPr>
              <a:t>a</a:t>
            </a:r>
            <a:r>
              <a:rPr sz="2000" b="1" dirty="0">
                <a:latin typeface="Calibri"/>
                <a:cs typeface="Calibri"/>
              </a:rPr>
              <a:t>b</a:t>
            </a:r>
            <a:r>
              <a:rPr sz="2000" b="1" spc="5" dirty="0">
                <a:latin typeface="Calibri"/>
                <a:cs typeface="Calibri"/>
              </a:rPr>
              <a:t>l</a:t>
            </a:r>
            <a:r>
              <a:rPr sz="2000" b="1" dirty="0">
                <a:latin typeface="Calibri"/>
                <a:cs typeface="Calibri"/>
              </a:rPr>
              <a:t>e	</a:t>
            </a:r>
            <a:r>
              <a:rPr sz="2000" b="1" spc="-5" dirty="0">
                <a:latin typeface="Calibri"/>
                <a:cs typeface="Calibri"/>
              </a:rPr>
              <a:t>i</a:t>
            </a:r>
            <a:r>
              <a:rPr sz="2000" b="1" dirty="0">
                <a:latin typeface="Calibri"/>
                <a:cs typeface="Calibri"/>
              </a:rPr>
              <a:t>n	the	</a:t>
            </a:r>
            <a:r>
              <a:rPr sz="2000" b="1" spc="-35" dirty="0">
                <a:latin typeface="Calibri"/>
                <a:cs typeface="Calibri"/>
              </a:rPr>
              <a:t>r</a:t>
            </a:r>
            <a:r>
              <a:rPr sz="2000" b="1" dirty="0">
                <a:latin typeface="Calibri"/>
                <a:cs typeface="Calibri"/>
              </a:rPr>
              <a:t>eady	queue	</a:t>
            </a:r>
            <a:r>
              <a:rPr sz="2000" b="1" spc="-35" dirty="0">
                <a:latin typeface="Calibri"/>
                <a:cs typeface="Calibri"/>
              </a:rPr>
              <a:t>f</a:t>
            </a:r>
            <a:r>
              <a:rPr sz="2000" b="1" dirty="0">
                <a:latin typeface="Calibri"/>
                <a:cs typeface="Calibri"/>
              </a:rPr>
              <a:t>or  </a:t>
            </a:r>
            <a:r>
              <a:rPr sz="2000" b="1" spc="-10" dirty="0">
                <a:latin typeface="Calibri"/>
                <a:cs typeface="Calibri"/>
              </a:rPr>
              <a:t>execution, </a:t>
            </a:r>
            <a:r>
              <a:rPr sz="2000" b="1" spc="-5" dirty="0">
                <a:latin typeface="Calibri"/>
                <a:cs typeface="Calibri"/>
              </a:rPr>
              <a:t>with </a:t>
            </a:r>
            <a:r>
              <a:rPr sz="2000" b="1" spc="-10" dirty="0">
                <a:latin typeface="Calibri"/>
                <a:cs typeface="Calibri"/>
              </a:rPr>
              <a:t>arrival </a:t>
            </a:r>
            <a:r>
              <a:rPr sz="2000" b="1" spc="-5" dirty="0">
                <a:latin typeface="Calibri"/>
                <a:cs typeface="Calibri"/>
              </a:rPr>
              <a:t>time </a:t>
            </a:r>
            <a:r>
              <a:rPr sz="2000" b="1" dirty="0">
                <a:latin typeface="Calibri"/>
                <a:cs typeface="Calibri"/>
              </a:rPr>
              <a:t>as 0 </a:t>
            </a:r>
            <a:r>
              <a:rPr sz="2000" b="1" spc="-15" dirty="0">
                <a:latin typeface="Calibri"/>
                <a:cs typeface="Calibri"/>
              </a:rPr>
              <a:t>for </a:t>
            </a:r>
            <a:r>
              <a:rPr sz="2000" b="1" spc="-5" dirty="0">
                <a:latin typeface="Calibri"/>
                <a:cs typeface="Calibri"/>
              </a:rPr>
              <a:t>all </a:t>
            </a:r>
            <a:r>
              <a:rPr sz="2000" b="1" dirty="0">
                <a:latin typeface="Calibri"/>
                <a:cs typeface="Calibri"/>
              </a:rPr>
              <a:t>and </a:t>
            </a:r>
            <a:r>
              <a:rPr sz="2000" b="1" spc="-10" dirty="0">
                <a:latin typeface="Calibri"/>
                <a:cs typeface="Calibri"/>
              </a:rPr>
              <a:t>given burst</a:t>
            </a:r>
            <a:r>
              <a:rPr sz="2000" b="1" spc="7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times.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000">
              <a:latin typeface="Calibri"/>
              <a:cs typeface="Calibri"/>
            </a:endParaRPr>
          </a:p>
          <a:p>
            <a:pPr marL="12700" marR="4730750">
              <a:lnSpc>
                <a:spcPct val="131700"/>
              </a:lnSpc>
              <a:spcBef>
                <a:spcPts val="16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 spc="-5" dirty="0">
                <a:latin typeface="Calibri"/>
                <a:cs typeface="Calibri"/>
              </a:rPr>
              <a:t>Based </a:t>
            </a:r>
            <a:r>
              <a:rPr sz="2000" b="1" dirty="0">
                <a:latin typeface="Calibri"/>
                <a:cs typeface="Calibri"/>
              </a:rPr>
              <a:t>on </a:t>
            </a:r>
            <a:r>
              <a:rPr sz="2000" b="1" spc="-15" dirty="0">
                <a:latin typeface="Calibri"/>
                <a:cs typeface="Calibri"/>
              </a:rPr>
              <a:t>FCFS what’s  </a:t>
            </a:r>
            <a:r>
              <a:rPr sz="2000" b="1" spc="-20" dirty="0">
                <a:latin typeface="Calibri"/>
                <a:cs typeface="Calibri"/>
              </a:rPr>
              <a:t>Avg. </a:t>
            </a:r>
            <a:r>
              <a:rPr sz="2000" b="1" spc="-10" dirty="0">
                <a:latin typeface="Calibri"/>
                <a:cs typeface="Calibri"/>
              </a:rPr>
              <a:t>waiting </a:t>
            </a:r>
            <a:r>
              <a:rPr sz="2000" b="1" spc="-5" dirty="0">
                <a:latin typeface="Calibri"/>
                <a:cs typeface="Calibri"/>
              </a:rPr>
              <a:t>time </a:t>
            </a:r>
            <a:r>
              <a:rPr sz="2000" b="1" dirty="0">
                <a:latin typeface="Calibri"/>
                <a:cs typeface="Calibri"/>
              </a:rPr>
              <a:t>=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18.75ms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05275" y="2518917"/>
            <a:ext cx="5024513" cy="3810241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6501" y="1790984"/>
            <a:ext cx="7826375" cy="383032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63500" algn="just">
              <a:lnSpc>
                <a:spcPct val="100000"/>
              </a:lnSpc>
              <a:spcBef>
                <a:spcPts val="325"/>
              </a:spcBef>
            </a:pPr>
            <a:r>
              <a:rPr sz="3300" spc="22" baseline="7575" dirty="0">
                <a:solidFill>
                  <a:srgbClr val="4371C3"/>
                </a:solidFill>
                <a:latin typeface="Symbol"/>
                <a:cs typeface="Symbol"/>
              </a:rPr>
              <a:t></a:t>
            </a:r>
            <a:r>
              <a:rPr sz="2200" b="1" spc="15" dirty="0">
                <a:solidFill>
                  <a:srgbClr val="4371C3"/>
                </a:solidFill>
                <a:latin typeface="Calibri"/>
                <a:cs typeface="Calibri"/>
              </a:rPr>
              <a:t>Problems </a:t>
            </a:r>
            <a:r>
              <a:rPr sz="2200" b="1" spc="-5" dirty="0">
                <a:solidFill>
                  <a:srgbClr val="4371C3"/>
                </a:solidFill>
                <a:latin typeface="Calibri"/>
                <a:cs typeface="Calibri"/>
              </a:rPr>
              <a:t>with Non </a:t>
            </a:r>
            <a:r>
              <a:rPr sz="2200" b="1" spc="-15" dirty="0">
                <a:solidFill>
                  <a:srgbClr val="4371C3"/>
                </a:solidFill>
                <a:latin typeface="Calibri"/>
                <a:cs typeface="Calibri"/>
              </a:rPr>
              <a:t>pre-emptive</a:t>
            </a:r>
            <a:r>
              <a:rPr sz="2200" b="1" spc="-65" dirty="0">
                <a:solidFill>
                  <a:srgbClr val="4371C3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4371C3"/>
                </a:solidFill>
                <a:latin typeface="Calibri"/>
                <a:cs typeface="Calibri"/>
              </a:rPr>
              <a:t>SJF:</a:t>
            </a:r>
            <a:endParaRPr sz="2200">
              <a:latin typeface="Calibri"/>
              <a:cs typeface="Calibri"/>
            </a:endParaRPr>
          </a:p>
          <a:p>
            <a:pPr marL="749300" marR="53975" indent="-228600" algn="just">
              <a:lnSpc>
                <a:spcPct val="89900"/>
              </a:lnSpc>
              <a:spcBef>
                <a:spcPts val="495"/>
              </a:spcBef>
              <a:buFont typeface="Symbol"/>
              <a:buChar char="▪"/>
              <a:tabLst>
                <a:tab pos="749300" algn="l"/>
              </a:tabLst>
            </a:pPr>
            <a:r>
              <a:rPr sz="2200" b="1" dirty="0">
                <a:latin typeface="Calibri"/>
                <a:cs typeface="Calibri"/>
              </a:rPr>
              <a:t>If </a:t>
            </a:r>
            <a:r>
              <a:rPr sz="2200" b="1" spc="-10" dirty="0">
                <a:latin typeface="Calibri"/>
                <a:cs typeface="Calibri"/>
              </a:rPr>
              <a:t>the arrival time </a:t>
            </a:r>
            <a:r>
              <a:rPr sz="2200" b="1" spc="-20" dirty="0">
                <a:latin typeface="Calibri"/>
                <a:cs typeface="Calibri"/>
              </a:rPr>
              <a:t>for </a:t>
            </a:r>
            <a:r>
              <a:rPr sz="2200" b="1" spc="-10" dirty="0">
                <a:latin typeface="Calibri"/>
                <a:cs typeface="Calibri"/>
              </a:rPr>
              <a:t>processes </a:t>
            </a:r>
            <a:r>
              <a:rPr sz="2200" b="1" spc="-15" dirty="0">
                <a:latin typeface="Calibri"/>
                <a:cs typeface="Calibri"/>
              </a:rPr>
              <a:t>are </a:t>
            </a:r>
            <a:r>
              <a:rPr sz="2200" b="1" spc="-25" dirty="0">
                <a:latin typeface="Calibri"/>
                <a:cs typeface="Calibri"/>
              </a:rPr>
              <a:t>different, </a:t>
            </a:r>
            <a:r>
              <a:rPr sz="2200" b="1" spc="-5" dirty="0">
                <a:latin typeface="Calibri"/>
                <a:cs typeface="Calibri"/>
              </a:rPr>
              <a:t>which </a:t>
            </a:r>
            <a:r>
              <a:rPr sz="2200" b="1" spc="-120" dirty="0">
                <a:latin typeface="Calibri"/>
                <a:cs typeface="Calibri"/>
              </a:rPr>
              <a:t>means </a:t>
            </a:r>
            <a:r>
              <a:rPr sz="2200" b="1" spc="254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all </a:t>
            </a:r>
            <a:r>
              <a:rPr sz="2200" b="1" spc="-10" dirty="0">
                <a:latin typeface="Calibri"/>
                <a:cs typeface="Calibri"/>
              </a:rPr>
              <a:t>the processes </a:t>
            </a:r>
            <a:r>
              <a:rPr sz="2200" b="1" spc="-15" dirty="0">
                <a:latin typeface="Calibri"/>
                <a:cs typeface="Calibri"/>
              </a:rPr>
              <a:t>are </a:t>
            </a:r>
            <a:r>
              <a:rPr sz="2200" b="1" spc="-10" dirty="0">
                <a:latin typeface="Calibri"/>
                <a:cs typeface="Calibri"/>
              </a:rPr>
              <a:t>not </a:t>
            </a:r>
            <a:r>
              <a:rPr sz="2200" b="1" spc="-15" dirty="0">
                <a:latin typeface="Calibri"/>
                <a:cs typeface="Calibri"/>
              </a:rPr>
              <a:t>available </a:t>
            </a:r>
            <a:r>
              <a:rPr sz="2200" b="1" spc="-5" dirty="0">
                <a:latin typeface="Calibri"/>
                <a:cs typeface="Calibri"/>
              </a:rPr>
              <a:t>in </a:t>
            </a:r>
            <a:r>
              <a:rPr sz="2200" b="1" spc="-10" dirty="0">
                <a:latin typeface="Calibri"/>
                <a:cs typeface="Calibri"/>
              </a:rPr>
              <a:t>the </a:t>
            </a:r>
            <a:r>
              <a:rPr sz="2200" b="1" spc="-15" dirty="0">
                <a:latin typeface="Calibri"/>
                <a:cs typeface="Calibri"/>
              </a:rPr>
              <a:t>ready </a:t>
            </a:r>
            <a:r>
              <a:rPr sz="2200" b="1" spc="-10" dirty="0">
                <a:latin typeface="Calibri"/>
                <a:cs typeface="Calibri"/>
              </a:rPr>
              <a:t>queue at  time </a:t>
            </a:r>
            <a:r>
              <a:rPr sz="2200" b="1" spc="-5" dirty="0">
                <a:latin typeface="Calibri"/>
                <a:cs typeface="Calibri"/>
              </a:rPr>
              <a:t>0, and some </a:t>
            </a:r>
            <a:r>
              <a:rPr sz="2200" b="1" spc="-10" dirty="0">
                <a:latin typeface="Calibri"/>
                <a:cs typeface="Calibri"/>
              </a:rPr>
              <a:t>jobs arrive </a:t>
            </a:r>
            <a:r>
              <a:rPr sz="2200" b="1" spc="-25" dirty="0">
                <a:latin typeface="Calibri"/>
                <a:cs typeface="Calibri"/>
              </a:rPr>
              <a:t>after </a:t>
            </a:r>
            <a:r>
              <a:rPr sz="2200" b="1" spc="-5" dirty="0">
                <a:latin typeface="Calibri"/>
                <a:cs typeface="Calibri"/>
              </a:rPr>
              <a:t>some </a:t>
            </a:r>
            <a:r>
              <a:rPr sz="2200" b="1" spc="-10" dirty="0">
                <a:latin typeface="Calibri"/>
                <a:cs typeface="Calibri"/>
              </a:rPr>
              <a:t>time, </a:t>
            </a:r>
            <a:r>
              <a:rPr sz="2200" b="1" spc="-5" dirty="0">
                <a:latin typeface="Calibri"/>
                <a:cs typeface="Calibri"/>
              </a:rPr>
              <a:t>in such  </a:t>
            </a:r>
            <a:r>
              <a:rPr sz="2200" b="1" spc="-10" dirty="0">
                <a:latin typeface="Calibri"/>
                <a:cs typeface="Calibri"/>
              </a:rPr>
              <a:t>situation, sometimes process with </a:t>
            </a:r>
            <a:r>
              <a:rPr sz="2200" b="1" spc="-5" dirty="0">
                <a:latin typeface="Calibri"/>
                <a:cs typeface="Calibri"/>
              </a:rPr>
              <a:t>short </a:t>
            </a:r>
            <a:r>
              <a:rPr sz="2200" b="1" spc="-15" dirty="0">
                <a:latin typeface="Calibri"/>
                <a:cs typeface="Calibri"/>
              </a:rPr>
              <a:t>burst </a:t>
            </a:r>
            <a:r>
              <a:rPr sz="2200" b="1" spc="-10" dirty="0">
                <a:latin typeface="Calibri"/>
                <a:cs typeface="Calibri"/>
              </a:rPr>
              <a:t>time </a:t>
            </a:r>
            <a:r>
              <a:rPr sz="2200" b="1" spc="-20" dirty="0">
                <a:latin typeface="Calibri"/>
                <a:cs typeface="Calibri"/>
              </a:rPr>
              <a:t>have </a:t>
            </a:r>
            <a:r>
              <a:rPr sz="2200" b="1" spc="-10" dirty="0">
                <a:latin typeface="Calibri"/>
                <a:cs typeface="Calibri"/>
              </a:rPr>
              <a:t>to  </a:t>
            </a:r>
            <a:r>
              <a:rPr sz="2200" b="1" spc="-15" dirty="0">
                <a:latin typeface="Calibri"/>
                <a:cs typeface="Calibri"/>
              </a:rPr>
              <a:t>wait for </a:t>
            </a:r>
            <a:r>
              <a:rPr sz="2200" b="1" spc="-10" dirty="0">
                <a:latin typeface="Calibri"/>
                <a:cs typeface="Calibri"/>
              </a:rPr>
              <a:t>the current process's </a:t>
            </a:r>
            <a:r>
              <a:rPr sz="2200" b="1" spc="-20" dirty="0">
                <a:latin typeface="Calibri"/>
                <a:cs typeface="Calibri"/>
              </a:rPr>
              <a:t>execution </a:t>
            </a:r>
            <a:r>
              <a:rPr sz="2200" b="1" spc="-10" dirty="0">
                <a:latin typeface="Calibri"/>
                <a:cs typeface="Calibri"/>
              </a:rPr>
              <a:t>to finish, because </a:t>
            </a:r>
            <a:r>
              <a:rPr sz="2200" b="1" spc="-5" dirty="0">
                <a:latin typeface="Calibri"/>
                <a:cs typeface="Calibri"/>
              </a:rPr>
              <a:t>in  Non </a:t>
            </a:r>
            <a:r>
              <a:rPr sz="2200" b="1" spc="-15" dirty="0">
                <a:latin typeface="Calibri"/>
                <a:cs typeface="Calibri"/>
              </a:rPr>
              <a:t>Pre-emptive </a:t>
            </a:r>
            <a:r>
              <a:rPr sz="2200" b="1" spc="-55" dirty="0">
                <a:latin typeface="Calibri"/>
                <a:cs typeface="Calibri"/>
              </a:rPr>
              <a:t>SJF, </a:t>
            </a:r>
            <a:r>
              <a:rPr sz="2200" b="1" spc="-5" dirty="0">
                <a:latin typeface="Calibri"/>
                <a:cs typeface="Calibri"/>
              </a:rPr>
              <a:t>on </a:t>
            </a:r>
            <a:r>
              <a:rPr sz="2200" b="1" spc="-10" dirty="0">
                <a:latin typeface="Calibri"/>
                <a:cs typeface="Calibri"/>
              </a:rPr>
              <a:t>arrival of </a:t>
            </a:r>
            <a:r>
              <a:rPr sz="2200" b="1" dirty="0">
                <a:latin typeface="Calibri"/>
                <a:cs typeface="Calibri"/>
              </a:rPr>
              <a:t>a </a:t>
            </a:r>
            <a:r>
              <a:rPr sz="2200" b="1" spc="-10" dirty="0">
                <a:latin typeface="Calibri"/>
                <a:cs typeface="Calibri"/>
              </a:rPr>
              <a:t>process </a:t>
            </a:r>
            <a:r>
              <a:rPr sz="2200" b="1" spc="-5" dirty="0">
                <a:latin typeface="Calibri"/>
                <a:cs typeface="Calibri"/>
              </a:rPr>
              <a:t>with </a:t>
            </a:r>
            <a:r>
              <a:rPr sz="2200" b="1" spc="-10" dirty="0">
                <a:latin typeface="Calibri"/>
                <a:cs typeface="Calibri"/>
              </a:rPr>
              <a:t>short  </a:t>
            </a:r>
            <a:r>
              <a:rPr sz="2200" b="1" spc="-20" dirty="0">
                <a:latin typeface="Calibri"/>
                <a:cs typeface="Calibri"/>
              </a:rPr>
              <a:t>duration, </a:t>
            </a:r>
            <a:r>
              <a:rPr sz="2200" b="1" spc="-10" dirty="0">
                <a:latin typeface="Calibri"/>
                <a:cs typeface="Calibri"/>
              </a:rPr>
              <a:t>the </a:t>
            </a:r>
            <a:r>
              <a:rPr sz="2200" b="1" spc="-15" dirty="0">
                <a:latin typeface="Calibri"/>
                <a:cs typeface="Calibri"/>
              </a:rPr>
              <a:t>existing </a:t>
            </a:r>
            <a:r>
              <a:rPr sz="2200" b="1" spc="-10" dirty="0">
                <a:latin typeface="Calibri"/>
                <a:cs typeface="Calibri"/>
              </a:rPr>
              <a:t>job/process's </a:t>
            </a:r>
            <a:r>
              <a:rPr sz="2200" b="1" spc="-20" dirty="0">
                <a:latin typeface="Calibri"/>
                <a:cs typeface="Calibri"/>
              </a:rPr>
              <a:t>execution </a:t>
            </a:r>
            <a:r>
              <a:rPr sz="2200" b="1" spc="-5" dirty="0">
                <a:latin typeface="Calibri"/>
                <a:cs typeface="Calibri"/>
              </a:rPr>
              <a:t>is </a:t>
            </a:r>
            <a:r>
              <a:rPr sz="2200" b="1" spc="-10" dirty="0">
                <a:latin typeface="Calibri"/>
                <a:cs typeface="Calibri"/>
              </a:rPr>
              <a:t>not  </a:t>
            </a:r>
            <a:r>
              <a:rPr sz="2200" b="1" spc="-20" dirty="0">
                <a:latin typeface="Calibri"/>
                <a:cs typeface="Calibri"/>
              </a:rPr>
              <a:t>halted/stopped </a:t>
            </a:r>
            <a:r>
              <a:rPr sz="2200" b="1" spc="-15" dirty="0">
                <a:latin typeface="Calibri"/>
                <a:cs typeface="Calibri"/>
              </a:rPr>
              <a:t>to </a:t>
            </a:r>
            <a:r>
              <a:rPr sz="2200" b="1" spc="-20" dirty="0">
                <a:latin typeface="Calibri"/>
                <a:cs typeface="Calibri"/>
              </a:rPr>
              <a:t>execute </a:t>
            </a:r>
            <a:r>
              <a:rPr sz="2200" b="1" spc="-10" dirty="0">
                <a:latin typeface="Calibri"/>
                <a:cs typeface="Calibri"/>
              </a:rPr>
              <a:t>the </a:t>
            </a:r>
            <a:r>
              <a:rPr sz="2200" b="1" spc="-5" dirty="0">
                <a:latin typeface="Calibri"/>
                <a:cs typeface="Calibri"/>
              </a:rPr>
              <a:t>short job</a:t>
            </a:r>
            <a:r>
              <a:rPr sz="2200" b="1" spc="-10" dirty="0">
                <a:latin typeface="Calibri"/>
                <a:cs typeface="Calibri"/>
              </a:rPr>
              <a:t> </a:t>
            </a:r>
            <a:r>
              <a:rPr sz="2200" b="1" spc="-20" dirty="0">
                <a:latin typeface="Calibri"/>
                <a:cs typeface="Calibri"/>
              </a:rPr>
              <a:t>first.</a:t>
            </a:r>
            <a:endParaRPr sz="2200">
              <a:latin typeface="Calibri"/>
              <a:cs typeface="Calibri"/>
            </a:endParaRPr>
          </a:p>
          <a:p>
            <a:pPr marL="749300" marR="57150" indent="-228600" algn="just">
              <a:lnSpc>
                <a:spcPts val="2370"/>
              </a:lnSpc>
              <a:spcBef>
                <a:spcPts val="535"/>
              </a:spcBef>
              <a:buFont typeface="Symbol"/>
              <a:buChar char="▪"/>
              <a:tabLst>
                <a:tab pos="749300" algn="l"/>
              </a:tabLst>
            </a:pPr>
            <a:r>
              <a:rPr sz="2200" spc="-10" dirty="0">
                <a:latin typeface="Calibri"/>
                <a:cs typeface="Calibri"/>
              </a:rPr>
              <a:t>This </a:t>
            </a:r>
            <a:r>
              <a:rPr sz="2200" spc="-5" dirty="0">
                <a:latin typeface="Calibri"/>
                <a:cs typeface="Calibri"/>
              </a:rPr>
              <a:t>leads </a:t>
            </a:r>
            <a:r>
              <a:rPr sz="2200" spc="-10" dirty="0">
                <a:latin typeface="Calibri"/>
                <a:cs typeface="Calibri"/>
              </a:rPr>
              <a:t>to the problem </a:t>
            </a:r>
            <a:r>
              <a:rPr sz="2200" dirty="0">
                <a:latin typeface="Calibri"/>
                <a:cs typeface="Calibri"/>
              </a:rPr>
              <a:t>of </a:t>
            </a:r>
            <a:r>
              <a:rPr sz="2200" spc="-10" dirty="0">
                <a:latin typeface="Calibri"/>
                <a:cs typeface="Calibri"/>
              </a:rPr>
              <a:t>Starvation, </a:t>
            </a:r>
            <a:r>
              <a:rPr sz="2200" spc="-15" dirty="0">
                <a:latin typeface="Calibri"/>
                <a:cs typeface="Calibri"/>
              </a:rPr>
              <a:t>where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-95" dirty="0">
                <a:latin typeface="Calibri"/>
                <a:cs typeface="Calibri"/>
              </a:rPr>
              <a:t>shorter  </a:t>
            </a:r>
            <a:r>
              <a:rPr sz="2200" spc="-10" dirty="0">
                <a:latin typeface="Calibri"/>
                <a:cs typeface="Calibri"/>
              </a:rPr>
              <a:t>process </a:t>
            </a:r>
            <a:r>
              <a:rPr sz="2200" spc="-5" dirty="0">
                <a:latin typeface="Calibri"/>
                <a:cs typeface="Calibri"/>
              </a:rPr>
              <a:t>has </a:t>
            </a:r>
            <a:r>
              <a:rPr sz="2200" spc="-10" dirty="0">
                <a:latin typeface="Calibri"/>
                <a:cs typeface="Calibri"/>
              </a:rPr>
              <a:t>to wait </a:t>
            </a:r>
            <a:r>
              <a:rPr sz="2200" spc="-20" dirty="0">
                <a:latin typeface="Calibri"/>
                <a:cs typeface="Calibri"/>
              </a:rPr>
              <a:t>for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-5" dirty="0">
                <a:latin typeface="Calibri"/>
                <a:cs typeface="Calibri"/>
              </a:rPr>
              <a:t>long </a:t>
            </a:r>
            <a:r>
              <a:rPr sz="2200" spc="-10" dirty="0">
                <a:latin typeface="Calibri"/>
                <a:cs typeface="Calibri"/>
              </a:rPr>
              <a:t>time </a:t>
            </a:r>
            <a:r>
              <a:rPr sz="2200" spc="-15" dirty="0">
                <a:latin typeface="Calibri"/>
                <a:cs typeface="Calibri"/>
              </a:rPr>
              <a:t>until </a:t>
            </a:r>
            <a:r>
              <a:rPr sz="2200" spc="-10" dirty="0">
                <a:latin typeface="Calibri"/>
                <a:cs typeface="Calibri"/>
              </a:rPr>
              <a:t>the </a:t>
            </a:r>
            <a:r>
              <a:rPr sz="2200" spc="-15" dirty="0">
                <a:latin typeface="Calibri"/>
                <a:cs typeface="Calibri"/>
              </a:rPr>
              <a:t>current </a:t>
            </a:r>
            <a:r>
              <a:rPr sz="2200" spc="-5" dirty="0">
                <a:latin typeface="Calibri"/>
                <a:cs typeface="Calibri"/>
              </a:rPr>
              <a:t>longer   </a:t>
            </a:r>
            <a:r>
              <a:rPr sz="2200" spc="-10" dirty="0">
                <a:latin typeface="Calibri"/>
                <a:cs typeface="Calibri"/>
              </a:rPr>
              <a:t>process gets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executed.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3987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8439">
            <a:solidFill>
              <a:srgbClr val="4371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5088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8439">
            <a:solidFill>
              <a:srgbClr val="4371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239" y="194767"/>
            <a:ext cx="872997" cy="47951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94000" y="2290317"/>
            <a:ext cx="4073398" cy="2803677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6834" y="102971"/>
              <a:ext cx="1309674" cy="72683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144000" cy="68576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947877"/>
              <a:ext cx="9144000" cy="730250"/>
            </a:xfrm>
            <a:custGeom>
              <a:avLst/>
              <a:gdLst/>
              <a:ahLst/>
              <a:cxnLst/>
              <a:rect l="l" t="t" r="r" b="b"/>
              <a:pathLst>
                <a:path w="9144000" h="730250">
                  <a:moveTo>
                    <a:pt x="9144000" y="0"/>
                  </a:moveTo>
                  <a:lnTo>
                    <a:pt x="0" y="0"/>
                  </a:lnTo>
                  <a:lnTo>
                    <a:pt x="0" y="730084"/>
                  </a:lnTo>
                  <a:lnTo>
                    <a:pt x="4572000" y="730084"/>
                  </a:lnTo>
                  <a:lnTo>
                    <a:pt x="9144000" y="73008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8739" y="1042809"/>
            <a:ext cx="25273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Pre-emptive</a:t>
            </a:r>
            <a:r>
              <a:rPr spc="-55" dirty="0"/>
              <a:t> </a:t>
            </a:r>
            <a:r>
              <a:rPr spc="-10" dirty="0"/>
              <a:t>SJF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07301" y="1816100"/>
            <a:ext cx="7725409" cy="170878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sz="2400" b="1" spc="-10" dirty="0">
                <a:latin typeface="Calibri"/>
                <a:cs typeface="Calibri"/>
              </a:rPr>
              <a:t>In Preemptive Shortest </a:t>
            </a:r>
            <a:r>
              <a:rPr sz="2400" b="1" spc="-5" dirty="0">
                <a:latin typeface="Calibri"/>
                <a:cs typeface="Calibri"/>
              </a:rPr>
              <a:t>Job </a:t>
            </a:r>
            <a:r>
              <a:rPr sz="2400" b="1" spc="-15" dirty="0">
                <a:latin typeface="Calibri"/>
                <a:cs typeface="Calibri"/>
              </a:rPr>
              <a:t>First </a:t>
            </a:r>
            <a:r>
              <a:rPr sz="2400" b="1" dirty="0">
                <a:latin typeface="Calibri"/>
                <a:cs typeface="Calibri"/>
              </a:rPr>
              <a:t>Scheduling, </a:t>
            </a:r>
            <a:r>
              <a:rPr sz="2400" b="1" spc="-5" dirty="0">
                <a:latin typeface="Calibri"/>
                <a:cs typeface="Calibri"/>
              </a:rPr>
              <a:t>jobs </a:t>
            </a:r>
            <a:r>
              <a:rPr sz="2400" b="1" spc="-10" dirty="0">
                <a:latin typeface="Calibri"/>
                <a:cs typeface="Calibri"/>
              </a:rPr>
              <a:t>are </a:t>
            </a:r>
            <a:r>
              <a:rPr sz="2400" b="1" spc="-5" dirty="0">
                <a:latin typeface="Calibri"/>
                <a:cs typeface="Calibri"/>
              </a:rPr>
              <a:t>put  </a:t>
            </a:r>
            <a:r>
              <a:rPr sz="2400" b="1" spc="-20" dirty="0">
                <a:latin typeface="Calibri"/>
                <a:cs typeface="Calibri"/>
              </a:rPr>
              <a:t>into </a:t>
            </a:r>
            <a:r>
              <a:rPr sz="2400" b="1" spc="-10" dirty="0">
                <a:latin typeface="Calibri"/>
                <a:cs typeface="Calibri"/>
              </a:rPr>
              <a:t>ready </a:t>
            </a:r>
            <a:r>
              <a:rPr sz="2400" b="1" spc="-5" dirty="0">
                <a:latin typeface="Calibri"/>
                <a:cs typeface="Calibri"/>
              </a:rPr>
              <a:t>queue </a:t>
            </a:r>
            <a:r>
              <a:rPr sz="2400" b="1" dirty="0">
                <a:latin typeface="Calibri"/>
                <a:cs typeface="Calibri"/>
              </a:rPr>
              <a:t>as </a:t>
            </a:r>
            <a:r>
              <a:rPr sz="2400" b="1" spc="-10" dirty="0">
                <a:latin typeface="Calibri"/>
                <a:cs typeface="Calibri"/>
              </a:rPr>
              <a:t>they </a:t>
            </a:r>
            <a:r>
              <a:rPr sz="2400" b="1" spc="-5" dirty="0">
                <a:latin typeface="Calibri"/>
                <a:cs typeface="Calibri"/>
              </a:rPr>
              <a:t>arrive, </a:t>
            </a:r>
            <a:r>
              <a:rPr sz="2400" b="1" spc="-10" dirty="0">
                <a:latin typeface="Calibri"/>
                <a:cs typeface="Calibri"/>
              </a:rPr>
              <a:t>but </a:t>
            </a:r>
            <a:r>
              <a:rPr sz="2400" b="1" dirty="0">
                <a:latin typeface="Calibri"/>
                <a:cs typeface="Calibri"/>
              </a:rPr>
              <a:t>as a </a:t>
            </a:r>
            <a:r>
              <a:rPr sz="2400" b="1" spc="-10" dirty="0">
                <a:latin typeface="Calibri"/>
                <a:cs typeface="Calibri"/>
              </a:rPr>
              <a:t>process </a:t>
            </a:r>
            <a:r>
              <a:rPr sz="2400" b="1" spc="-5" dirty="0">
                <a:latin typeface="Calibri"/>
                <a:cs typeface="Calibri"/>
              </a:rPr>
              <a:t>with short  </a:t>
            </a:r>
            <a:r>
              <a:rPr sz="2400" b="1" spc="-15" dirty="0">
                <a:latin typeface="Calibri"/>
                <a:cs typeface="Calibri"/>
              </a:rPr>
              <a:t>burst </a:t>
            </a:r>
            <a:r>
              <a:rPr sz="2400" b="1" spc="-10" dirty="0">
                <a:latin typeface="Calibri"/>
                <a:cs typeface="Calibri"/>
              </a:rPr>
              <a:t>time </a:t>
            </a:r>
            <a:r>
              <a:rPr sz="2400" b="1" spc="-5" dirty="0">
                <a:latin typeface="Calibri"/>
                <a:cs typeface="Calibri"/>
              </a:rPr>
              <a:t>arrives, the </a:t>
            </a:r>
            <a:r>
              <a:rPr sz="2400" b="1" spc="-15" dirty="0">
                <a:latin typeface="Calibri"/>
                <a:cs typeface="Calibri"/>
              </a:rPr>
              <a:t>existing </a:t>
            </a:r>
            <a:r>
              <a:rPr sz="2400" b="1" spc="-5" dirty="0">
                <a:latin typeface="Calibri"/>
                <a:cs typeface="Calibri"/>
              </a:rPr>
              <a:t>process is </a:t>
            </a:r>
            <a:r>
              <a:rPr sz="2400" b="1" spc="-10" dirty="0">
                <a:latin typeface="Calibri"/>
                <a:cs typeface="Calibri"/>
              </a:rPr>
              <a:t>preempted </a:t>
            </a:r>
            <a:r>
              <a:rPr sz="2400" b="1" dirty="0">
                <a:latin typeface="Calibri"/>
                <a:cs typeface="Calibri"/>
              </a:rPr>
              <a:t>or  </a:t>
            </a:r>
            <a:r>
              <a:rPr sz="2400" b="1" spc="-10" dirty="0">
                <a:latin typeface="Calibri"/>
                <a:cs typeface="Calibri"/>
              </a:rPr>
              <a:t>removed from </a:t>
            </a:r>
            <a:r>
              <a:rPr sz="2400" b="1" spc="-15" dirty="0">
                <a:latin typeface="Calibri"/>
                <a:cs typeface="Calibri"/>
              </a:rPr>
              <a:t>execution, </a:t>
            </a:r>
            <a:r>
              <a:rPr sz="2400" b="1" spc="-5" dirty="0">
                <a:latin typeface="Calibri"/>
                <a:cs typeface="Calibri"/>
              </a:rPr>
              <a:t>and the </a:t>
            </a:r>
            <a:r>
              <a:rPr sz="2400" b="1" spc="-10" dirty="0">
                <a:latin typeface="Calibri"/>
                <a:cs typeface="Calibri"/>
              </a:rPr>
              <a:t>shorter </a:t>
            </a:r>
            <a:r>
              <a:rPr sz="2400" b="1" dirty="0">
                <a:latin typeface="Calibri"/>
                <a:cs typeface="Calibri"/>
              </a:rPr>
              <a:t>job </a:t>
            </a:r>
            <a:r>
              <a:rPr sz="2400" b="1" spc="-5" dirty="0">
                <a:latin typeface="Calibri"/>
                <a:cs typeface="Calibri"/>
              </a:rPr>
              <a:t>is </a:t>
            </a:r>
            <a:r>
              <a:rPr sz="2400" b="1" spc="-20" dirty="0">
                <a:latin typeface="Calibri"/>
                <a:cs typeface="Calibri"/>
              </a:rPr>
              <a:t>executed  first.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4677" y="1714322"/>
              <a:ext cx="5084635" cy="202392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161" y="3857396"/>
              <a:ext cx="7572603" cy="2138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3987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8439">
            <a:solidFill>
              <a:srgbClr val="4371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5088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8439">
            <a:solidFill>
              <a:srgbClr val="4371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239" y="194767"/>
            <a:ext cx="872997" cy="47951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94000" y="2290317"/>
            <a:ext cx="4073398" cy="2803677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6834" y="102971"/>
              <a:ext cx="1309674" cy="72683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144000" cy="68576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947877"/>
              <a:ext cx="9144000" cy="730250"/>
            </a:xfrm>
            <a:custGeom>
              <a:avLst/>
              <a:gdLst/>
              <a:ahLst/>
              <a:cxnLst/>
              <a:rect l="l" t="t" r="r" b="b"/>
              <a:pathLst>
                <a:path w="9144000" h="730250">
                  <a:moveTo>
                    <a:pt x="9144000" y="0"/>
                  </a:moveTo>
                  <a:lnTo>
                    <a:pt x="0" y="0"/>
                  </a:lnTo>
                  <a:lnTo>
                    <a:pt x="0" y="730084"/>
                  </a:lnTo>
                  <a:lnTo>
                    <a:pt x="4572000" y="730084"/>
                  </a:lnTo>
                  <a:lnTo>
                    <a:pt x="9144000" y="73008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8739" y="1042809"/>
            <a:ext cx="29991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Priority</a:t>
            </a:r>
            <a:r>
              <a:rPr spc="-55" dirty="0"/>
              <a:t> </a:t>
            </a:r>
            <a:r>
              <a:rPr spc="-10" dirty="0"/>
              <a:t>Scheduling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07301" y="1726232"/>
            <a:ext cx="7725409" cy="407670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05"/>
              </a:spcBef>
              <a:buFont typeface="Arial"/>
              <a:buChar char="•"/>
              <a:tabLst>
                <a:tab pos="241300" algn="l"/>
              </a:tabLst>
            </a:pPr>
            <a:r>
              <a:rPr sz="2400" b="1" spc="-5" dirty="0">
                <a:latin typeface="Calibri"/>
                <a:cs typeface="Calibri"/>
              </a:rPr>
              <a:t>Priority is assigned </a:t>
            </a:r>
            <a:r>
              <a:rPr sz="2400" b="1" spc="-15" dirty="0">
                <a:latin typeface="Calibri"/>
                <a:cs typeface="Calibri"/>
              </a:rPr>
              <a:t>for </a:t>
            </a:r>
            <a:r>
              <a:rPr sz="2400" b="1" spc="-5" dirty="0">
                <a:latin typeface="Calibri"/>
                <a:cs typeface="Calibri"/>
              </a:rPr>
              <a:t>each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process.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10"/>
              </a:spcBef>
              <a:buFont typeface="Arial"/>
              <a:buChar char="•"/>
              <a:tabLst>
                <a:tab pos="241300" algn="l"/>
              </a:tabLst>
            </a:pPr>
            <a:r>
              <a:rPr sz="2400" b="1" spc="-5" dirty="0">
                <a:latin typeface="Calibri"/>
                <a:cs typeface="Calibri"/>
              </a:rPr>
              <a:t>Process with </a:t>
            </a:r>
            <a:r>
              <a:rPr sz="2400" b="1" spc="-10" dirty="0">
                <a:latin typeface="Calibri"/>
                <a:cs typeface="Calibri"/>
              </a:rPr>
              <a:t>highest </a:t>
            </a:r>
            <a:r>
              <a:rPr sz="2400" b="1" spc="-5" dirty="0">
                <a:latin typeface="Calibri"/>
                <a:cs typeface="Calibri"/>
              </a:rPr>
              <a:t>priority is </a:t>
            </a:r>
            <a:r>
              <a:rPr sz="2400" b="1" spc="-20" dirty="0">
                <a:latin typeface="Calibri"/>
                <a:cs typeface="Calibri"/>
              </a:rPr>
              <a:t>executed </a:t>
            </a:r>
            <a:r>
              <a:rPr sz="2400" b="1" spc="-15" dirty="0">
                <a:latin typeface="Calibri"/>
                <a:cs typeface="Calibri"/>
              </a:rPr>
              <a:t>first </a:t>
            </a:r>
            <a:r>
              <a:rPr sz="2400" b="1" spc="-5" dirty="0">
                <a:latin typeface="Calibri"/>
                <a:cs typeface="Calibri"/>
              </a:rPr>
              <a:t>and so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on.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10"/>
              </a:spcBef>
              <a:buFont typeface="Arial"/>
              <a:buChar char="•"/>
              <a:tabLst>
                <a:tab pos="241300" algn="l"/>
              </a:tabLst>
            </a:pPr>
            <a:r>
              <a:rPr sz="2400" b="1" spc="-5" dirty="0">
                <a:latin typeface="Calibri"/>
                <a:cs typeface="Calibri"/>
              </a:rPr>
              <a:t>Processes with </a:t>
            </a:r>
            <a:r>
              <a:rPr sz="2400" b="1" dirty="0">
                <a:latin typeface="Calibri"/>
                <a:cs typeface="Calibri"/>
              </a:rPr>
              <a:t>same </a:t>
            </a:r>
            <a:r>
              <a:rPr sz="2400" b="1" spc="-5" dirty="0">
                <a:latin typeface="Calibri"/>
                <a:cs typeface="Calibri"/>
              </a:rPr>
              <a:t>priority </a:t>
            </a:r>
            <a:r>
              <a:rPr sz="2400" b="1" spc="-10" dirty="0">
                <a:latin typeface="Calibri"/>
                <a:cs typeface="Calibri"/>
              </a:rPr>
              <a:t>are </a:t>
            </a:r>
            <a:r>
              <a:rPr sz="2400" b="1" spc="-20" dirty="0">
                <a:latin typeface="Calibri"/>
                <a:cs typeface="Calibri"/>
              </a:rPr>
              <a:t>executed </a:t>
            </a:r>
            <a:r>
              <a:rPr sz="2400" b="1" spc="-5" dirty="0">
                <a:latin typeface="Calibri"/>
                <a:cs typeface="Calibri"/>
              </a:rPr>
              <a:t>in </a:t>
            </a:r>
            <a:r>
              <a:rPr sz="2400" b="1" spc="-20" dirty="0">
                <a:latin typeface="Calibri"/>
                <a:cs typeface="Calibri"/>
              </a:rPr>
              <a:t>FCFS </a:t>
            </a:r>
            <a:r>
              <a:rPr sz="2400" b="1" spc="-35" dirty="0">
                <a:latin typeface="Calibri"/>
                <a:cs typeface="Calibri"/>
              </a:rPr>
              <a:t>manner.</a:t>
            </a:r>
            <a:endParaRPr sz="2400">
              <a:latin typeface="Calibri"/>
              <a:cs typeface="Calibri"/>
            </a:endParaRPr>
          </a:p>
          <a:p>
            <a:pPr marL="241300" marR="6350" indent="-228600" algn="just">
              <a:lnSpc>
                <a:spcPts val="2590"/>
              </a:lnSpc>
              <a:spcBef>
                <a:spcPts val="1040"/>
              </a:spcBef>
              <a:buFont typeface="Arial"/>
              <a:buChar char="•"/>
              <a:tabLst>
                <a:tab pos="241300" algn="l"/>
              </a:tabLst>
            </a:pPr>
            <a:r>
              <a:rPr sz="2400" b="1" spc="-5" dirty="0">
                <a:latin typeface="Calibri"/>
                <a:cs typeface="Calibri"/>
              </a:rPr>
              <a:t>Priority can be decided based on </a:t>
            </a:r>
            <a:r>
              <a:rPr sz="2400" b="1" dirty="0">
                <a:latin typeface="Calibri"/>
                <a:cs typeface="Calibri"/>
              </a:rPr>
              <a:t>memory </a:t>
            </a:r>
            <a:r>
              <a:rPr sz="2400" b="1" spc="-10" dirty="0">
                <a:latin typeface="Calibri"/>
                <a:cs typeface="Calibri"/>
              </a:rPr>
              <a:t>requirements,  time requirements </a:t>
            </a:r>
            <a:r>
              <a:rPr sz="2400" b="1" dirty="0">
                <a:latin typeface="Calibri"/>
                <a:cs typeface="Calibri"/>
              </a:rPr>
              <a:t>or </a:t>
            </a:r>
            <a:r>
              <a:rPr sz="2400" b="1" spc="-15" dirty="0">
                <a:latin typeface="Calibri"/>
                <a:cs typeface="Calibri"/>
              </a:rPr>
              <a:t>any </a:t>
            </a:r>
            <a:r>
              <a:rPr sz="2400" b="1" spc="-5" dirty="0">
                <a:latin typeface="Calibri"/>
                <a:cs typeface="Calibri"/>
              </a:rPr>
              <a:t>other </a:t>
            </a:r>
            <a:r>
              <a:rPr sz="2400" b="1" spc="-10" dirty="0">
                <a:latin typeface="Calibri"/>
                <a:cs typeface="Calibri"/>
              </a:rPr>
              <a:t>resource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requirement.</a:t>
            </a:r>
            <a:endParaRPr sz="2400">
              <a:latin typeface="Calibri"/>
              <a:cs typeface="Calibri"/>
            </a:endParaRPr>
          </a:p>
          <a:p>
            <a:pPr marL="241300" marR="5715" indent="-228600" algn="just">
              <a:lnSpc>
                <a:spcPts val="2590"/>
              </a:lnSpc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b="1" spc="-10" dirty="0">
                <a:latin typeface="Calibri"/>
                <a:cs typeface="Calibri"/>
              </a:rPr>
              <a:t>Pre-emptive: </a:t>
            </a:r>
            <a:r>
              <a:rPr sz="2400" spc="-10" dirty="0">
                <a:latin typeface="Calibri"/>
                <a:cs typeface="Calibri"/>
              </a:rPr>
              <a:t>Preempt </a:t>
            </a:r>
            <a:r>
              <a:rPr sz="2400" spc="-5" dirty="0">
                <a:latin typeface="Calibri"/>
                <a:cs typeface="Calibri"/>
              </a:rPr>
              <a:t>the CPU if the priority </a:t>
            </a:r>
            <a:r>
              <a:rPr sz="2400" dirty="0">
                <a:latin typeface="Calibri"/>
                <a:cs typeface="Calibri"/>
              </a:rPr>
              <a:t>of </a:t>
            </a:r>
            <a:r>
              <a:rPr sz="2400" spc="-10" dirty="0">
                <a:latin typeface="Calibri"/>
                <a:cs typeface="Calibri"/>
              </a:rPr>
              <a:t>newly  </a:t>
            </a:r>
            <a:r>
              <a:rPr sz="2400" spc="-5" dirty="0">
                <a:latin typeface="Calibri"/>
                <a:cs typeface="Calibri"/>
              </a:rPr>
              <a:t>arrived </a:t>
            </a:r>
            <a:r>
              <a:rPr sz="2400" spc="-10" dirty="0">
                <a:latin typeface="Calibri"/>
                <a:cs typeface="Calibri"/>
              </a:rPr>
              <a:t>process </a:t>
            </a:r>
            <a:r>
              <a:rPr sz="2400" spc="-5" dirty="0">
                <a:latin typeface="Calibri"/>
                <a:cs typeface="Calibri"/>
              </a:rPr>
              <a:t>is higher than the priority </a:t>
            </a:r>
            <a:r>
              <a:rPr sz="2400" spc="-10" dirty="0">
                <a:latin typeface="Calibri"/>
                <a:cs typeface="Calibri"/>
              </a:rPr>
              <a:t>of </a:t>
            </a: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currently  </a:t>
            </a:r>
            <a:r>
              <a:rPr sz="2400" spc="-5" dirty="0">
                <a:latin typeface="Calibri"/>
                <a:cs typeface="Calibri"/>
              </a:rPr>
              <a:t>running</a:t>
            </a:r>
            <a:r>
              <a:rPr sz="2400" spc="-10" dirty="0">
                <a:latin typeface="Calibri"/>
                <a:cs typeface="Calibri"/>
              </a:rPr>
              <a:t> process.</a:t>
            </a:r>
            <a:endParaRPr sz="2400">
              <a:latin typeface="Calibri"/>
              <a:cs typeface="Calibri"/>
            </a:endParaRPr>
          </a:p>
          <a:p>
            <a:pPr marL="241300" marR="5080" indent="-228600" algn="just">
              <a:lnSpc>
                <a:spcPts val="2590"/>
              </a:lnSpc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b="1" spc="-10" dirty="0">
                <a:latin typeface="Calibri"/>
                <a:cs typeface="Calibri"/>
              </a:rPr>
              <a:t>Nonpreemptive: </a:t>
            </a:r>
            <a:r>
              <a:rPr sz="2400" spc="-5" dirty="0">
                <a:latin typeface="Calibri"/>
                <a:cs typeface="Calibri"/>
              </a:rPr>
              <a:t>It will simply put the </a:t>
            </a:r>
            <a:r>
              <a:rPr sz="2400" spc="-10" dirty="0">
                <a:latin typeface="Calibri"/>
                <a:cs typeface="Calibri"/>
              </a:rPr>
              <a:t>new process at </a:t>
            </a:r>
            <a:r>
              <a:rPr sz="2400" spc="-5" dirty="0">
                <a:latin typeface="Calibri"/>
                <a:cs typeface="Calibri"/>
              </a:rPr>
              <a:t>the  head of the </a:t>
            </a:r>
            <a:r>
              <a:rPr sz="2400" spc="-10" dirty="0">
                <a:latin typeface="Calibri"/>
                <a:cs typeface="Calibri"/>
              </a:rPr>
              <a:t>ready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queue.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43037" y="1714322"/>
            <a:ext cx="5915164" cy="4667034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301" y="1789592"/>
            <a:ext cx="7727950" cy="3770629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241300" indent="-228600" algn="just">
              <a:lnSpc>
                <a:spcPct val="100000"/>
              </a:lnSpc>
              <a:spcBef>
                <a:spcPts val="309"/>
              </a:spcBef>
              <a:buFont typeface="Arial"/>
              <a:buChar char="•"/>
              <a:tabLst>
                <a:tab pos="241300" algn="l"/>
              </a:tabLst>
            </a:pPr>
            <a:r>
              <a:rPr sz="2400" b="1" spc="-10" dirty="0">
                <a:latin typeface="Calibri"/>
                <a:cs typeface="Calibri"/>
              </a:rPr>
              <a:t>Problem:</a:t>
            </a:r>
            <a:endParaRPr sz="2400">
              <a:latin typeface="Calibri"/>
              <a:cs typeface="Calibri"/>
            </a:endParaRPr>
          </a:p>
          <a:p>
            <a:pPr marL="698500" marR="5080" lvl="1" indent="-228600" algn="just">
              <a:lnSpc>
                <a:spcPct val="90000"/>
              </a:lnSpc>
              <a:spcBef>
                <a:spcPts val="495"/>
              </a:spcBef>
              <a:buFont typeface="Arial"/>
              <a:buChar char="•"/>
              <a:tabLst>
                <a:tab pos="859790" algn="l"/>
              </a:tabLst>
            </a:pPr>
            <a:r>
              <a:rPr dirty="0"/>
              <a:t>	</a:t>
            </a:r>
            <a:r>
              <a:rPr sz="2400" b="1" spc="-15" dirty="0">
                <a:latin typeface="Calibri"/>
                <a:cs typeface="Calibri"/>
              </a:rPr>
              <a:t>Indefinite </a:t>
            </a:r>
            <a:r>
              <a:rPr sz="2400" b="1" spc="-5" dirty="0">
                <a:latin typeface="Calibri"/>
                <a:cs typeface="Calibri"/>
              </a:rPr>
              <a:t>Blocking/Starvation </a:t>
            </a:r>
            <a:r>
              <a:rPr sz="2400" spc="1210" dirty="0">
                <a:latin typeface="Symbol"/>
                <a:cs typeface="Symbol"/>
              </a:rPr>
              <a:t></a:t>
            </a:r>
            <a:r>
              <a:rPr sz="2400" spc="12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In </a:t>
            </a:r>
            <a:r>
              <a:rPr sz="2400" b="1" spc="-10" dirty="0">
                <a:latin typeface="Calibri"/>
                <a:cs typeface="Calibri"/>
              </a:rPr>
              <a:t>heavily </a:t>
            </a:r>
            <a:r>
              <a:rPr sz="2400" b="1" spc="-5" dirty="0">
                <a:latin typeface="Calibri"/>
                <a:cs typeface="Calibri"/>
              </a:rPr>
              <a:t>loaded  </a:t>
            </a:r>
            <a:r>
              <a:rPr sz="2400" b="1" spc="-20" dirty="0">
                <a:latin typeface="Calibri"/>
                <a:cs typeface="Calibri"/>
              </a:rPr>
              <a:t>systems </a:t>
            </a:r>
            <a:r>
              <a:rPr sz="2400" b="1" spc="-5" dirty="0">
                <a:latin typeface="Calibri"/>
                <a:cs typeface="Calibri"/>
              </a:rPr>
              <a:t>with High-priority processes </a:t>
            </a:r>
            <a:r>
              <a:rPr sz="2400" b="1" dirty="0">
                <a:latin typeface="Calibri"/>
                <a:cs typeface="Calibri"/>
              </a:rPr>
              <a:t>some </a:t>
            </a:r>
            <a:r>
              <a:rPr sz="2400" b="1" spc="-10" dirty="0">
                <a:latin typeface="Calibri"/>
                <a:cs typeface="Calibri"/>
              </a:rPr>
              <a:t>low </a:t>
            </a:r>
            <a:r>
              <a:rPr sz="2400" b="1" spc="-5" dirty="0">
                <a:latin typeface="Calibri"/>
                <a:cs typeface="Calibri"/>
              </a:rPr>
              <a:t>priority  processes </a:t>
            </a:r>
            <a:r>
              <a:rPr sz="2400" b="1" spc="-10" dirty="0">
                <a:latin typeface="Calibri"/>
                <a:cs typeface="Calibri"/>
              </a:rPr>
              <a:t>are </a:t>
            </a:r>
            <a:r>
              <a:rPr sz="2400" b="1" spc="-15" dirty="0">
                <a:latin typeface="Calibri"/>
                <a:cs typeface="Calibri"/>
              </a:rPr>
              <a:t>blocked </a:t>
            </a:r>
            <a:r>
              <a:rPr sz="2400" b="1" spc="-5" dirty="0">
                <a:latin typeface="Calibri"/>
                <a:cs typeface="Calibri"/>
              </a:rPr>
              <a:t>because of high number </a:t>
            </a:r>
            <a:r>
              <a:rPr sz="2400" b="1" dirty="0">
                <a:latin typeface="Calibri"/>
                <a:cs typeface="Calibri"/>
              </a:rPr>
              <a:t>of </a:t>
            </a:r>
            <a:r>
              <a:rPr sz="2400" b="1" spc="-5" dirty="0">
                <a:latin typeface="Calibri"/>
                <a:cs typeface="Calibri"/>
              </a:rPr>
              <a:t>high-  priority processes, </a:t>
            </a:r>
            <a:r>
              <a:rPr sz="2400" b="1" dirty="0">
                <a:latin typeface="Calibri"/>
                <a:cs typeface="Calibri"/>
              </a:rPr>
              <a:t>so </a:t>
            </a:r>
            <a:r>
              <a:rPr sz="2400" b="1" spc="-10" dirty="0">
                <a:latin typeface="Calibri"/>
                <a:cs typeface="Calibri"/>
              </a:rPr>
              <a:t>low </a:t>
            </a:r>
            <a:r>
              <a:rPr sz="2400" b="1" spc="-5" dirty="0">
                <a:latin typeface="Calibri"/>
                <a:cs typeface="Calibri"/>
              </a:rPr>
              <a:t>priority </a:t>
            </a:r>
            <a:r>
              <a:rPr sz="2400" b="1" spc="-10" dirty="0">
                <a:latin typeface="Calibri"/>
                <a:cs typeface="Calibri"/>
              </a:rPr>
              <a:t>process </a:t>
            </a:r>
            <a:r>
              <a:rPr sz="2400" b="1" spc="-5" dirty="0">
                <a:latin typeface="Calibri"/>
                <a:cs typeface="Calibri"/>
              </a:rPr>
              <a:t>will be  </a:t>
            </a:r>
            <a:r>
              <a:rPr sz="2400" b="1" spc="-10" dirty="0">
                <a:latin typeface="Calibri"/>
                <a:cs typeface="Calibri"/>
              </a:rPr>
              <a:t>waiting </a:t>
            </a:r>
            <a:r>
              <a:rPr sz="2400" b="1" spc="-20" dirty="0">
                <a:latin typeface="Calibri"/>
                <a:cs typeface="Calibri"/>
              </a:rPr>
              <a:t>indefinitely.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3550">
              <a:latin typeface="Calibri"/>
              <a:cs typeface="Calibri"/>
            </a:endParaRPr>
          </a:p>
          <a:p>
            <a:pPr marL="241300" indent="-228600" algn="just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400" b="1" spc="-5" dirty="0">
                <a:latin typeface="Calibri"/>
                <a:cs typeface="Calibri"/>
              </a:rPr>
              <a:t>Solution:</a:t>
            </a:r>
            <a:endParaRPr sz="2400">
              <a:latin typeface="Calibri"/>
              <a:cs typeface="Calibri"/>
            </a:endParaRPr>
          </a:p>
          <a:p>
            <a:pPr marL="698500" marR="9525" lvl="1" indent="-228600" algn="just">
              <a:lnSpc>
                <a:spcPts val="2590"/>
              </a:lnSpc>
              <a:spcBef>
                <a:spcPts val="540"/>
              </a:spcBef>
              <a:buFont typeface="Arial"/>
              <a:buChar char="•"/>
              <a:tabLst>
                <a:tab pos="823594" algn="l"/>
              </a:tabLst>
            </a:pPr>
            <a:r>
              <a:rPr dirty="0"/>
              <a:t>	</a:t>
            </a:r>
            <a:r>
              <a:rPr sz="2400" b="1" spc="195" dirty="0">
                <a:latin typeface="Calibri"/>
                <a:cs typeface="Calibri"/>
              </a:rPr>
              <a:t>Aging</a:t>
            </a:r>
            <a:r>
              <a:rPr sz="2400" spc="195" dirty="0">
                <a:latin typeface="Symbol"/>
                <a:cs typeface="Symbol"/>
              </a:rPr>
              <a:t></a:t>
            </a:r>
            <a:r>
              <a:rPr sz="2400" spc="1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Gradually increase </a:t>
            </a:r>
            <a:r>
              <a:rPr sz="2400" b="1" spc="-5" dirty="0">
                <a:latin typeface="Calibri"/>
                <a:cs typeface="Calibri"/>
              </a:rPr>
              <a:t>the priority </a:t>
            </a:r>
            <a:r>
              <a:rPr sz="2400" b="1" dirty="0">
                <a:latin typeface="Calibri"/>
                <a:cs typeface="Calibri"/>
              </a:rPr>
              <a:t>of </a:t>
            </a:r>
            <a:r>
              <a:rPr sz="2400" b="1" spc="-5" dirty="0">
                <a:latin typeface="Calibri"/>
                <a:cs typeface="Calibri"/>
              </a:rPr>
              <a:t>processes  </a:t>
            </a:r>
            <a:r>
              <a:rPr sz="2400" b="1" spc="-10" dirty="0">
                <a:latin typeface="Calibri"/>
                <a:cs typeface="Calibri"/>
              </a:rPr>
              <a:t>that wait </a:t>
            </a:r>
            <a:r>
              <a:rPr sz="2400" b="1" spc="-5" dirty="0">
                <a:latin typeface="Calibri"/>
                <a:cs typeface="Calibri"/>
              </a:rPr>
              <a:t>in the </a:t>
            </a:r>
            <a:r>
              <a:rPr sz="2400" b="1" spc="-20" dirty="0">
                <a:latin typeface="Calibri"/>
                <a:cs typeface="Calibri"/>
              </a:rPr>
              <a:t>system </a:t>
            </a:r>
            <a:r>
              <a:rPr sz="2400" b="1" spc="-15" dirty="0">
                <a:latin typeface="Calibri"/>
                <a:cs typeface="Calibri"/>
              </a:rPr>
              <a:t>for </a:t>
            </a:r>
            <a:r>
              <a:rPr sz="2400" b="1" dirty="0">
                <a:latin typeface="Calibri"/>
                <a:cs typeface="Calibri"/>
              </a:rPr>
              <a:t>a </a:t>
            </a:r>
            <a:r>
              <a:rPr sz="2400" b="1" spc="-5" dirty="0">
                <a:latin typeface="Calibri"/>
                <a:cs typeface="Calibri"/>
              </a:rPr>
              <a:t>long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time.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3987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8439">
            <a:solidFill>
              <a:srgbClr val="4371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5088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8439">
            <a:solidFill>
              <a:srgbClr val="4371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239" y="194767"/>
            <a:ext cx="872997" cy="47951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94000" y="2290317"/>
            <a:ext cx="4073398" cy="2803677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6834" y="102971"/>
              <a:ext cx="1309674" cy="72683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144000" cy="68576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947877"/>
              <a:ext cx="9144000" cy="730250"/>
            </a:xfrm>
            <a:custGeom>
              <a:avLst/>
              <a:gdLst/>
              <a:ahLst/>
              <a:cxnLst/>
              <a:rect l="l" t="t" r="r" b="b"/>
              <a:pathLst>
                <a:path w="9144000" h="730250">
                  <a:moveTo>
                    <a:pt x="9144000" y="0"/>
                  </a:moveTo>
                  <a:lnTo>
                    <a:pt x="0" y="0"/>
                  </a:lnTo>
                  <a:lnTo>
                    <a:pt x="0" y="730084"/>
                  </a:lnTo>
                  <a:lnTo>
                    <a:pt x="4572000" y="730084"/>
                  </a:lnTo>
                  <a:lnTo>
                    <a:pt x="9144000" y="73008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8739" y="1042809"/>
            <a:ext cx="38455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Round </a:t>
            </a:r>
            <a:r>
              <a:rPr spc="-20" dirty="0"/>
              <a:t>Robin</a:t>
            </a:r>
            <a:r>
              <a:rPr spc="-35" dirty="0"/>
              <a:t> </a:t>
            </a:r>
            <a:r>
              <a:rPr spc="-10" dirty="0"/>
              <a:t>Scheduling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07301" y="1820062"/>
            <a:ext cx="772287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latin typeface="Calibri"/>
                <a:cs typeface="Calibri"/>
              </a:rPr>
              <a:t>Each</a:t>
            </a:r>
            <a:r>
              <a:rPr sz="2200" b="1" spc="315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process</a:t>
            </a:r>
            <a:r>
              <a:rPr sz="2200" b="1" spc="315" dirty="0">
                <a:latin typeface="Calibri"/>
                <a:cs typeface="Calibri"/>
              </a:rPr>
              <a:t> </a:t>
            </a:r>
            <a:r>
              <a:rPr sz="2200" b="1" spc="-15" dirty="0">
                <a:latin typeface="Calibri"/>
                <a:cs typeface="Calibri"/>
              </a:rPr>
              <a:t>gets</a:t>
            </a:r>
            <a:r>
              <a:rPr sz="2200" b="1" spc="315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a</a:t>
            </a:r>
            <a:r>
              <a:rPr sz="2200" b="1" spc="310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small</a:t>
            </a:r>
            <a:r>
              <a:rPr sz="2200" b="1" spc="320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unit</a:t>
            </a:r>
            <a:r>
              <a:rPr sz="2200" b="1" spc="315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of</a:t>
            </a:r>
            <a:r>
              <a:rPr sz="2200" b="1" spc="310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CPU</a:t>
            </a:r>
            <a:r>
              <a:rPr sz="2200" b="1" spc="320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time</a:t>
            </a:r>
            <a:r>
              <a:rPr sz="2200" b="1" spc="310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(time</a:t>
            </a:r>
            <a:r>
              <a:rPr sz="2200" b="1" spc="310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quantum</a:t>
            </a:r>
            <a:r>
              <a:rPr sz="2200" b="1" spc="315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q),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35901" y="2121014"/>
            <a:ext cx="7493634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99815" algn="l"/>
              </a:tabLst>
            </a:pPr>
            <a:r>
              <a:rPr sz="2200" b="1" spc="-10" dirty="0">
                <a:latin typeface="Calibri"/>
                <a:cs typeface="Calibri"/>
              </a:rPr>
              <a:t>usually</a:t>
            </a:r>
            <a:r>
              <a:rPr sz="2200" b="1" spc="475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10-100</a:t>
            </a:r>
            <a:r>
              <a:rPr sz="2200" b="1" spc="465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milliseconds.	</a:t>
            </a:r>
            <a:r>
              <a:rPr sz="2200" b="1" spc="-25" dirty="0">
                <a:latin typeface="Calibri"/>
                <a:cs typeface="Calibri"/>
              </a:rPr>
              <a:t>After </a:t>
            </a:r>
            <a:r>
              <a:rPr sz="2200" b="1" spc="-10" dirty="0">
                <a:latin typeface="Calibri"/>
                <a:cs typeface="Calibri"/>
              </a:rPr>
              <a:t>this time has elapsed,</a:t>
            </a:r>
            <a:r>
              <a:rPr sz="2200" b="1" spc="270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the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7301" y="2329172"/>
            <a:ext cx="7727315" cy="2641600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241300" algn="just">
              <a:lnSpc>
                <a:spcPct val="100000"/>
              </a:lnSpc>
              <a:spcBef>
                <a:spcPts val="830"/>
              </a:spcBef>
            </a:pPr>
            <a:r>
              <a:rPr sz="2200" b="1" spc="-10" dirty="0">
                <a:latin typeface="Calibri"/>
                <a:cs typeface="Calibri"/>
              </a:rPr>
              <a:t>process </a:t>
            </a:r>
            <a:r>
              <a:rPr sz="2200" b="1" spc="-5" dirty="0">
                <a:latin typeface="Calibri"/>
                <a:cs typeface="Calibri"/>
              </a:rPr>
              <a:t>is </a:t>
            </a:r>
            <a:r>
              <a:rPr sz="2200" b="1" spc="-15" dirty="0">
                <a:latin typeface="Calibri"/>
                <a:cs typeface="Calibri"/>
              </a:rPr>
              <a:t>preempted </a:t>
            </a:r>
            <a:r>
              <a:rPr sz="2200" b="1" spc="-5" dirty="0">
                <a:latin typeface="Calibri"/>
                <a:cs typeface="Calibri"/>
              </a:rPr>
              <a:t>and </a:t>
            </a:r>
            <a:r>
              <a:rPr sz="2200" b="1" spc="-10" dirty="0">
                <a:latin typeface="Calibri"/>
                <a:cs typeface="Calibri"/>
              </a:rPr>
              <a:t>added to </a:t>
            </a:r>
            <a:r>
              <a:rPr sz="2200" b="1" spc="-5" dirty="0">
                <a:latin typeface="Calibri"/>
                <a:cs typeface="Calibri"/>
              </a:rPr>
              <a:t>the end of </a:t>
            </a:r>
            <a:r>
              <a:rPr sz="2200" b="1" spc="-10" dirty="0">
                <a:latin typeface="Calibri"/>
                <a:cs typeface="Calibri"/>
              </a:rPr>
              <a:t>the ready</a:t>
            </a:r>
            <a:r>
              <a:rPr sz="2200" b="1" spc="-70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queue.</a:t>
            </a:r>
            <a:endParaRPr sz="2200">
              <a:latin typeface="Calibri"/>
              <a:cs typeface="Calibri"/>
            </a:endParaRPr>
          </a:p>
          <a:p>
            <a:pPr marL="241300" indent="-228600" algn="just">
              <a:lnSpc>
                <a:spcPct val="100000"/>
              </a:lnSpc>
              <a:spcBef>
                <a:spcPts val="730"/>
              </a:spcBef>
              <a:buFont typeface="Arial"/>
              <a:buChar char="•"/>
              <a:tabLst>
                <a:tab pos="241300" algn="l"/>
              </a:tabLst>
            </a:pPr>
            <a:r>
              <a:rPr sz="2200" b="1" spc="-20" dirty="0">
                <a:latin typeface="Calibri"/>
                <a:cs typeface="Calibri"/>
              </a:rPr>
              <a:t>Context </a:t>
            </a:r>
            <a:r>
              <a:rPr sz="2200" b="1" spc="-10" dirty="0">
                <a:latin typeface="Calibri"/>
                <a:cs typeface="Calibri"/>
              </a:rPr>
              <a:t>switching </a:t>
            </a:r>
            <a:r>
              <a:rPr sz="2200" b="1" spc="-5" dirty="0">
                <a:latin typeface="Calibri"/>
                <a:cs typeface="Calibri"/>
              </a:rPr>
              <a:t>is </a:t>
            </a:r>
            <a:r>
              <a:rPr sz="2200" b="1" spc="-10" dirty="0">
                <a:latin typeface="Calibri"/>
                <a:cs typeface="Calibri"/>
              </a:rPr>
              <a:t>used to </a:t>
            </a:r>
            <a:r>
              <a:rPr sz="2200" b="1" spc="-15" dirty="0">
                <a:latin typeface="Calibri"/>
                <a:cs typeface="Calibri"/>
              </a:rPr>
              <a:t>save </a:t>
            </a:r>
            <a:r>
              <a:rPr sz="2200" b="1" spc="-20" dirty="0">
                <a:latin typeface="Calibri"/>
                <a:cs typeface="Calibri"/>
              </a:rPr>
              <a:t>states </a:t>
            </a:r>
            <a:r>
              <a:rPr sz="2200" b="1" spc="-5" dirty="0">
                <a:latin typeface="Calibri"/>
                <a:cs typeface="Calibri"/>
              </a:rPr>
              <a:t>of </a:t>
            </a:r>
            <a:r>
              <a:rPr sz="2200" b="1" spc="-15" dirty="0">
                <a:latin typeface="Calibri"/>
                <a:cs typeface="Calibri"/>
              </a:rPr>
              <a:t>preempted</a:t>
            </a:r>
            <a:r>
              <a:rPr sz="2200" b="1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processes.</a:t>
            </a:r>
            <a:endParaRPr sz="2200">
              <a:latin typeface="Calibri"/>
              <a:cs typeface="Calibri"/>
            </a:endParaRPr>
          </a:p>
          <a:p>
            <a:pPr marL="241300" marR="5080" indent="-228600" algn="just">
              <a:lnSpc>
                <a:spcPct val="89900"/>
              </a:lnSpc>
              <a:spcBef>
                <a:spcPts val="994"/>
              </a:spcBef>
              <a:buFont typeface="Arial"/>
              <a:buChar char="•"/>
              <a:tabLst>
                <a:tab pos="241300" algn="l"/>
              </a:tabLst>
            </a:pPr>
            <a:r>
              <a:rPr sz="2200" b="1" dirty="0">
                <a:latin typeface="Calibri"/>
                <a:cs typeface="Calibri"/>
              </a:rPr>
              <a:t>If </a:t>
            </a:r>
            <a:r>
              <a:rPr sz="2200" b="1" spc="-15" dirty="0">
                <a:latin typeface="Calibri"/>
                <a:cs typeface="Calibri"/>
              </a:rPr>
              <a:t>there are </a:t>
            </a:r>
            <a:r>
              <a:rPr sz="2200" b="1" i="1" dirty="0">
                <a:latin typeface="Calibri"/>
                <a:cs typeface="Calibri"/>
              </a:rPr>
              <a:t>n </a:t>
            </a:r>
            <a:r>
              <a:rPr sz="2200" b="1" spc="-10" dirty="0">
                <a:latin typeface="Calibri"/>
                <a:cs typeface="Calibri"/>
              </a:rPr>
              <a:t>processes in the </a:t>
            </a:r>
            <a:r>
              <a:rPr sz="2200" b="1" spc="-15" dirty="0">
                <a:latin typeface="Calibri"/>
                <a:cs typeface="Calibri"/>
              </a:rPr>
              <a:t>ready </a:t>
            </a:r>
            <a:r>
              <a:rPr sz="2200" b="1" spc="-10" dirty="0">
                <a:latin typeface="Calibri"/>
                <a:cs typeface="Calibri"/>
              </a:rPr>
              <a:t>queue </a:t>
            </a:r>
            <a:r>
              <a:rPr sz="2200" b="1" spc="-5" dirty="0">
                <a:latin typeface="Calibri"/>
                <a:cs typeface="Calibri"/>
              </a:rPr>
              <a:t>and the </a:t>
            </a:r>
            <a:r>
              <a:rPr sz="2200" b="1" spc="-10" dirty="0">
                <a:latin typeface="Calibri"/>
                <a:cs typeface="Calibri"/>
              </a:rPr>
              <a:t>time  quantum </a:t>
            </a:r>
            <a:r>
              <a:rPr sz="2200" b="1" spc="-5" dirty="0">
                <a:latin typeface="Calibri"/>
                <a:cs typeface="Calibri"/>
              </a:rPr>
              <a:t>is </a:t>
            </a:r>
            <a:r>
              <a:rPr sz="2200" b="1" i="1" spc="-5" dirty="0">
                <a:latin typeface="Calibri"/>
                <a:cs typeface="Calibri"/>
              </a:rPr>
              <a:t>q</a:t>
            </a:r>
            <a:r>
              <a:rPr sz="2200" b="1" spc="-5" dirty="0">
                <a:latin typeface="Calibri"/>
                <a:cs typeface="Calibri"/>
              </a:rPr>
              <a:t>, then each </a:t>
            </a:r>
            <a:r>
              <a:rPr sz="2200" b="1" spc="-10" dirty="0">
                <a:latin typeface="Calibri"/>
                <a:cs typeface="Calibri"/>
              </a:rPr>
              <a:t>process </a:t>
            </a:r>
            <a:r>
              <a:rPr sz="2200" b="1" spc="-15" dirty="0">
                <a:latin typeface="Calibri"/>
                <a:cs typeface="Calibri"/>
              </a:rPr>
              <a:t>gets </a:t>
            </a:r>
            <a:r>
              <a:rPr sz="2200" b="1" spc="5" dirty="0">
                <a:latin typeface="Calibri"/>
                <a:cs typeface="Calibri"/>
              </a:rPr>
              <a:t>1/</a:t>
            </a:r>
            <a:r>
              <a:rPr sz="2200" b="1" i="1" spc="5" dirty="0">
                <a:latin typeface="Calibri"/>
                <a:cs typeface="Calibri"/>
              </a:rPr>
              <a:t>n </a:t>
            </a:r>
            <a:r>
              <a:rPr sz="2200" b="1" spc="-10" dirty="0">
                <a:latin typeface="Calibri"/>
                <a:cs typeface="Calibri"/>
              </a:rPr>
              <a:t>of the </a:t>
            </a:r>
            <a:r>
              <a:rPr sz="2200" b="1" spc="-5" dirty="0">
                <a:latin typeface="Calibri"/>
                <a:cs typeface="Calibri"/>
              </a:rPr>
              <a:t>CPU </a:t>
            </a:r>
            <a:r>
              <a:rPr sz="2200" b="1" spc="-10" dirty="0">
                <a:latin typeface="Calibri"/>
                <a:cs typeface="Calibri"/>
              </a:rPr>
              <a:t>time </a:t>
            </a:r>
            <a:r>
              <a:rPr sz="2200" b="1" spc="-5" dirty="0">
                <a:latin typeface="Calibri"/>
                <a:cs typeface="Calibri"/>
              </a:rPr>
              <a:t>in  </a:t>
            </a:r>
            <a:r>
              <a:rPr sz="2200" b="1" spc="-10" dirty="0">
                <a:latin typeface="Calibri"/>
                <a:cs typeface="Calibri"/>
              </a:rPr>
              <a:t>chunks </a:t>
            </a:r>
            <a:r>
              <a:rPr sz="2200" b="1" spc="-5" dirty="0">
                <a:latin typeface="Calibri"/>
                <a:cs typeface="Calibri"/>
              </a:rPr>
              <a:t>of </a:t>
            </a:r>
            <a:r>
              <a:rPr sz="2200" b="1" spc="-10" dirty="0">
                <a:latin typeface="Calibri"/>
                <a:cs typeface="Calibri"/>
              </a:rPr>
              <a:t>at most </a:t>
            </a:r>
            <a:r>
              <a:rPr sz="2200" b="1" i="1" dirty="0">
                <a:latin typeface="Calibri"/>
                <a:cs typeface="Calibri"/>
              </a:rPr>
              <a:t>q </a:t>
            </a:r>
            <a:r>
              <a:rPr sz="2200" b="1" spc="-10" dirty="0">
                <a:latin typeface="Calibri"/>
                <a:cs typeface="Calibri"/>
              </a:rPr>
              <a:t>time units at </a:t>
            </a:r>
            <a:r>
              <a:rPr sz="2200" b="1" spc="-5" dirty="0">
                <a:latin typeface="Calibri"/>
                <a:cs typeface="Calibri"/>
              </a:rPr>
              <a:t>once. No </a:t>
            </a:r>
            <a:r>
              <a:rPr sz="2200" b="1" spc="-10" dirty="0">
                <a:latin typeface="Calibri"/>
                <a:cs typeface="Calibri"/>
              </a:rPr>
              <a:t>process </a:t>
            </a:r>
            <a:r>
              <a:rPr sz="2200" b="1" spc="-15" dirty="0">
                <a:latin typeface="Calibri"/>
                <a:cs typeface="Calibri"/>
              </a:rPr>
              <a:t>waits more  </a:t>
            </a:r>
            <a:r>
              <a:rPr sz="2200" b="1" spc="-10" dirty="0">
                <a:latin typeface="Calibri"/>
                <a:cs typeface="Calibri"/>
              </a:rPr>
              <a:t>than </a:t>
            </a:r>
            <a:r>
              <a:rPr sz="2200" b="1" spc="-5" dirty="0">
                <a:latin typeface="Calibri"/>
                <a:cs typeface="Calibri"/>
              </a:rPr>
              <a:t>(</a:t>
            </a:r>
            <a:r>
              <a:rPr sz="2200" b="1" i="1" spc="-5" dirty="0">
                <a:latin typeface="Calibri"/>
                <a:cs typeface="Calibri"/>
              </a:rPr>
              <a:t>n</a:t>
            </a:r>
            <a:r>
              <a:rPr sz="2200" b="1" spc="-5" dirty="0">
                <a:latin typeface="Calibri"/>
                <a:cs typeface="Calibri"/>
              </a:rPr>
              <a:t>-1)</a:t>
            </a:r>
            <a:r>
              <a:rPr sz="2200" b="1" i="1" spc="-5" dirty="0">
                <a:latin typeface="Calibri"/>
                <a:cs typeface="Calibri"/>
              </a:rPr>
              <a:t>q </a:t>
            </a:r>
            <a:r>
              <a:rPr sz="2200" b="1" spc="-10" dirty="0">
                <a:latin typeface="Calibri"/>
                <a:cs typeface="Calibri"/>
              </a:rPr>
              <a:t>time</a:t>
            </a:r>
            <a:r>
              <a:rPr sz="2200" b="1" spc="-25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units.</a:t>
            </a:r>
            <a:endParaRPr sz="2200">
              <a:latin typeface="Calibri"/>
              <a:cs typeface="Calibri"/>
            </a:endParaRPr>
          </a:p>
          <a:p>
            <a:pPr marL="241300" indent="-228600" algn="just">
              <a:lnSpc>
                <a:spcPct val="100000"/>
              </a:lnSpc>
              <a:spcBef>
                <a:spcPts val="730"/>
              </a:spcBef>
              <a:buFont typeface="Arial"/>
              <a:buChar char="•"/>
              <a:tabLst>
                <a:tab pos="241300" algn="l"/>
              </a:tabLst>
            </a:pPr>
            <a:r>
              <a:rPr sz="2200" b="1" spc="-5" dirty="0">
                <a:latin typeface="Calibri"/>
                <a:cs typeface="Calibri"/>
              </a:rPr>
              <a:t>Timer </a:t>
            </a:r>
            <a:r>
              <a:rPr sz="2200" b="1" spc="-15" dirty="0">
                <a:latin typeface="Calibri"/>
                <a:cs typeface="Calibri"/>
              </a:rPr>
              <a:t>interrupts </a:t>
            </a:r>
            <a:r>
              <a:rPr sz="2200" b="1" spc="-10" dirty="0">
                <a:latin typeface="Calibri"/>
                <a:cs typeface="Calibri"/>
              </a:rPr>
              <a:t>every quantum </a:t>
            </a:r>
            <a:r>
              <a:rPr sz="2200" b="1" spc="-15" dirty="0">
                <a:latin typeface="Calibri"/>
                <a:cs typeface="Calibri"/>
              </a:rPr>
              <a:t>to </a:t>
            </a:r>
            <a:r>
              <a:rPr sz="2200" b="1" spc="-10" dirty="0">
                <a:latin typeface="Calibri"/>
                <a:cs typeface="Calibri"/>
              </a:rPr>
              <a:t>schedule </a:t>
            </a:r>
            <a:r>
              <a:rPr sz="2200" b="1" spc="-15" dirty="0">
                <a:latin typeface="Calibri"/>
                <a:cs typeface="Calibri"/>
              </a:rPr>
              <a:t>next</a:t>
            </a:r>
            <a:r>
              <a:rPr sz="2200" b="1" spc="-10" dirty="0">
                <a:latin typeface="Calibri"/>
                <a:cs typeface="Calibri"/>
              </a:rPr>
              <a:t> process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"/>
            <a:ext cx="9144000" cy="6858000"/>
            <a:chOff x="0" y="12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7235" y="3071520"/>
              <a:ext cx="5430964" cy="280332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643037"/>
              <a:ext cx="9144000" cy="643255"/>
            </a:xfrm>
            <a:custGeom>
              <a:avLst/>
              <a:gdLst/>
              <a:ahLst/>
              <a:cxnLst/>
              <a:rect l="l" t="t" r="r" b="b"/>
              <a:pathLst>
                <a:path w="9144000" h="643255">
                  <a:moveTo>
                    <a:pt x="9144000" y="0"/>
                  </a:moveTo>
                  <a:lnTo>
                    <a:pt x="0" y="0"/>
                  </a:lnTo>
                  <a:lnTo>
                    <a:pt x="0" y="642962"/>
                  </a:lnTo>
                  <a:lnTo>
                    <a:pt x="4572000" y="642962"/>
                  </a:lnTo>
                  <a:lnTo>
                    <a:pt x="9144000" y="64296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1E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8097" y="1721053"/>
            <a:ext cx="12420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Contd…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6424555" y="2396877"/>
            <a:ext cx="2557780" cy="4244975"/>
            <a:chOff x="6424555" y="2396877"/>
            <a:chExt cx="2557780" cy="424497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18525" y="6032156"/>
              <a:ext cx="609485" cy="60948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9235" y="2401582"/>
              <a:ext cx="2548077" cy="402694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429235" y="2401557"/>
              <a:ext cx="2548255" cy="4027804"/>
            </a:xfrm>
            <a:custGeom>
              <a:avLst/>
              <a:gdLst/>
              <a:ahLst/>
              <a:cxnLst/>
              <a:rect l="l" t="t" r="r" b="b"/>
              <a:pathLst>
                <a:path w="2548254" h="4027804">
                  <a:moveTo>
                    <a:pt x="1274038" y="4027322"/>
                  </a:moveTo>
                  <a:lnTo>
                    <a:pt x="0" y="4027322"/>
                  </a:lnTo>
                  <a:lnTo>
                    <a:pt x="0" y="0"/>
                  </a:lnTo>
                  <a:lnTo>
                    <a:pt x="2548089" y="0"/>
                  </a:lnTo>
                  <a:lnTo>
                    <a:pt x="2548089" y="4027322"/>
                  </a:lnTo>
                  <a:lnTo>
                    <a:pt x="1274038" y="4027322"/>
                  </a:lnTo>
                  <a:close/>
                </a:path>
              </a:pathLst>
            </a:custGeom>
            <a:ln w="9359">
              <a:solidFill>
                <a:srgbClr val="1E48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90779" y="2462657"/>
            <a:ext cx="5699760" cy="3712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445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73355" algn="l"/>
              </a:tabLst>
            </a:pPr>
            <a:r>
              <a:rPr sz="2200" spc="-5" dirty="0">
                <a:latin typeface="Calibri"/>
                <a:cs typeface="Calibri"/>
              </a:rPr>
              <a:t>Programs are </a:t>
            </a:r>
            <a:r>
              <a:rPr sz="2200" spc="-10" dirty="0">
                <a:latin typeface="Calibri"/>
                <a:cs typeface="Calibri"/>
              </a:rPr>
              <a:t>executable(.exe) </a:t>
            </a:r>
            <a:r>
              <a:rPr sz="2200" spc="-5" dirty="0">
                <a:latin typeface="Calibri"/>
                <a:cs typeface="Calibri"/>
              </a:rPr>
              <a:t>files generally  stored in Secondary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Memory.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21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buFont typeface="Arial"/>
              <a:buChar char="•"/>
              <a:tabLst>
                <a:tab pos="173355" algn="l"/>
              </a:tabLst>
            </a:pPr>
            <a:r>
              <a:rPr sz="2200" spc="-5" dirty="0">
                <a:latin typeface="Calibri"/>
                <a:cs typeface="Calibri"/>
              </a:rPr>
              <a:t>In order </a:t>
            </a:r>
            <a:r>
              <a:rPr sz="2200" dirty="0">
                <a:latin typeface="Calibri"/>
                <a:cs typeface="Calibri"/>
              </a:rPr>
              <a:t>to </a:t>
            </a:r>
            <a:r>
              <a:rPr sz="2200" spc="-10" dirty="0">
                <a:latin typeface="Calibri"/>
                <a:cs typeface="Calibri"/>
              </a:rPr>
              <a:t>execute </a:t>
            </a:r>
            <a:r>
              <a:rPr sz="2200" spc="-5" dirty="0">
                <a:latin typeface="Calibri"/>
                <a:cs typeface="Calibri"/>
              </a:rPr>
              <a:t>program it </a:t>
            </a:r>
            <a:r>
              <a:rPr sz="2200" spc="-10" dirty="0">
                <a:latin typeface="Calibri"/>
                <a:cs typeface="Calibri"/>
              </a:rPr>
              <a:t>must </a:t>
            </a:r>
            <a:r>
              <a:rPr sz="2200" spc="-5" dirty="0">
                <a:latin typeface="Calibri"/>
                <a:cs typeface="Calibri"/>
              </a:rPr>
              <a:t>be loaded in  main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memory.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2150">
              <a:latin typeface="Calibri"/>
              <a:cs typeface="Calibri"/>
            </a:endParaRPr>
          </a:p>
          <a:p>
            <a:pPr marL="12700" marR="56515">
              <a:lnSpc>
                <a:spcPct val="100000"/>
              </a:lnSpc>
              <a:buFont typeface="Arial"/>
              <a:buChar char="•"/>
              <a:tabLst>
                <a:tab pos="173355" algn="l"/>
              </a:tabLst>
            </a:pPr>
            <a:r>
              <a:rPr sz="2200" spc="-5" dirty="0">
                <a:latin typeface="Calibri"/>
                <a:cs typeface="Calibri"/>
              </a:rPr>
              <a:t>When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-5" dirty="0">
                <a:latin typeface="Calibri"/>
                <a:cs typeface="Calibri"/>
              </a:rPr>
              <a:t>program </a:t>
            </a:r>
            <a:r>
              <a:rPr sz="2200" dirty="0">
                <a:latin typeface="Calibri"/>
                <a:cs typeface="Calibri"/>
              </a:rPr>
              <a:t>is </a:t>
            </a:r>
            <a:r>
              <a:rPr sz="2200" spc="-5" dirty="0">
                <a:latin typeface="Calibri"/>
                <a:cs typeface="Calibri"/>
              </a:rPr>
              <a:t>loaded </a:t>
            </a:r>
            <a:r>
              <a:rPr sz="2200" spc="-10" dirty="0">
                <a:latin typeface="Calibri"/>
                <a:cs typeface="Calibri"/>
              </a:rPr>
              <a:t>into the </a:t>
            </a:r>
            <a:r>
              <a:rPr sz="2200" spc="-5" dirty="0">
                <a:latin typeface="Calibri"/>
                <a:cs typeface="Calibri"/>
              </a:rPr>
              <a:t>memory and  </a:t>
            </a:r>
            <a:r>
              <a:rPr sz="2200" dirty="0">
                <a:latin typeface="Calibri"/>
                <a:cs typeface="Calibri"/>
              </a:rPr>
              <a:t>it </a:t>
            </a:r>
            <a:r>
              <a:rPr sz="2200" spc="-10" dirty="0">
                <a:latin typeface="Calibri"/>
                <a:cs typeface="Calibri"/>
              </a:rPr>
              <a:t>becomes</a:t>
            </a:r>
            <a:r>
              <a:rPr sz="2200" spc="459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process.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2150">
              <a:latin typeface="Calibri"/>
              <a:cs typeface="Calibri"/>
            </a:endParaRPr>
          </a:p>
          <a:p>
            <a:pPr marL="12700" marR="253365">
              <a:lnSpc>
                <a:spcPct val="100000"/>
              </a:lnSpc>
              <a:buFont typeface="Arial"/>
              <a:buChar char="•"/>
              <a:tabLst>
                <a:tab pos="173355" algn="l"/>
              </a:tabLst>
            </a:pPr>
            <a:r>
              <a:rPr sz="2200" spc="-10" dirty="0">
                <a:latin typeface="Calibri"/>
                <a:cs typeface="Calibri"/>
              </a:rPr>
              <a:t>Then </a:t>
            </a:r>
            <a:r>
              <a:rPr sz="2200" spc="-5" dirty="0">
                <a:latin typeface="Calibri"/>
                <a:cs typeface="Calibri"/>
              </a:rPr>
              <a:t>process memory can be divided into four  </a:t>
            </a:r>
            <a:r>
              <a:rPr sz="2200" spc="-10" dirty="0">
                <a:latin typeface="Calibri"/>
                <a:cs typeface="Calibri"/>
              </a:rPr>
              <a:t>sections </a:t>
            </a:r>
            <a:r>
              <a:rPr sz="2200" dirty="0">
                <a:latin typeface="Calibri"/>
                <a:cs typeface="Calibri"/>
              </a:rPr>
              <a:t>─ </a:t>
            </a:r>
            <a:r>
              <a:rPr sz="2200" spc="-5" dirty="0">
                <a:latin typeface="Calibri"/>
                <a:cs typeface="Calibri"/>
              </a:rPr>
              <a:t>stack, heap, </a:t>
            </a:r>
            <a:r>
              <a:rPr sz="2200" spc="-10" dirty="0">
                <a:latin typeface="Calibri"/>
                <a:cs typeface="Calibri"/>
              </a:rPr>
              <a:t>text </a:t>
            </a:r>
            <a:r>
              <a:rPr sz="2200" spc="-5" dirty="0">
                <a:latin typeface="Calibri"/>
                <a:cs typeface="Calibri"/>
              </a:rPr>
              <a:t>and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data.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77862" y="6461899"/>
            <a:ext cx="106743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Process Stack</a:t>
            </a:r>
            <a:r>
              <a:rPr sz="800" spc="-5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:Google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3987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8439">
            <a:solidFill>
              <a:srgbClr val="4371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5088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8439">
            <a:solidFill>
              <a:srgbClr val="4371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239" y="194767"/>
            <a:ext cx="872997" cy="47951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94000" y="2290317"/>
            <a:ext cx="4073398" cy="2803677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6834" y="102971"/>
              <a:ext cx="1309674" cy="72683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144000" cy="68576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947877"/>
              <a:ext cx="9144000" cy="730250"/>
            </a:xfrm>
            <a:custGeom>
              <a:avLst/>
              <a:gdLst/>
              <a:ahLst/>
              <a:cxnLst/>
              <a:rect l="l" t="t" r="r" b="b"/>
              <a:pathLst>
                <a:path w="9144000" h="730250">
                  <a:moveTo>
                    <a:pt x="9144000" y="0"/>
                  </a:moveTo>
                  <a:lnTo>
                    <a:pt x="0" y="0"/>
                  </a:lnTo>
                  <a:lnTo>
                    <a:pt x="0" y="730084"/>
                  </a:lnTo>
                  <a:lnTo>
                    <a:pt x="4572000" y="730084"/>
                  </a:lnTo>
                  <a:lnTo>
                    <a:pt x="9144000" y="73008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8739" y="1042809"/>
            <a:ext cx="34772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Time </a:t>
            </a:r>
            <a:r>
              <a:rPr spc="-10" dirty="0"/>
              <a:t>Quantum </a:t>
            </a:r>
            <a:r>
              <a:rPr spc="-5" dirty="0"/>
              <a:t>(q) </a:t>
            </a:r>
            <a:r>
              <a:rPr dirty="0"/>
              <a:t>=</a:t>
            </a:r>
            <a:r>
              <a:rPr spc="-60" dirty="0"/>
              <a:t> </a:t>
            </a:r>
            <a:r>
              <a:rPr dirty="0"/>
              <a:t>5</a:t>
            </a: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52637" y="2014207"/>
            <a:ext cx="5238724" cy="3971874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301" y="1789592"/>
            <a:ext cx="7727950" cy="244348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09"/>
              </a:spcBef>
              <a:buFont typeface="Arial"/>
              <a:buChar char="•"/>
              <a:tabLst>
                <a:tab pos="241300" algn="l"/>
              </a:tabLst>
            </a:pPr>
            <a:r>
              <a:rPr sz="2400" b="1" spc="-10" dirty="0">
                <a:latin typeface="Calibri"/>
                <a:cs typeface="Calibri"/>
              </a:rPr>
              <a:t>Performance</a:t>
            </a:r>
            <a:endParaRPr sz="24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09"/>
              </a:spcBef>
              <a:buFont typeface="Arial"/>
              <a:buChar char="•"/>
              <a:tabLst>
                <a:tab pos="698500" algn="l"/>
              </a:tabLst>
            </a:pPr>
            <a:r>
              <a:rPr sz="2400" b="1" i="1" dirty="0">
                <a:latin typeface="Calibri"/>
                <a:cs typeface="Calibri"/>
              </a:rPr>
              <a:t>q </a:t>
            </a:r>
            <a:r>
              <a:rPr sz="2400" b="1" spc="-15" dirty="0">
                <a:latin typeface="Calibri"/>
                <a:cs typeface="Calibri"/>
              </a:rPr>
              <a:t>large </a:t>
            </a:r>
            <a:r>
              <a:rPr sz="2400" spc="-455" dirty="0">
                <a:latin typeface="Symbol"/>
                <a:cs typeface="Symbol"/>
              </a:rPr>
              <a:t></a:t>
            </a:r>
            <a:r>
              <a:rPr sz="2400" spc="-34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FIFO</a:t>
            </a:r>
            <a:endParaRPr sz="2400">
              <a:latin typeface="Calibri"/>
              <a:cs typeface="Calibri"/>
            </a:endParaRPr>
          </a:p>
          <a:p>
            <a:pPr marL="698500" marR="5080" lvl="1" indent="-228600">
              <a:lnSpc>
                <a:spcPts val="2590"/>
              </a:lnSpc>
              <a:spcBef>
                <a:spcPts val="535"/>
              </a:spcBef>
              <a:buFont typeface="Arial"/>
              <a:buChar char="•"/>
              <a:tabLst>
                <a:tab pos="698500" algn="l"/>
                <a:tab pos="1008380" algn="l"/>
                <a:tab pos="1826895" algn="l"/>
                <a:tab pos="2221230" algn="l"/>
                <a:tab pos="2531110" algn="l"/>
                <a:tab pos="3314700" algn="l"/>
                <a:tab pos="3780154" algn="l"/>
                <a:tab pos="4554220" algn="l"/>
                <a:tab pos="5273040" algn="l"/>
                <a:tab pos="6351905" algn="l"/>
                <a:tab pos="6766559" algn="l"/>
              </a:tabLst>
            </a:pPr>
            <a:r>
              <a:rPr sz="2400" b="1" i="1" dirty="0">
                <a:latin typeface="Calibri"/>
                <a:cs typeface="Calibri"/>
              </a:rPr>
              <a:t>q	</a:t>
            </a:r>
            <a:r>
              <a:rPr sz="2400" b="1" dirty="0">
                <a:latin typeface="Calibri"/>
                <a:cs typeface="Calibri"/>
              </a:rPr>
              <a:t>s</a:t>
            </a:r>
            <a:r>
              <a:rPr sz="2400" b="1" spc="5" dirty="0">
                <a:latin typeface="Calibri"/>
                <a:cs typeface="Calibri"/>
              </a:rPr>
              <a:t>m</a:t>
            </a:r>
            <a:r>
              <a:rPr sz="2400" b="1" dirty="0">
                <a:latin typeface="Calibri"/>
                <a:cs typeface="Calibri"/>
              </a:rPr>
              <a:t>a</a:t>
            </a:r>
            <a:r>
              <a:rPr sz="2400" b="1" spc="-10" dirty="0">
                <a:latin typeface="Calibri"/>
                <a:cs typeface="Calibri"/>
              </a:rPr>
              <a:t>l</a:t>
            </a:r>
            <a:r>
              <a:rPr sz="2400" b="1" dirty="0">
                <a:latin typeface="Calibri"/>
                <a:cs typeface="Calibri"/>
              </a:rPr>
              <a:t>l	</a:t>
            </a:r>
            <a:r>
              <a:rPr sz="2400" spc="-455" dirty="0">
                <a:latin typeface="Symbol"/>
                <a:cs typeface="Symbol"/>
              </a:rPr>
              <a:t>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b="1" i="1" dirty="0">
                <a:latin typeface="Calibri"/>
                <a:cs typeface="Calibri"/>
              </a:rPr>
              <a:t>q	</a:t>
            </a:r>
            <a:r>
              <a:rPr sz="2400" b="1" spc="5" dirty="0">
                <a:latin typeface="Calibri"/>
                <a:cs typeface="Calibri"/>
              </a:rPr>
              <a:t>m</a:t>
            </a:r>
            <a:r>
              <a:rPr sz="2400" b="1" spc="-10" dirty="0">
                <a:latin typeface="Calibri"/>
                <a:cs typeface="Calibri"/>
              </a:rPr>
              <a:t>u</a:t>
            </a:r>
            <a:r>
              <a:rPr sz="2400" b="1" spc="-20" dirty="0">
                <a:latin typeface="Calibri"/>
                <a:cs typeface="Calibri"/>
              </a:rPr>
              <a:t>s</a:t>
            </a:r>
            <a:r>
              <a:rPr sz="2400" b="1" dirty="0">
                <a:latin typeface="Calibri"/>
                <a:cs typeface="Calibri"/>
              </a:rPr>
              <a:t>t	be	</a:t>
            </a:r>
            <a:r>
              <a:rPr sz="2400" b="1" spc="-5" dirty="0">
                <a:latin typeface="Calibri"/>
                <a:cs typeface="Calibri"/>
              </a:rPr>
              <a:t>la</a:t>
            </a:r>
            <a:r>
              <a:rPr sz="2400" b="1" spc="-25" dirty="0">
                <a:latin typeface="Calibri"/>
                <a:cs typeface="Calibri"/>
              </a:rPr>
              <a:t>r</a:t>
            </a:r>
            <a:r>
              <a:rPr sz="2400" b="1" spc="-20" dirty="0">
                <a:latin typeface="Calibri"/>
                <a:cs typeface="Calibri"/>
              </a:rPr>
              <a:t>g</a:t>
            </a:r>
            <a:r>
              <a:rPr sz="2400" b="1" dirty="0">
                <a:latin typeface="Calibri"/>
                <a:cs typeface="Calibri"/>
              </a:rPr>
              <a:t>e	</a:t>
            </a:r>
            <a:r>
              <a:rPr sz="2400" b="1" spc="-5" dirty="0">
                <a:latin typeface="Calibri"/>
                <a:cs typeface="Calibri"/>
              </a:rPr>
              <a:t>wit</a:t>
            </a:r>
            <a:r>
              <a:rPr sz="2400" b="1" dirty="0">
                <a:latin typeface="Calibri"/>
                <a:cs typeface="Calibri"/>
              </a:rPr>
              <a:t>h	</a:t>
            </a:r>
            <a:r>
              <a:rPr sz="2400" b="1" spc="-25" dirty="0">
                <a:latin typeface="Calibri"/>
                <a:cs typeface="Calibri"/>
              </a:rPr>
              <a:t>r</a:t>
            </a:r>
            <a:r>
              <a:rPr sz="2400" b="1" spc="-5" dirty="0">
                <a:latin typeface="Calibri"/>
                <a:cs typeface="Calibri"/>
              </a:rPr>
              <a:t>e</a:t>
            </a:r>
            <a:r>
              <a:rPr sz="2400" b="1" dirty="0">
                <a:latin typeface="Calibri"/>
                <a:cs typeface="Calibri"/>
              </a:rPr>
              <a:t>s</a:t>
            </a:r>
            <a:r>
              <a:rPr sz="2400" b="1" spc="-10" dirty="0">
                <a:latin typeface="Calibri"/>
                <a:cs typeface="Calibri"/>
              </a:rPr>
              <a:t>p</a:t>
            </a:r>
            <a:r>
              <a:rPr sz="2400" b="1" spc="-5" dirty="0">
                <a:latin typeface="Calibri"/>
                <a:cs typeface="Calibri"/>
              </a:rPr>
              <a:t>e</a:t>
            </a:r>
            <a:r>
              <a:rPr sz="2400" b="1" dirty="0">
                <a:latin typeface="Calibri"/>
                <a:cs typeface="Calibri"/>
              </a:rPr>
              <a:t>ct	</a:t>
            </a:r>
            <a:r>
              <a:rPr sz="2400" b="1" spc="-35" dirty="0">
                <a:latin typeface="Calibri"/>
                <a:cs typeface="Calibri"/>
              </a:rPr>
              <a:t>t</a:t>
            </a:r>
            <a:r>
              <a:rPr sz="2400" b="1" dirty="0">
                <a:latin typeface="Calibri"/>
                <a:cs typeface="Calibri"/>
              </a:rPr>
              <a:t>o	</a:t>
            </a:r>
            <a:r>
              <a:rPr sz="2400" b="1" spc="-15" dirty="0">
                <a:latin typeface="Calibri"/>
                <a:cs typeface="Calibri"/>
              </a:rPr>
              <a:t>c</a:t>
            </a:r>
            <a:r>
              <a:rPr sz="2400" b="1" spc="5" dirty="0">
                <a:latin typeface="Calibri"/>
                <a:cs typeface="Calibri"/>
              </a:rPr>
              <a:t>o</a:t>
            </a:r>
            <a:r>
              <a:rPr sz="2400" b="1" spc="-30" dirty="0">
                <a:latin typeface="Calibri"/>
                <a:cs typeface="Calibri"/>
              </a:rPr>
              <a:t>n</a:t>
            </a:r>
            <a:r>
              <a:rPr sz="2400" b="1" spc="-35" dirty="0">
                <a:latin typeface="Calibri"/>
                <a:cs typeface="Calibri"/>
              </a:rPr>
              <a:t>t</a:t>
            </a:r>
            <a:r>
              <a:rPr sz="2400" b="1" spc="-30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x</a:t>
            </a:r>
            <a:r>
              <a:rPr sz="2400" b="1" dirty="0">
                <a:latin typeface="Calibri"/>
                <a:cs typeface="Calibri"/>
              </a:rPr>
              <a:t>t  </a:t>
            </a:r>
            <a:r>
              <a:rPr sz="2400" b="1" spc="-10" dirty="0">
                <a:latin typeface="Calibri"/>
                <a:cs typeface="Calibri"/>
              </a:rPr>
              <a:t>switch, </a:t>
            </a:r>
            <a:r>
              <a:rPr sz="2400" b="1" spc="-5" dirty="0">
                <a:latin typeface="Calibri"/>
                <a:cs typeface="Calibri"/>
              </a:rPr>
              <a:t>otherwise </a:t>
            </a:r>
            <a:r>
              <a:rPr sz="2400" b="1" spc="-10" dirty="0">
                <a:latin typeface="Calibri"/>
                <a:cs typeface="Calibri"/>
              </a:rPr>
              <a:t>overhead </a:t>
            </a:r>
            <a:r>
              <a:rPr sz="2400" b="1" spc="-5" dirty="0">
                <a:latin typeface="Calibri"/>
                <a:cs typeface="Calibri"/>
              </a:rPr>
              <a:t>is </a:t>
            </a:r>
            <a:r>
              <a:rPr sz="2400" b="1" spc="-15" dirty="0">
                <a:latin typeface="Calibri"/>
                <a:cs typeface="Calibri"/>
              </a:rPr>
              <a:t>too</a:t>
            </a:r>
            <a:r>
              <a:rPr sz="2400" b="1" spc="2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high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400" b="1" dirty="0">
                <a:latin typeface="Calibri"/>
                <a:cs typeface="Calibri"/>
              </a:rPr>
              <a:t>q </a:t>
            </a:r>
            <a:r>
              <a:rPr sz="2400" b="1" spc="-5" dirty="0">
                <a:latin typeface="Calibri"/>
                <a:cs typeface="Calibri"/>
              </a:rPr>
              <a:t>should be </a:t>
            </a:r>
            <a:r>
              <a:rPr sz="2400" b="1" spc="-10" dirty="0">
                <a:latin typeface="Calibri"/>
                <a:cs typeface="Calibri"/>
              </a:rPr>
              <a:t>large compared </a:t>
            </a:r>
            <a:r>
              <a:rPr sz="2400" b="1" spc="-15" dirty="0">
                <a:latin typeface="Calibri"/>
                <a:cs typeface="Calibri"/>
              </a:rPr>
              <a:t>to context </a:t>
            </a:r>
            <a:r>
              <a:rPr sz="2400" b="1" spc="-10" dirty="0">
                <a:latin typeface="Calibri"/>
                <a:cs typeface="Calibri"/>
              </a:rPr>
              <a:t>switch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time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10"/>
              </a:spcBef>
              <a:buFont typeface="Arial"/>
              <a:buChar char="•"/>
              <a:tabLst>
                <a:tab pos="241300" algn="l"/>
              </a:tabLst>
            </a:pPr>
            <a:r>
              <a:rPr sz="2400" b="1" dirty="0">
                <a:latin typeface="Calibri"/>
                <a:cs typeface="Calibri"/>
              </a:rPr>
              <a:t>q </a:t>
            </a:r>
            <a:r>
              <a:rPr sz="2400" b="1" spc="-5" dirty="0">
                <a:latin typeface="Calibri"/>
                <a:cs typeface="Calibri"/>
              </a:rPr>
              <a:t>usually 10ms </a:t>
            </a:r>
            <a:r>
              <a:rPr sz="2400" b="1" spc="-20" dirty="0">
                <a:latin typeface="Calibri"/>
                <a:cs typeface="Calibri"/>
              </a:rPr>
              <a:t>to </a:t>
            </a:r>
            <a:r>
              <a:rPr sz="2400" b="1" spc="-5" dirty="0">
                <a:latin typeface="Calibri"/>
                <a:cs typeface="Calibri"/>
              </a:rPr>
              <a:t>100ms, </a:t>
            </a:r>
            <a:r>
              <a:rPr sz="2400" b="1" spc="-15" dirty="0">
                <a:latin typeface="Calibri"/>
                <a:cs typeface="Calibri"/>
              </a:rPr>
              <a:t>context switch </a:t>
            </a:r>
            <a:r>
              <a:rPr sz="2400" b="1" dirty="0">
                <a:latin typeface="Calibri"/>
                <a:cs typeface="Calibri"/>
              </a:rPr>
              <a:t>&lt; 10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μsec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00198" y="4571644"/>
            <a:ext cx="5214962" cy="1835277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9363" y="1856879"/>
            <a:ext cx="8023313" cy="204480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91184" y="4391545"/>
            <a:ext cx="5550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Response </a:t>
            </a:r>
            <a:r>
              <a:rPr sz="1800" dirty="0">
                <a:latin typeface="Arial"/>
                <a:cs typeface="Arial"/>
              </a:rPr>
              <a:t>Time = </a:t>
            </a:r>
            <a:r>
              <a:rPr sz="1800" spc="-5" dirty="0">
                <a:latin typeface="Arial"/>
                <a:cs typeface="Arial"/>
              </a:rPr>
              <a:t>Start </a:t>
            </a:r>
            <a:r>
              <a:rPr sz="1800" dirty="0">
                <a:latin typeface="Arial"/>
                <a:cs typeface="Arial"/>
              </a:rPr>
              <a:t>Time </a:t>
            </a:r>
            <a:r>
              <a:rPr sz="1800" spc="-10" dirty="0">
                <a:latin typeface="Arial"/>
                <a:cs typeface="Arial"/>
              </a:rPr>
              <a:t>of </a:t>
            </a:r>
            <a:r>
              <a:rPr sz="1800" spc="-5" dirty="0">
                <a:latin typeface="Arial"/>
                <a:cs typeface="Arial"/>
              </a:rPr>
              <a:t>Process </a:t>
            </a:r>
            <a:r>
              <a:rPr sz="1800" dirty="0">
                <a:latin typeface="Arial"/>
                <a:cs typeface="Arial"/>
              </a:rPr>
              <a:t>– </a:t>
            </a:r>
            <a:r>
              <a:rPr sz="1800" spc="5" dirty="0">
                <a:latin typeface="Arial"/>
                <a:cs typeface="Arial"/>
              </a:rPr>
              <a:t>Arrival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Time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71433"/>
            <a:ext cx="9002877" cy="4071962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1762" y="1825193"/>
            <a:ext cx="6540474" cy="4351324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3987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8439">
            <a:solidFill>
              <a:srgbClr val="4371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5088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8439">
            <a:solidFill>
              <a:srgbClr val="4371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239" y="194767"/>
            <a:ext cx="872997" cy="47951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94000" y="2290317"/>
            <a:ext cx="4073398" cy="2803677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6834" y="102971"/>
              <a:ext cx="1309674" cy="72683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144000" cy="68576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947877"/>
              <a:ext cx="9144000" cy="730250"/>
            </a:xfrm>
            <a:custGeom>
              <a:avLst/>
              <a:gdLst/>
              <a:ahLst/>
              <a:cxnLst/>
              <a:rect l="l" t="t" r="r" b="b"/>
              <a:pathLst>
                <a:path w="9144000" h="730250">
                  <a:moveTo>
                    <a:pt x="9144000" y="0"/>
                  </a:moveTo>
                  <a:lnTo>
                    <a:pt x="0" y="0"/>
                  </a:lnTo>
                  <a:lnTo>
                    <a:pt x="0" y="730084"/>
                  </a:lnTo>
                  <a:lnTo>
                    <a:pt x="4572000" y="730084"/>
                  </a:lnTo>
                  <a:lnTo>
                    <a:pt x="9144000" y="73008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8739" y="1042809"/>
            <a:ext cx="45612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Multilevel </a:t>
            </a:r>
            <a:r>
              <a:rPr spc="-5" dirty="0"/>
              <a:t>Queue</a:t>
            </a:r>
            <a:r>
              <a:rPr spc="-40" dirty="0"/>
              <a:t> </a:t>
            </a:r>
            <a:r>
              <a:rPr spc="-10" dirty="0"/>
              <a:t>Scheduling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07301" y="1820062"/>
            <a:ext cx="7722234" cy="430911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41300" marR="5080" indent="-228600" algn="just">
              <a:lnSpc>
                <a:spcPts val="2370"/>
              </a:lnSpc>
              <a:spcBef>
                <a:spcPts val="400"/>
              </a:spcBef>
              <a:buFont typeface="Arial"/>
              <a:buChar char="•"/>
              <a:tabLst>
                <a:tab pos="241300" algn="l"/>
              </a:tabLst>
            </a:pPr>
            <a:r>
              <a:rPr sz="2200" dirty="0">
                <a:latin typeface="Calibri"/>
                <a:cs typeface="Calibri"/>
              </a:rPr>
              <a:t>A </a:t>
            </a:r>
            <a:r>
              <a:rPr sz="2200" spc="-10" dirty="0">
                <a:latin typeface="Calibri"/>
                <a:cs typeface="Calibri"/>
              </a:rPr>
              <a:t>multi-level queue scheduling algorithm partitions the ready  queue </a:t>
            </a:r>
            <a:r>
              <a:rPr sz="2200" spc="-15" dirty="0">
                <a:latin typeface="Calibri"/>
                <a:cs typeface="Calibri"/>
              </a:rPr>
              <a:t>into several </a:t>
            </a:r>
            <a:r>
              <a:rPr sz="2200" spc="-20" dirty="0">
                <a:latin typeface="Calibri"/>
                <a:cs typeface="Calibri"/>
              </a:rPr>
              <a:t>separate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queues.</a:t>
            </a:r>
            <a:endParaRPr sz="2200">
              <a:latin typeface="Calibri"/>
              <a:cs typeface="Calibri"/>
            </a:endParaRPr>
          </a:p>
          <a:p>
            <a:pPr marL="698500" lvl="1" indent="-228600" algn="just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698500" algn="l"/>
              </a:tabLst>
            </a:pPr>
            <a:r>
              <a:rPr sz="2200" spc="-20" dirty="0">
                <a:latin typeface="Calibri"/>
                <a:cs typeface="Calibri"/>
              </a:rPr>
              <a:t>foreground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(interactive)</a:t>
            </a:r>
            <a:endParaRPr sz="2200">
              <a:latin typeface="Calibri"/>
              <a:cs typeface="Calibri"/>
            </a:endParaRPr>
          </a:p>
          <a:p>
            <a:pPr marL="698500" lvl="1" indent="-228600" algn="just">
              <a:lnSpc>
                <a:spcPct val="100000"/>
              </a:lnSpc>
              <a:spcBef>
                <a:spcPts val="234"/>
              </a:spcBef>
              <a:buFont typeface="Arial"/>
              <a:buChar char="•"/>
              <a:tabLst>
                <a:tab pos="698500" algn="l"/>
              </a:tabLst>
            </a:pPr>
            <a:r>
              <a:rPr sz="2200" spc="-10" dirty="0">
                <a:latin typeface="Calibri"/>
                <a:cs typeface="Calibri"/>
              </a:rPr>
              <a:t>background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(batch)</a:t>
            </a:r>
            <a:endParaRPr sz="2200">
              <a:latin typeface="Calibri"/>
              <a:cs typeface="Calibri"/>
            </a:endParaRPr>
          </a:p>
          <a:p>
            <a:pPr marL="241300" marR="5080" indent="-228600" algn="just">
              <a:lnSpc>
                <a:spcPct val="89900"/>
              </a:lnSpc>
              <a:spcBef>
                <a:spcPts val="994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processes </a:t>
            </a:r>
            <a:r>
              <a:rPr sz="2200" spc="-15" dirty="0">
                <a:latin typeface="Calibri"/>
                <a:cs typeface="Calibri"/>
              </a:rPr>
              <a:t>are </a:t>
            </a:r>
            <a:r>
              <a:rPr sz="2200" spc="-10" dirty="0">
                <a:latin typeface="Calibri"/>
                <a:cs typeface="Calibri"/>
              </a:rPr>
              <a:t>permanently </a:t>
            </a:r>
            <a:r>
              <a:rPr sz="2200" spc="-5" dirty="0">
                <a:latin typeface="Calibri"/>
                <a:cs typeface="Calibri"/>
              </a:rPr>
              <a:t>assigned </a:t>
            </a:r>
            <a:r>
              <a:rPr sz="2200" spc="-10" dirty="0">
                <a:latin typeface="Calibri"/>
                <a:cs typeface="Calibri"/>
              </a:rPr>
              <a:t>to </a:t>
            </a:r>
            <a:r>
              <a:rPr sz="2200" spc="-5" dirty="0">
                <a:latin typeface="Calibri"/>
                <a:cs typeface="Calibri"/>
              </a:rPr>
              <a:t>one </a:t>
            </a:r>
            <a:r>
              <a:rPr sz="2200" spc="-10" dirty="0">
                <a:latin typeface="Calibri"/>
                <a:cs typeface="Calibri"/>
              </a:rPr>
              <a:t>queue, </a:t>
            </a:r>
            <a:r>
              <a:rPr sz="2200" spc="-15" dirty="0">
                <a:latin typeface="Calibri"/>
                <a:cs typeface="Calibri"/>
              </a:rPr>
              <a:t>generally  </a:t>
            </a:r>
            <a:r>
              <a:rPr sz="2200" spc="-5" dirty="0">
                <a:latin typeface="Calibri"/>
                <a:cs typeface="Calibri"/>
              </a:rPr>
              <a:t>based </a:t>
            </a:r>
            <a:r>
              <a:rPr sz="2200" dirty="0">
                <a:latin typeface="Calibri"/>
                <a:cs typeface="Calibri"/>
              </a:rPr>
              <a:t>on </a:t>
            </a:r>
            <a:r>
              <a:rPr sz="2200" spc="-5" dirty="0">
                <a:latin typeface="Calibri"/>
                <a:cs typeface="Calibri"/>
              </a:rPr>
              <a:t>some </a:t>
            </a:r>
            <a:r>
              <a:rPr sz="2200" spc="-10" dirty="0">
                <a:latin typeface="Calibri"/>
                <a:cs typeface="Calibri"/>
              </a:rPr>
              <a:t>property </a:t>
            </a:r>
            <a:r>
              <a:rPr sz="2200" spc="-5" dirty="0">
                <a:latin typeface="Calibri"/>
                <a:cs typeface="Calibri"/>
              </a:rPr>
              <a:t>of the </a:t>
            </a:r>
            <a:r>
              <a:rPr sz="2200" spc="-10" dirty="0">
                <a:latin typeface="Calibri"/>
                <a:cs typeface="Calibri"/>
              </a:rPr>
              <a:t>process, </a:t>
            </a:r>
            <a:r>
              <a:rPr sz="2200" spc="-5" dirty="0">
                <a:latin typeface="Calibri"/>
                <a:cs typeface="Calibri"/>
              </a:rPr>
              <a:t>such </a:t>
            </a:r>
            <a:r>
              <a:rPr sz="2200" dirty="0">
                <a:latin typeface="Calibri"/>
                <a:cs typeface="Calibri"/>
              </a:rPr>
              <a:t>as </a:t>
            </a:r>
            <a:r>
              <a:rPr sz="2200" spc="-5" dirty="0">
                <a:latin typeface="Calibri"/>
                <a:cs typeface="Calibri"/>
              </a:rPr>
              <a:t>memory </a:t>
            </a:r>
            <a:r>
              <a:rPr sz="2200" spc="-15" dirty="0">
                <a:latin typeface="Calibri"/>
                <a:cs typeface="Calibri"/>
              </a:rPr>
              <a:t>size,  </a:t>
            </a:r>
            <a:r>
              <a:rPr sz="2200" spc="-10" dirty="0">
                <a:latin typeface="Calibri"/>
                <a:cs typeface="Calibri"/>
              </a:rPr>
              <a:t>process </a:t>
            </a:r>
            <a:r>
              <a:rPr sz="2200" spc="-25" dirty="0">
                <a:latin typeface="Calibri"/>
                <a:cs typeface="Calibri"/>
              </a:rPr>
              <a:t>priority, </a:t>
            </a:r>
            <a:r>
              <a:rPr sz="2200" spc="-5" dirty="0">
                <a:latin typeface="Calibri"/>
                <a:cs typeface="Calibri"/>
              </a:rPr>
              <a:t>or </a:t>
            </a:r>
            <a:r>
              <a:rPr sz="2200" spc="-10" dirty="0">
                <a:latin typeface="Calibri"/>
                <a:cs typeface="Calibri"/>
              </a:rPr>
              <a:t>process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type.</a:t>
            </a:r>
            <a:endParaRPr sz="2200">
              <a:latin typeface="Calibri"/>
              <a:cs typeface="Calibri"/>
            </a:endParaRPr>
          </a:p>
          <a:p>
            <a:pPr marL="241300" indent="-228600" algn="just">
              <a:lnSpc>
                <a:spcPct val="100000"/>
              </a:lnSpc>
              <a:spcBef>
                <a:spcPts val="73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15" dirty="0">
                <a:latin typeface="Calibri"/>
                <a:cs typeface="Calibri"/>
              </a:rPr>
              <a:t>Each </a:t>
            </a:r>
            <a:r>
              <a:rPr sz="2200" spc="-10" dirty="0">
                <a:latin typeface="Calibri"/>
                <a:cs typeface="Calibri"/>
              </a:rPr>
              <a:t>queue </a:t>
            </a:r>
            <a:r>
              <a:rPr sz="2200" spc="-5" dirty="0">
                <a:latin typeface="Calibri"/>
                <a:cs typeface="Calibri"/>
              </a:rPr>
              <a:t>has its own </a:t>
            </a:r>
            <a:r>
              <a:rPr sz="2200" spc="-10" dirty="0">
                <a:latin typeface="Calibri"/>
                <a:cs typeface="Calibri"/>
              </a:rPr>
              <a:t>scheduling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algorithm.</a:t>
            </a:r>
            <a:endParaRPr sz="2200">
              <a:latin typeface="Calibri"/>
              <a:cs typeface="Calibri"/>
            </a:endParaRPr>
          </a:p>
          <a:p>
            <a:pPr marL="698500" lvl="1" indent="-228600" algn="just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200" spc="-20" dirty="0">
                <a:latin typeface="Calibri"/>
                <a:cs typeface="Calibri"/>
              </a:rPr>
              <a:t>foreground </a:t>
            </a:r>
            <a:r>
              <a:rPr sz="2200" dirty="0">
                <a:latin typeface="Calibri"/>
                <a:cs typeface="Calibri"/>
              </a:rPr>
              <a:t>–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RR</a:t>
            </a:r>
            <a:endParaRPr sz="2200">
              <a:latin typeface="Calibri"/>
              <a:cs typeface="Calibri"/>
            </a:endParaRPr>
          </a:p>
          <a:p>
            <a:pPr marL="698500" lvl="1" indent="-228600" algn="just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200" spc="-10" dirty="0">
                <a:latin typeface="Calibri"/>
                <a:cs typeface="Calibri"/>
              </a:rPr>
              <a:t>background </a:t>
            </a:r>
            <a:r>
              <a:rPr sz="2200" dirty="0">
                <a:latin typeface="Calibri"/>
                <a:cs typeface="Calibri"/>
              </a:rPr>
              <a:t>–</a:t>
            </a:r>
            <a:r>
              <a:rPr sz="2200" spc="-20" dirty="0">
                <a:latin typeface="Calibri"/>
                <a:cs typeface="Calibri"/>
              </a:rPr>
              <a:t> FCFS</a:t>
            </a:r>
            <a:endParaRPr sz="2200">
              <a:latin typeface="Calibri"/>
              <a:cs typeface="Calibri"/>
            </a:endParaRPr>
          </a:p>
          <a:p>
            <a:pPr marL="241300" marR="5080" indent="-228600" algn="just">
              <a:lnSpc>
                <a:spcPts val="2380"/>
              </a:lnSpc>
              <a:spcBef>
                <a:spcPts val="102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5" dirty="0">
                <a:latin typeface="Calibri"/>
                <a:cs typeface="Calibri"/>
              </a:rPr>
              <a:t>In </a:t>
            </a:r>
            <a:r>
              <a:rPr sz="2200" spc="-10" dirty="0">
                <a:latin typeface="Calibri"/>
                <a:cs typeface="Calibri"/>
              </a:rPr>
              <a:t>addition, </a:t>
            </a:r>
            <a:r>
              <a:rPr sz="2200" spc="-15" dirty="0">
                <a:latin typeface="Calibri"/>
                <a:cs typeface="Calibri"/>
              </a:rPr>
              <a:t>there </a:t>
            </a:r>
            <a:r>
              <a:rPr sz="2200" spc="-10" dirty="0">
                <a:latin typeface="Calibri"/>
                <a:cs typeface="Calibri"/>
              </a:rPr>
              <a:t>must </a:t>
            </a:r>
            <a:r>
              <a:rPr sz="2200" spc="-5" dirty="0">
                <a:latin typeface="Calibri"/>
                <a:cs typeface="Calibri"/>
              </a:rPr>
              <a:t>be </a:t>
            </a:r>
            <a:r>
              <a:rPr sz="2200" spc="-10" dirty="0">
                <a:latin typeface="Calibri"/>
                <a:cs typeface="Calibri"/>
              </a:rPr>
              <a:t>scheduling </a:t>
            </a:r>
            <a:r>
              <a:rPr sz="2200" spc="-5" dirty="0">
                <a:latin typeface="Calibri"/>
                <a:cs typeface="Calibri"/>
              </a:rPr>
              <a:t>among the </a:t>
            </a:r>
            <a:r>
              <a:rPr sz="2200" spc="-10" dirty="0">
                <a:latin typeface="Calibri"/>
                <a:cs typeface="Calibri"/>
              </a:rPr>
              <a:t>queues, </a:t>
            </a:r>
            <a:r>
              <a:rPr sz="2200" spc="-5" dirty="0">
                <a:latin typeface="Calibri"/>
                <a:cs typeface="Calibri"/>
              </a:rPr>
              <a:t>which is  </a:t>
            </a:r>
            <a:r>
              <a:rPr sz="2200" spc="-10" dirty="0">
                <a:latin typeface="Calibri"/>
                <a:cs typeface="Calibri"/>
              </a:rPr>
              <a:t>commonly </a:t>
            </a:r>
            <a:r>
              <a:rPr sz="2200" spc="-15" dirty="0">
                <a:latin typeface="Calibri"/>
                <a:cs typeface="Calibri"/>
              </a:rPr>
              <a:t>implemented </a:t>
            </a:r>
            <a:r>
              <a:rPr sz="2200" spc="-5" dirty="0">
                <a:latin typeface="Calibri"/>
                <a:cs typeface="Calibri"/>
              </a:rPr>
              <a:t>as </a:t>
            </a:r>
            <a:r>
              <a:rPr sz="2200" spc="-15" dirty="0">
                <a:latin typeface="Calibri"/>
                <a:cs typeface="Calibri"/>
              </a:rPr>
              <a:t>fixed-priority pre-emptive</a:t>
            </a:r>
            <a:r>
              <a:rPr sz="2200" spc="8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scheduling.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301" y="1816100"/>
            <a:ext cx="7725409" cy="294957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marR="5080" indent="-228600" algn="just">
              <a:lnSpc>
                <a:spcPct val="90000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5" dirty="0">
                <a:latin typeface="Calibri"/>
                <a:cs typeface="Calibri"/>
              </a:rPr>
              <a:t>Each </a:t>
            </a:r>
            <a:r>
              <a:rPr sz="2400" spc="-5" dirty="0">
                <a:latin typeface="Calibri"/>
                <a:cs typeface="Calibri"/>
              </a:rPr>
              <a:t>queue has </a:t>
            </a:r>
            <a:r>
              <a:rPr sz="2400" spc="-10" dirty="0">
                <a:latin typeface="Calibri"/>
                <a:cs typeface="Calibri"/>
              </a:rPr>
              <a:t>absolute </a:t>
            </a:r>
            <a:r>
              <a:rPr sz="2400" spc="-5" dirty="0">
                <a:latin typeface="Calibri"/>
                <a:cs typeface="Calibri"/>
              </a:rPr>
              <a:t>priority </a:t>
            </a:r>
            <a:r>
              <a:rPr sz="2400" spc="-10" dirty="0">
                <a:latin typeface="Calibri"/>
                <a:cs typeface="Calibri"/>
              </a:rPr>
              <a:t>over </a:t>
            </a:r>
            <a:r>
              <a:rPr sz="2400" spc="-15" dirty="0">
                <a:latin typeface="Calibri"/>
                <a:cs typeface="Calibri"/>
              </a:rPr>
              <a:t>lower-priority  </a:t>
            </a:r>
            <a:r>
              <a:rPr sz="2400" spc="-5" dirty="0">
                <a:latin typeface="Calibri"/>
                <a:cs typeface="Calibri"/>
              </a:rPr>
              <a:t>queues. No </a:t>
            </a:r>
            <a:r>
              <a:rPr sz="2400" spc="-10" dirty="0">
                <a:latin typeface="Calibri"/>
                <a:cs typeface="Calibri"/>
              </a:rPr>
              <a:t>process </a:t>
            </a:r>
            <a:r>
              <a:rPr sz="2400" spc="-5" dirty="0">
                <a:latin typeface="Calibri"/>
                <a:cs typeface="Calibri"/>
              </a:rPr>
              <a:t>in the </a:t>
            </a:r>
            <a:r>
              <a:rPr sz="2400" spc="-15" dirty="0">
                <a:latin typeface="Calibri"/>
                <a:cs typeface="Calibri"/>
              </a:rPr>
              <a:t>batch </a:t>
            </a:r>
            <a:r>
              <a:rPr sz="2400" spc="-5" dirty="0">
                <a:latin typeface="Calibri"/>
                <a:cs typeface="Calibri"/>
              </a:rPr>
              <a:t>queue, </a:t>
            </a:r>
            <a:r>
              <a:rPr sz="2400" spc="-25" dirty="0">
                <a:latin typeface="Calibri"/>
                <a:cs typeface="Calibri"/>
              </a:rPr>
              <a:t>for </a:t>
            </a:r>
            <a:r>
              <a:rPr sz="2400" spc="-15" dirty="0">
                <a:latin typeface="Calibri"/>
                <a:cs typeface="Calibri"/>
              </a:rPr>
              <a:t>example, </a:t>
            </a:r>
            <a:r>
              <a:rPr sz="2400" spc="-10" dirty="0">
                <a:latin typeface="Calibri"/>
                <a:cs typeface="Calibri"/>
              </a:rPr>
              <a:t>could  </a:t>
            </a:r>
            <a:r>
              <a:rPr sz="2400" spc="-5" dirty="0">
                <a:latin typeface="Calibri"/>
                <a:cs typeface="Calibri"/>
              </a:rPr>
              <a:t>run unless the queues </a:t>
            </a:r>
            <a:r>
              <a:rPr sz="2400" spc="-25" dirty="0">
                <a:latin typeface="Calibri"/>
                <a:cs typeface="Calibri"/>
              </a:rPr>
              <a:t>for </a:t>
            </a:r>
            <a:r>
              <a:rPr sz="2400" spc="-20" dirty="0">
                <a:latin typeface="Calibri"/>
                <a:cs typeface="Calibri"/>
              </a:rPr>
              <a:t>system </a:t>
            </a:r>
            <a:r>
              <a:rPr sz="2400" spc="-10" dirty="0">
                <a:latin typeface="Calibri"/>
                <a:cs typeface="Calibri"/>
              </a:rPr>
              <a:t>processes, </a:t>
            </a:r>
            <a:r>
              <a:rPr sz="2400" spc="-20" dirty="0">
                <a:latin typeface="Calibri"/>
                <a:cs typeface="Calibri"/>
              </a:rPr>
              <a:t>interactive  </a:t>
            </a:r>
            <a:r>
              <a:rPr sz="2400" spc="-10" dirty="0">
                <a:latin typeface="Calibri"/>
                <a:cs typeface="Calibri"/>
              </a:rPr>
              <a:t>processes,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5" dirty="0">
                <a:latin typeface="Calibri"/>
                <a:cs typeface="Calibri"/>
              </a:rPr>
              <a:t>interactive </a:t>
            </a:r>
            <a:r>
              <a:rPr sz="2400" spc="-5" dirty="0">
                <a:latin typeface="Calibri"/>
                <a:cs typeface="Calibri"/>
              </a:rPr>
              <a:t>editing </a:t>
            </a:r>
            <a:r>
              <a:rPr sz="2400" spc="-10" dirty="0">
                <a:latin typeface="Calibri"/>
                <a:cs typeface="Calibri"/>
              </a:rPr>
              <a:t>processes </a:t>
            </a:r>
            <a:r>
              <a:rPr sz="2400" spc="-20" dirty="0">
                <a:latin typeface="Calibri"/>
                <a:cs typeface="Calibri"/>
              </a:rPr>
              <a:t>were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empty.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41300" marR="5080" indent="-228600" algn="just">
              <a:lnSpc>
                <a:spcPct val="90100"/>
              </a:lnSpc>
              <a:spcBef>
                <a:spcPts val="165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If </a:t>
            </a:r>
            <a:r>
              <a:rPr sz="2400" dirty="0">
                <a:latin typeface="Calibri"/>
                <a:cs typeface="Calibri"/>
              </a:rPr>
              <a:t>an </a:t>
            </a:r>
            <a:r>
              <a:rPr sz="2400" spc="-20" dirty="0">
                <a:latin typeface="Calibri"/>
                <a:cs typeface="Calibri"/>
              </a:rPr>
              <a:t>interactive </a:t>
            </a:r>
            <a:r>
              <a:rPr sz="2400" spc="-5" dirty="0">
                <a:latin typeface="Calibri"/>
                <a:cs typeface="Calibri"/>
              </a:rPr>
              <a:t>editing </a:t>
            </a:r>
            <a:r>
              <a:rPr sz="2400" spc="-10" dirty="0">
                <a:latin typeface="Calibri"/>
                <a:cs typeface="Calibri"/>
              </a:rPr>
              <a:t>process </a:t>
            </a:r>
            <a:r>
              <a:rPr sz="2400" spc="-15" dirty="0">
                <a:latin typeface="Calibri"/>
                <a:cs typeface="Calibri"/>
              </a:rPr>
              <a:t>entered </a:t>
            </a: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ready </a:t>
            </a:r>
            <a:r>
              <a:rPr sz="2400" spc="-5" dirty="0">
                <a:latin typeface="Calibri"/>
                <a:cs typeface="Calibri"/>
              </a:rPr>
              <a:t>queue  while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batch </a:t>
            </a:r>
            <a:r>
              <a:rPr sz="2400" spc="-10" dirty="0">
                <a:latin typeface="Calibri"/>
                <a:cs typeface="Calibri"/>
              </a:rPr>
              <a:t>process was </a:t>
            </a:r>
            <a:r>
              <a:rPr sz="2400" dirty="0">
                <a:latin typeface="Calibri"/>
                <a:cs typeface="Calibri"/>
              </a:rPr>
              <a:t>running, </a:t>
            </a: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spc="-15" dirty="0">
                <a:latin typeface="Calibri"/>
                <a:cs typeface="Calibri"/>
              </a:rPr>
              <a:t>batch </a:t>
            </a:r>
            <a:r>
              <a:rPr sz="2400" spc="-10" dirty="0">
                <a:latin typeface="Calibri"/>
                <a:cs typeface="Calibri"/>
              </a:rPr>
              <a:t>process </a:t>
            </a:r>
            <a:r>
              <a:rPr sz="2400" spc="-5" dirty="0">
                <a:latin typeface="Calibri"/>
                <a:cs typeface="Calibri"/>
              </a:rPr>
              <a:t>will be  </a:t>
            </a:r>
            <a:r>
              <a:rPr sz="2400" spc="-10" dirty="0">
                <a:latin typeface="Calibri"/>
                <a:cs typeface="Calibri"/>
              </a:rPr>
              <a:t>pre-empted.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3987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8439">
            <a:solidFill>
              <a:srgbClr val="4371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5088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8439">
            <a:solidFill>
              <a:srgbClr val="4371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239" y="194767"/>
            <a:ext cx="872997" cy="47951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94000" y="2290317"/>
            <a:ext cx="4073398" cy="2803677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6834" y="102971"/>
              <a:ext cx="1309674" cy="72683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144000" cy="68576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947877"/>
              <a:ext cx="9144000" cy="730250"/>
            </a:xfrm>
            <a:custGeom>
              <a:avLst/>
              <a:gdLst/>
              <a:ahLst/>
              <a:cxnLst/>
              <a:rect l="l" t="t" r="r" b="b"/>
              <a:pathLst>
                <a:path w="9144000" h="730250">
                  <a:moveTo>
                    <a:pt x="9144000" y="0"/>
                  </a:moveTo>
                  <a:lnTo>
                    <a:pt x="0" y="0"/>
                  </a:lnTo>
                  <a:lnTo>
                    <a:pt x="0" y="730084"/>
                  </a:lnTo>
                  <a:lnTo>
                    <a:pt x="4572000" y="730084"/>
                  </a:lnTo>
                  <a:lnTo>
                    <a:pt x="9144000" y="73008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8739" y="1042809"/>
            <a:ext cx="61360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Multilevel Feedback </a:t>
            </a:r>
            <a:r>
              <a:rPr spc="-5" dirty="0"/>
              <a:t>Queue</a:t>
            </a:r>
            <a:r>
              <a:rPr spc="-35" dirty="0"/>
              <a:t> </a:t>
            </a:r>
            <a:r>
              <a:rPr spc="-10" dirty="0"/>
              <a:t>Scheduling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07301" y="1793417"/>
            <a:ext cx="7728584" cy="4018279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1300" marR="5080" indent="-228600" algn="just">
              <a:lnSpc>
                <a:spcPct val="79800"/>
              </a:lnSpc>
              <a:spcBef>
                <a:spcPts val="63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10" dirty="0">
                <a:latin typeface="Calibri"/>
                <a:cs typeface="Calibri"/>
              </a:rPr>
              <a:t>This Scheduling </a:t>
            </a:r>
            <a:r>
              <a:rPr sz="2200" dirty="0">
                <a:latin typeface="Calibri"/>
                <a:cs typeface="Calibri"/>
              </a:rPr>
              <a:t>is </a:t>
            </a:r>
            <a:r>
              <a:rPr sz="2200" spc="-25" dirty="0">
                <a:latin typeface="Calibri"/>
                <a:cs typeface="Calibri"/>
              </a:rPr>
              <a:t>like </a:t>
            </a:r>
            <a:r>
              <a:rPr sz="2200" spc="-15" dirty="0">
                <a:latin typeface="Calibri"/>
                <a:cs typeface="Calibri"/>
              </a:rPr>
              <a:t>Multilevel </a:t>
            </a:r>
            <a:r>
              <a:rPr sz="2200" spc="-10" dirty="0">
                <a:latin typeface="Calibri"/>
                <a:cs typeface="Calibri"/>
              </a:rPr>
              <a:t>Queue(MLQ) Scheduling </a:t>
            </a:r>
            <a:r>
              <a:rPr sz="2200" spc="-5" dirty="0">
                <a:latin typeface="Calibri"/>
                <a:cs typeface="Calibri"/>
              </a:rPr>
              <a:t>but in  this </a:t>
            </a:r>
            <a:r>
              <a:rPr sz="2200" spc="-10" dirty="0">
                <a:latin typeface="Calibri"/>
                <a:cs typeface="Calibri"/>
              </a:rPr>
              <a:t>process can move between the queues. Multilevel </a:t>
            </a:r>
            <a:r>
              <a:rPr sz="2200" spc="-15" dirty="0">
                <a:latin typeface="Calibri"/>
                <a:cs typeface="Calibri"/>
              </a:rPr>
              <a:t>Feedback  </a:t>
            </a:r>
            <a:r>
              <a:rPr sz="2200" spc="-10" dirty="0">
                <a:latin typeface="Calibri"/>
                <a:cs typeface="Calibri"/>
              </a:rPr>
              <a:t>Queue Scheduling </a:t>
            </a:r>
            <a:r>
              <a:rPr sz="2200" spc="-5" dirty="0">
                <a:latin typeface="Calibri"/>
                <a:cs typeface="Calibri"/>
              </a:rPr>
              <a:t>(MLFQ) </a:t>
            </a:r>
            <a:r>
              <a:rPr sz="2200" spc="-25" dirty="0">
                <a:latin typeface="Calibri"/>
                <a:cs typeface="Calibri"/>
              </a:rPr>
              <a:t>keep </a:t>
            </a:r>
            <a:r>
              <a:rPr sz="2200" spc="-10" dirty="0">
                <a:latin typeface="Calibri"/>
                <a:cs typeface="Calibri"/>
              </a:rPr>
              <a:t>analysing the behaviour (time </a:t>
            </a:r>
            <a:r>
              <a:rPr sz="2200" spc="-5" dirty="0">
                <a:latin typeface="Calibri"/>
                <a:cs typeface="Calibri"/>
              </a:rPr>
              <a:t>of  </a:t>
            </a:r>
            <a:r>
              <a:rPr sz="2200" spc="-20" dirty="0">
                <a:latin typeface="Calibri"/>
                <a:cs typeface="Calibri"/>
              </a:rPr>
              <a:t>execution) </a:t>
            </a:r>
            <a:r>
              <a:rPr sz="2200" dirty="0">
                <a:latin typeface="Calibri"/>
                <a:cs typeface="Calibri"/>
              </a:rPr>
              <a:t>of </a:t>
            </a:r>
            <a:r>
              <a:rPr sz="2200" spc="-10" dirty="0">
                <a:latin typeface="Calibri"/>
                <a:cs typeface="Calibri"/>
              </a:rPr>
              <a:t>processes </a:t>
            </a:r>
            <a:r>
              <a:rPr sz="2200" spc="-5" dirty="0">
                <a:latin typeface="Calibri"/>
                <a:cs typeface="Calibri"/>
              </a:rPr>
              <a:t>and </a:t>
            </a:r>
            <a:r>
              <a:rPr sz="2200" spc="-15" dirty="0">
                <a:latin typeface="Calibri"/>
                <a:cs typeface="Calibri"/>
              </a:rPr>
              <a:t>according </a:t>
            </a:r>
            <a:r>
              <a:rPr sz="2200" spc="-10" dirty="0">
                <a:latin typeface="Calibri"/>
                <a:cs typeface="Calibri"/>
              </a:rPr>
              <a:t>to which </a:t>
            </a:r>
            <a:r>
              <a:rPr sz="2200" spc="-5" dirty="0">
                <a:latin typeface="Calibri"/>
                <a:cs typeface="Calibri"/>
              </a:rPr>
              <a:t>it </a:t>
            </a:r>
            <a:r>
              <a:rPr sz="2200" spc="-10" dirty="0">
                <a:latin typeface="Calibri"/>
                <a:cs typeface="Calibri"/>
              </a:rPr>
              <a:t>changes </a:t>
            </a:r>
            <a:r>
              <a:rPr sz="2200" spc="-5" dirty="0">
                <a:latin typeface="Calibri"/>
                <a:cs typeface="Calibri"/>
              </a:rPr>
              <a:t>its  </a:t>
            </a:r>
            <a:r>
              <a:rPr sz="2200" spc="-25" dirty="0">
                <a:latin typeface="Calibri"/>
                <a:cs typeface="Calibri"/>
              </a:rPr>
              <a:t>priority.</a:t>
            </a:r>
            <a:endParaRPr sz="2200">
              <a:latin typeface="Calibri"/>
              <a:cs typeface="Calibri"/>
            </a:endParaRPr>
          </a:p>
          <a:p>
            <a:pPr marL="241300" marR="8890" indent="-228600" algn="just">
              <a:lnSpc>
                <a:spcPct val="79900"/>
              </a:lnSpc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15" dirty="0">
                <a:latin typeface="Calibri"/>
                <a:cs typeface="Calibri"/>
              </a:rPr>
              <a:t>Multilevel-feedback-queue </a:t>
            </a:r>
            <a:r>
              <a:rPr sz="2200" spc="-10" dirty="0">
                <a:latin typeface="Calibri"/>
                <a:cs typeface="Calibri"/>
              </a:rPr>
              <a:t>scheduler </a:t>
            </a:r>
            <a:r>
              <a:rPr sz="2200" spc="-15" dirty="0">
                <a:latin typeface="Calibri"/>
                <a:cs typeface="Calibri"/>
              </a:rPr>
              <a:t>defined </a:t>
            </a:r>
            <a:r>
              <a:rPr sz="2200" spc="-10" dirty="0">
                <a:latin typeface="Calibri"/>
                <a:cs typeface="Calibri"/>
              </a:rPr>
              <a:t>by the following  </a:t>
            </a:r>
            <a:r>
              <a:rPr sz="2200" spc="-20" dirty="0">
                <a:latin typeface="Calibri"/>
                <a:cs typeface="Calibri"/>
              </a:rPr>
              <a:t>parameters:</a:t>
            </a:r>
            <a:endParaRPr sz="2200">
              <a:latin typeface="Calibri"/>
              <a:cs typeface="Calibri"/>
            </a:endParaRPr>
          </a:p>
          <a:p>
            <a:pPr marL="698500" lvl="1" indent="-228600">
              <a:lnSpc>
                <a:spcPts val="259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0" dirty="0">
                <a:latin typeface="Calibri"/>
                <a:cs typeface="Calibri"/>
              </a:rPr>
              <a:t>number </a:t>
            </a:r>
            <a:r>
              <a:rPr sz="2200" spc="-5" dirty="0">
                <a:latin typeface="Calibri"/>
                <a:cs typeface="Calibri"/>
              </a:rPr>
              <a:t>of</a:t>
            </a:r>
            <a:r>
              <a:rPr sz="2200" spc="-10" dirty="0">
                <a:latin typeface="Calibri"/>
                <a:cs typeface="Calibri"/>
              </a:rPr>
              <a:t> queues</a:t>
            </a:r>
            <a:endParaRPr sz="2200">
              <a:latin typeface="Calibri"/>
              <a:cs typeface="Calibri"/>
            </a:endParaRPr>
          </a:p>
          <a:p>
            <a:pPr marL="698500" lvl="1" indent="-228600">
              <a:lnSpc>
                <a:spcPts val="260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0" dirty="0">
                <a:latin typeface="Calibri"/>
                <a:cs typeface="Calibri"/>
              </a:rPr>
              <a:t>scheduling algorithms </a:t>
            </a:r>
            <a:r>
              <a:rPr sz="2200" spc="-20" dirty="0">
                <a:latin typeface="Calibri"/>
                <a:cs typeface="Calibri"/>
              </a:rPr>
              <a:t>for </a:t>
            </a:r>
            <a:r>
              <a:rPr sz="2200" spc="-5" dirty="0">
                <a:latin typeface="Calibri"/>
                <a:cs typeface="Calibri"/>
              </a:rPr>
              <a:t>each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queue</a:t>
            </a:r>
            <a:endParaRPr sz="2200">
              <a:latin typeface="Calibri"/>
              <a:cs typeface="Calibri"/>
            </a:endParaRPr>
          </a:p>
          <a:p>
            <a:pPr marL="698500" lvl="1" indent="-228600">
              <a:lnSpc>
                <a:spcPts val="260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0" dirty="0">
                <a:latin typeface="Calibri"/>
                <a:cs typeface="Calibri"/>
              </a:rPr>
              <a:t>method </a:t>
            </a:r>
            <a:r>
              <a:rPr sz="2200" spc="-5" dirty="0">
                <a:latin typeface="Calibri"/>
                <a:cs typeface="Calibri"/>
              </a:rPr>
              <a:t>used </a:t>
            </a:r>
            <a:r>
              <a:rPr sz="2200" spc="-10" dirty="0">
                <a:latin typeface="Calibri"/>
                <a:cs typeface="Calibri"/>
              </a:rPr>
              <a:t>to determine </a:t>
            </a:r>
            <a:r>
              <a:rPr sz="2200" spc="-5" dirty="0">
                <a:latin typeface="Calibri"/>
                <a:cs typeface="Calibri"/>
              </a:rPr>
              <a:t>when </a:t>
            </a:r>
            <a:r>
              <a:rPr sz="2200" spc="-10" dirty="0">
                <a:latin typeface="Calibri"/>
                <a:cs typeface="Calibri"/>
              </a:rPr>
              <a:t>to </a:t>
            </a:r>
            <a:r>
              <a:rPr sz="2200" spc="-15" dirty="0">
                <a:latin typeface="Calibri"/>
                <a:cs typeface="Calibri"/>
              </a:rPr>
              <a:t>upgrade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process</a:t>
            </a:r>
            <a:endParaRPr sz="2200">
              <a:latin typeface="Calibri"/>
              <a:cs typeface="Calibri"/>
            </a:endParaRPr>
          </a:p>
          <a:p>
            <a:pPr marL="698500" lvl="1" indent="-228600">
              <a:lnSpc>
                <a:spcPts val="261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0" dirty="0">
                <a:latin typeface="Calibri"/>
                <a:cs typeface="Calibri"/>
              </a:rPr>
              <a:t>method </a:t>
            </a:r>
            <a:r>
              <a:rPr sz="2200" spc="-5" dirty="0">
                <a:latin typeface="Calibri"/>
                <a:cs typeface="Calibri"/>
              </a:rPr>
              <a:t>used </a:t>
            </a:r>
            <a:r>
              <a:rPr sz="2200" spc="-10" dirty="0">
                <a:latin typeface="Calibri"/>
                <a:cs typeface="Calibri"/>
              </a:rPr>
              <a:t>to determine </a:t>
            </a:r>
            <a:r>
              <a:rPr sz="2200" spc="-5" dirty="0">
                <a:latin typeface="Calibri"/>
                <a:cs typeface="Calibri"/>
              </a:rPr>
              <a:t>when </a:t>
            </a:r>
            <a:r>
              <a:rPr sz="2200" spc="-10" dirty="0">
                <a:latin typeface="Calibri"/>
                <a:cs typeface="Calibri"/>
              </a:rPr>
              <a:t>to demote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process</a:t>
            </a:r>
            <a:endParaRPr sz="2200">
              <a:latin typeface="Calibri"/>
              <a:cs typeface="Calibri"/>
            </a:endParaRPr>
          </a:p>
          <a:p>
            <a:pPr marL="698500" marR="10795" lvl="1" indent="-228600">
              <a:lnSpc>
                <a:spcPct val="80000"/>
              </a:lnSpc>
              <a:spcBef>
                <a:spcPts val="51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0" dirty="0">
                <a:latin typeface="Calibri"/>
                <a:cs typeface="Calibri"/>
              </a:rPr>
              <a:t>method </a:t>
            </a:r>
            <a:r>
              <a:rPr sz="2200" spc="-5" dirty="0">
                <a:latin typeface="Calibri"/>
                <a:cs typeface="Calibri"/>
              </a:rPr>
              <a:t>used </a:t>
            </a:r>
            <a:r>
              <a:rPr sz="2200" spc="-10" dirty="0">
                <a:latin typeface="Calibri"/>
                <a:cs typeface="Calibri"/>
              </a:rPr>
              <a:t>to determine which queue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-10" dirty="0">
                <a:latin typeface="Calibri"/>
                <a:cs typeface="Calibri"/>
              </a:rPr>
              <a:t>process </a:t>
            </a:r>
            <a:r>
              <a:rPr sz="2200" spc="-5" dirty="0">
                <a:latin typeface="Calibri"/>
                <a:cs typeface="Calibri"/>
              </a:rPr>
              <a:t>will </a:t>
            </a:r>
            <a:r>
              <a:rPr sz="2200" spc="-20" dirty="0">
                <a:latin typeface="Calibri"/>
                <a:cs typeface="Calibri"/>
              </a:rPr>
              <a:t>enter  </a:t>
            </a:r>
            <a:r>
              <a:rPr sz="2200" spc="-10" dirty="0">
                <a:latin typeface="Calibri"/>
                <a:cs typeface="Calibri"/>
              </a:rPr>
              <a:t>when that process needs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service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3987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8439">
            <a:solidFill>
              <a:srgbClr val="4371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5088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8439">
            <a:solidFill>
              <a:srgbClr val="4371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239" y="194767"/>
            <a:ext cx="872997" cy="47951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94000" y="2290317"/>
            <a:ext cx="4073398" cy="2803677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6834" y="102971"/>
              <a:ext cx="1309674" cy="72683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144000" cy="68576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947877"/>
              <a:ext cx="9144000" cy="730250"/>
            </a:xfrm>
            <a:custGeom>
              <a:avLst/>
              <a:gdLst/>
              <a:ahLst/>
              <a:cxnLst/>
              <a:rect l="l" t="t" r="r" b="b"/>
              <a:pathLst>
                <a:path w="9144000" h="730250">
                  <a:moveTo>
                    <a:pt x="9144000" y="0"/>
                  </a:moveTo>
                  <a:lnTo>
                    <a:pt x="0" y="0"/>
                  </a:lnTo>
                  <a:lnTo>
                    <a:pt x="0" y="730084"/>
                  </a:lnTo>
                  <a:lnTo>
                    <a:pt x="4572000" y="730084"/>
                  </a:lnTo>
                  <a:lnTo>
                    <a:pt x="9144000" y="73008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8739" y="1042809"/>
            <a:ext cx="44900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Multilevel Feedback</a:t>
            </a:r>
            <a:r>
              <a:rPr spc="-85" dirty="0"/>
              <a:t> </a:t>
            </a:r>
            <a:r>
              <a:rPr spc="-5" dirty="0"/>
              <a:t>Queues</a:t>
            </a: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3000" y="1914118"/>
            <a:ext cx="6832434" cy="4157637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9201" y="1782978"/>
            <a:ext cx="7715884" cy="40894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76860" indent="-226695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277495" algn="l"/>
              </a:tabLst>
            </a:pPr>
            <a:r>
              <a:rPr sz="2550" dirty="0">
                <a:latin typeface="Calibri"/>
                <a:cs typeface="Calibri"/>
              </a:rPr>
              <a:t>Three</a:t>
            </a:r>
            <a:r>
              <a:rPr sz="2550" spc="15" dirty="0">
                <a:latin typeface="Calibri"/>
                <a:cs typeface="Calibri"/>
              </a:rPr>
              <a:t> </a:t>
            </a:r>
            <a:r>
              <a:rPr sz="2550" spc="5" dirty="0">
                <a:latin typeface="Calibri"/>
                <a:cs typeface="Calibri"/>
              </a:rPr>
              <a:t>queues:</a:t>
            </a:r>
            <a:endParaRPr sz="2550">
              <a:latin typeface="Calibri"/>
              <a:cs typeface="Calibri"/>
            </a:endParaRPr>
          </a:p>
          <a:p>
            <a:pPr marL="728980" lvl="1" indent="-226695">
              <a:lnSpc>
                <a:spcPct val="100000"/>
              </a:lnSpc>
              <a:spcBef>
                <a:spcPts val="80"/>
              </a:spcBef>
              <a:buFont typeface="Arial"/>
              <a:buChar char="•"/>
              <a:tabLst>
                <a:tab pos="728980" algn="l"/>
                <a:tab pos="729615" algn="l"/>
              </a:tabLst>
            </a:pPr>
            <a:r>
              <a:rPr sz="2150" i="1" spc="5" dirty="0">
                <a:latin typeface="Calibri"/>
                <a:cs typeface="Calibri"/>
              </a:rPr>
              <a:t>Q</a:t>
            </a:r>
            <a:r>
              <a:rPr sz="1875" spc="7" baseline="-13333" dirty="0">
                <a:latin typeface="Calibri"/>
                <a:cs typeface="Calibri"/>
              </a:rPr>
              <a:t>0 </a:t>
            </a:r>
            <a:r>
              <a:rPr sz="2150" spc="10" dirty="0">
                <a:latin typeface="Calibri"/>
                <a:cs typeface="Calibri"/>
              </a:rPr>
              <a:t>– RR with </a:t>
            </a:r>
            <a:r>
              <a:rPr sz="2150" spc="5" dirty="0">
                <a:latin typeface="Calibri"/>
                <a:cs typeface="Calibri"/>
              </a:rPr>
              <a:t>time quantum </a:t>
            </a:r>
            <a:r>
              <a:rPr sz="2150" spc="15" dirty="0">
                <a:latin typeface="Calibri"/>
                <a:cs typeface="Calibri"/>
              </a:rPr>
              <a:t>8</a:t>
            </a:r>
            <a:r>
              <a:rPr sz="2150" spc="-160" dirty="0">
                <a:latin typeface="Calibri"/>
                <a:cs typeface="Calibri"/>
              </a:rPr>
              <a:t> </a:t>
            </a:r>
            <a:r>
              <a:rPr sz="2150" spc="5" dirty="0">
                <a:latin typeface="Calibri"/>
                <a:cs typeface="Calibri"/>
              </a:rPr>
              <a:t>milliseconds</a:t>
            </a:r>
            <a:endParaRPr sz="2150">
              <a:latin typeface="Calibri"/>
              <a:cs typeface="Calibri"/>
            </a:endParaRPr>
          </a:p>
          <a:p>
            <a:pPr marL="728980" lvl="1" indent="-22669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728980" algn="l"/>
                <a:tab pos="729615" algn="l"/>
              </a:tabLst>
            </a:pPr>
            <a:r>
              <a:rPr sz="2150" i="1" spc="5" dirty="0">
                <a:latin typeface="Calibri"/>
                <a:cs typeface="Calibri"/>
              </a:rPr>
              <a:t>Q</a:t>
            </a:r>
            <a:r>
              <a:rPr sz="1875" spc="7" baseline="-13333" dirty="0">
                <a:latin typeface="Calibri"/>
                <a:cs typeface="Calibri"/>
              </a:rPr>
              <a:t>1 </a:t>
            </a:r>
            <a:r>
              <a:rPr sz="2150" spc="10" dirty="0">
                <a:latin typeface="Calibri"/>
                <a:cs typeface="Calibri"/>
              </a:rPr>
              <a:t>– RR </a:t>
            </a:r>
            <a:r>
              <a:rPr sz="2150" spc="5" dirty="0">
                <a:latin typeface="Calibri"/>
                <a:cs typeface="Calibri"/>
              </a:rPr>
              <a:t>time quantum </a:t>
            </a:r>
            <a:r>
              <a:rPr sz="2150" spc="15" dirty="0">
                <a:latin typeface="Calibri"/>
                <a:cs typeface="Calibri"/>
              </a:rPr>
              <a:t>16</a:t>
            </a:r>
            <a:r>
              <a:rPr sz="2150" spc="-145" dirty="0">
                <a:latin typeface="Calibri"/>
                <a:cs typeface="Calibri"/>
              </a:rPr>
              <a:t> </a:t>
            </a:r>
            <a:r>
              <a:rPr sz="2150" spc="5" dirty="0">
                <a:latin typeface="Calibri"/>
                <a:cs typeface="Calibri"/>
              </a:rPr>
              <a:t>milliseconds</a:t>
            </a:r>
            <a:endParaRPr sz="2150">
              <a:latin typeface="Calibri"/>
              <a:cs typeface="Calibri"/>
            </a:endParaRPr>
          </a:p>
          <a:p>
            <a:pPr marL="728980" lvl="1" indent="-22669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728980" algn="l"/>
                <a:tab pos="729615" algn="l"/>
              </a:tabLst>
            </a:pPr>
            <a:r>
              <a:rPr sz="2150" i="1" spc="5" dirty="0">
                <a:latin typeface="Calibri"/>
                <a:cs typeface="Calibri"/>
              </a:rPr>
              <a:t>Q</a:t>
            </a:r>
            <a:r>
              <a:rPr sz="1875" spc="7" baseline="-13333" dirty="0">
                <a:latin typeface="Calibri"/>
                <a:cs typeface="Calibri"/>
              </a:rPr>
              <a:t>2 </a:t>
            </a:r>
            <a:r>
              <a:rPr sz="2150" spc="10" dirty="0">
                <a:latin typeface="Calibri"/>
                <a:cs typeface="Calibri"/>
              </a:rPr>
              <a:t>–</a:t>
            </a:r>
            <a:r>
              <a:rPr sz="2150" spc="-9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FCFS</a:t>
            </a:r>
            <a:endParaRPr sz="215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700">
              <a:latin typeface="Calibri"/>
              <a:cs typeface="Calibri"/>
            </a:endParaRPr>
          </a:p>
          <a:p>
            <a:pPr marL="276860" indent="-226695">
              <a:lnSpc>
                <a:spcPct val="100000"/>
              </a:lnSpc>
              <a:buFont typeface="Arial"/>
              <a:buChar char="•"/>
              <a:tabLst>
                <a:tab pos="277495" algn="l"/>
              </a:tabLst>
            </a:pPr>
            <a:r>
              <a:rPr sz="2550" spc="5" dirty="0">
                <a:latin typeface="Calibri"/>
                <a:cs typeface="Calibri"/>
              </a:rPr>
              <a:t>Scheduling</a:t>
            </a:r>
            <a:endParaRPr sz="2550">
              <a:latin typeface="Calibri"/>
              <a:cs typeface="Calibri"/>
            </a:endParaRPr>
          </a:p>
          <a:p>
            <a:pPr marL="728980" lvl="1" indent="-226695">
              <a:lnSpc>
                <a:spcPct val="100000"/>
              </a:lnSpc>
              <a:spcBef>
                <a:spcPts val="80"/>
              </a:spcBef>
              <a:buFont typeface="Arial"/>
              <a:buChar char="•"/>
              <a:tabLst>
                <a:tab pos="728980" algn="l"/>
                <a:tab pos="729615" algn="l"/>
              </a:tabLst>
            </a:pPr>
            <a:r>
              <a:rPr sz="2150" spc="15" dirty="0">
                <a:latin typeface="Calibri"/>
                <a:cs typeface="Calibri"/>
              </a:rPr>
              <a:t>A </a:t>
            </a:r>
            <a:r>
              <a:rPr sz="2150" spc="5" dirty="0">
                <a:latin typeface="Calibri"/>
                <a:cs typeface="Calibri"/>
              </a:rPr>
              <a:t>new job </a:t>
            </a:r>
            <a:r>
              <a:rPr sz="2150" spc="-10" dirty="0">
                <a:latin typeface="Calibri"/>
                <a:cs typeface="Calibri"/>
              </a:rPr>
              <a:t>enters </a:t>
            </a:r>
            <a:r>
              <a:rPr sz="2150" spc="5" dirty="0">
                <a:latin typeface="Calibri"/>
                <a:cs typeface="Calibri"/>
              </a:rPr>
              <a:t>queue </a:t>
            </a:r>
            <a:r>
              <a:rPr sz="2150" i="1" spc="5" dirty="0">
                <a:latin typeface="Calibri"/>
                <a:cs typeface="Calibri"/>
              </a:rPr>
              <a:t>Q</a:t>
            </a:r>
            <a:r>
              <a:rPr sz="1875" i="1" spc="7" baseline="-13333" dirty="0">
                <a:latin typeface="Calibri"/>
                <a:cs typeface="Calibri"/>
              </a:rPr>
              <a:t>0  </a:t>
            </a:r>
            <a:r>
              <a:rPr sz="2150" spc="5" dirty="0">
                <a:latin typeface="Calibri"/>
                <a:cs typeface="Calibri"/>
              </a:rPr>
              <a:t>which is served</a:t>
            </a:r>
            <a:r>
              <a:rPr sz="2150" spc="-11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FCFS</a:t>
            </a:r>
            <a:endParaRPr sz="2150">
              <a:latin typeface="Calibri"/>
              <a:cs typeface="Calibri"/>
            </a:endParaRPr>
          </a:p>
          <a:p>
            <a:pPr marL="1182370" lvl="2" indent="-226695">
              <a:lnSpc>
                <a:spcPct val="100000"/>
              </a:lnSpc>
              <a:spcBef>
                <a:spcPts val="90"/>
              </a:spcBef>
              <a:buFont typeface="Symbol"/>
              <a:buChar char="▪"/>
              <a:tabLst>
                <a:tab pos="1183005" algn="l"/>
              </a:tabLst>
            </a:pPr>
            <a:r>
              <a:rPr sz="1850" spc="10" dirty="0">
                <a:latin typeface="Calibri"/>
                <a:cs typeface="Calibri"/>
              </a:rPr>
              <a:t>When </a:t>
            </a:r>
            <a:r>
              <a:rPr sz="1850" spc="5" dirty="0">
                <a:latin typeface="Calibri"/>
                <a:cs typeface="Calibri"/>
              </a:rPr>
              <a:t>it </a:t>
            </a:r>
            <a:r>
              <a:rPr sz="1850" dirty="0">
                <a:latin typeface="Calibri"/>
                <a:cs typeface="Calibri"/>
              </a:rPr>
              <a:t>gains CPU, </a:t>
            </a:r>
            <a:r>
              <a:rPr sz="1850" spc="5" dirty="0">
                <a:latin typeface="Calibri"/>
                <a:cs typeface="Calibri"/>
              </a:rPr>
              <a:t>job </a:t>
            </a:r>
            <a:r>
              <a:rPr sz="1850" dirty="0">
                <a:latin typeface="Calibri"/>
                <a:cs typeface="Calibri"/>
              </a:rPr>
              <a:t>receives </a:t>
            </a:r>
            <a:r>
              <a:rPr sz="1850" spc="10" dirty="0">
                <a:latin typeface="Calibri"/>
                <a:cs typeface="Calibri"/>
              </a:rPr>
              <a:t>8</a:t>
            </a:r>
            <a:r>
              <a:rPr sz="1850" spc="-75" dirty="0">
                <a:latin typeface="Calibri"/>
                <a:cs typeface="Calibri"/>
              </a:rPr>
              <a:t> </a:t>
            </a:r>
            <a:r>
              <a:rPr sz="1850" spc="5" dirty="0">
                <a:latin typeface="Calibri"/>
                <a:cs typeface="Calibri"/>
              </a:rPr>
              <a:t>milliseconds</a:t>
            </a:r>
            <a:endParaRPr sz="1850">
              <a:latin typeface="Calibri"/>
              <a:cs typeface="Calibri"/>
            </a:endParaRPr>
          </a:p>
          <a:p>
            <a:pPr marL="1182370" lvl="2" indent="-226695">
              <a:lnSpc>
                <a:spcPct val="100000"/>
              </a:lnSpc>
              <a:spcBef>
                <a:spcPts val="150"/>
              </a:spcBef>
              <a:buFont typeface="Symbol"/>
              <a:buChar char="▪"/>
              <a:tabLst>
                <a:tab pos="1183005" algn="l"/>
              </a:tabLst>
            </a:pPr>
            <a:r>
              <a:rPr sz="1850" spc="5" dirty="0">
                <a:latin typeface="Calibri"/>
                <a:cs typeface="Calibri"/>
              </a:rPr>
              <a:t>If it does not finish </a:t>
            </a:r>
            <a:r>
              <a:rPr sz="1850" spc="10" dirty="0">
                <a:latin typeface="Calibri"/>
                <a:cs typeface="Calibri"/>
              </a:rPr>
              <a:t>in 8 </a:t>
            </a:r>
            <a:r>
              <a:rPr sz="1850" spc="5" dirty="0">
                <a:latin typeface="Calibri"/>
                <a:cs typeface="Calibri"/>
              </a:rPr>
              <a:t>milliseconds, </a:t>
            </a:r>
            <a:r>
              <a:rPr sz="1850" dirty="0">
                <a:latin typeface="Calibri"/>
                <a:cs typeface="Calibri"/>
              </a:rPr>
              <a:t>job </a:t>
            </a:r>
            <a:r>
              <a:rPr sz="1850" spc="5" dirty="0">
                <a:latin typeface="Calibri"/>
                <a:cs typeface="Calibri"/>
              </a:rPr>
              <a:t>is moved to </a:t>
            </a:r>
            <a:r>
              <a:rPr sz="1850" spc="10" dirty="0">
                <a:latin typeface="Calibri"/>
                <a:cs typeface="Calibri"/>
              </a:rPr>
              <a:t>queue</a:t>
            </a:r>
            <a:r>
              <a:rPr sz="1850" spc="-90" dirty="0">
                <a:latin typeface="Calibri"/>
                <a:cs typeface="Calibri"/>
              </a:rPr>
              <a:t> </a:t>
            </a:r>
            <a:r>
              <a:rPr sz="1850" i="1" dirty="0">
                <a:latin typeface="Calibri"/>
                <a:cs typeface="Calibri"/>
              </a:rPr>
              <a:t>Q</a:t>
            </a:r>
            <a:r>
              <a:rPr sz="1650" baseline="-12626" dirty="0">
                <a:latin typeface="Calibri"/>
                <a:cs typeface="Calibri"/>
              </a:rPr>
              <a:t>1</a:t>
            </a:r>
            <a:endParaRPr sz="1650" baseline="-12626">
              <a:latin typeface="Calibri"/>
              <a:cs typeface="Calibri"/>
            </a:endParaRPr>
          </a:p>
          <a:p>
            <a:pPr marL="728980" marR="707390" lvl="1" indent="-226695">
              <a:lnSpc>
                <a:spcPts val="2100"/>
              </a:lnSpc>
              <a:spcBef>
                <a:spcPts val="570"/>
              </a:spcBef>
              <a:buFont typeface="Arial"/>
              <a:buChar char="•"/>
              <a:tabLst>
                <a:tab pos="728980" algn="l"/>
                <a:tab pos="729615" algn="l"/>
              </a:tabLst>
            </a:pPr>
            <a:r>
              <a:rPr sz="2150" spc="-20" dirty="0">
                <a:latin typeface="Calibri"/>
                <a:cs typeface="Calibri"/>
              </a:rPr>
              <a:t>At </a:t>
            </a:r>
            <a:r>
              <a:rPr sz="2150" i="1" spc="5" dirty="0">
                <a:latin typeface="Calibri"/>
                <a:cs typeface="Calibri"/>
              </a:rPr>
              <a:t>Q</a:t>
            </a:r>
            <a:r>
              <a:rPr sz="1875" spc="7" baseline="-13333" dirty="0">
                <a:latin typeface="Calibri"/>
                <a:cs typeface="Calibri"/>
              </a:rPr>
              <a:t>1 </a:t>
            </a:r>
            <a:r>
              <a:rPr sz="2150" spc="5" dirty="0">
                <a:latin typeface="Calibri"/>
                <a:cs typeface="Calibri"/>
              </a:rPr>
              <a:t>job is </a:t>
            </a:r>
            <a:r>
              <a:rPr sz="2150" dirty="0">
                <a:latin typeface="Calibri"/>
                <a:cs typeface="Calibri"/>
              </a:rPr>
              <a:t>again </a:t>
            </a:r>
            <a:r>
              <a:rPr sz="2150" spc="5" dirty="0">
                <a:latin typeface="Calibri"/>
                <a:cs typeface="Calibri"/>
              </a:rPr>
              <a:t>served </a:t>
            </a:r>
            <a:r>
              <a:rPr sz="2150" dirty="0">
                <a:latin typeface="Calibri"/>
                <a:cs typeface="Calibri"/>
              </a:rPr>
              <a:t>FCFS </a:t>
            </a:r>
            <a:r>
              <a:rPr sz="2150" spc="10" dirty="0">
                <a:latin typeface="Calibri"/>
                <a:cs typeface="Calibri"/>
              </a:rPr>
              <a:t>and </a:t>
            </a:r>
            <a:r>
              <a:rPr sz="2150" dirty="0">
                <a:latin typeface="Calibri"/>
                <a:cs typeface="Calibri"/>
              </a:rPr>
              <a:t>receives </a:t>
            </a:r>
            <a:r>
              <a:rPr sz="2150" spc="10" dirty="0">
                <a:latin typeface="Calibri"/>
                <a:cs typeface="Calibri"/>
              </a:rPr>
              <a:t>16 </a:t>
            </a:r>
            <a:r>
              <a:rPr sz="2150" spc="5" dirty="0">
                <a:latin typeface="Calibri"/>
                <a:cs typeface="Calibri"/>
              </a:rPr>
              <a:t>additional  milliseconds</a:t>
            </a:r>
            <a:endParaRPr sz="2150">
              <a:latin typeface="Calibri"/>
              <a:cs typeface="Calibri"/>
            </a:endParaRPr>
          </a:p>
          <a:p>
            <a:pPr marL="1182370" lvl="2" indent="-226695">
              <a:lnSpc>
                <a:spcPct val="100000"/>
              </a:lnSpc>
              <a:spcBef>
                <a:spcPts val="160"/>
              </a:spcBef>
              <a:buFont typeface="Symbol"/>
              <a:buChar char="▪"/>
              <a:tabLst>
                <a:tab pos="1183005" algn="l"/>
              </a:tabLst>
            </a:pPr>
            <a:r>
              <a:rPr sz="1850" spc="5" dirty="0">
                <a:latin typeface="Calibri"/>
                <a:cs typeface="Calibri"/>
              </a:rPr>
              <a:t>If it </a:t>
            </a:r>
            <a:r>
              <a:rPr sz="1850" spc="-5" dirty="0">
                <a:latin typeface="Calibri"/>
                <a:cs typeface="Calibri"/>
              </a:rPr>
              <a:t>still </a:t>
            </a:r>
            <a:r>
              <a:rPr sz="1850" spc="10" dirty="0">
                <a:latin typeface="Calibri"/>
                <a:cs typeface="Calibri"/>
              </a:rPr>
              <a:t>does </a:t>
            </a:r>
            <a:r>
              <a:rPr sz="1850" spc="5" dirty="0">
                <a:latin typeface="Calibri"/>
                <a:cs typeface="Calibri"/>
              </a:rPr>
              <a:t>not complete, it is preempted </a:t>
            </a:r>
            <a:r>
              <a:rPr sz="1850" spc="10" dirty="0">
                <a:latin typeface="Calibri"/>
                <a:cs typeface="Calibri"/>
              </a:rPr>
              <a:t>and </a:t>
            </a:r>
            <a:r>
              <a:rPr sz="1850" spc="5" dirty="0">
                <a:latin typeface="Calibri"/>
                <a:cs typeface="Calibri"/>
              </a:rPr>
              <a:t>moved </a:t>
            </a:r>
            <a:r>
              <a:rPr sz="1850" dirty="0">
                <a:latin typeface="Calibri"/>
                <a:cs typeface="Calibri"/>
              </a:rPr>
              <a:t>to </a:t>
            </a:r>
            <a:r>
              <a:rPr sz="1850" spc="10" dirty="0">
                <a:latin typeface="Calibri"/>
                <a:cs typeface="Calibri"/>
              </a:rPr>
              <a:t>queue</a:t>
            </a:r>
            <a:r>
              <a:rPr sz="1850" spc="-100" dirty="0">
                <a:latin typeface="Calibri"/>
                <a:cs typeface="Calibri"/>
              </a:rPr>
              <a:t> </a:t>
            </a:r>
            <a:r>
              <a:rPr sz="1850" i="1" spc="-55" dirty="0">
                <a:latin typeface="Calibri"/>
                <a:cs typeface="Calibri"/>
              </a:rPr>
              <a:t>Q</a:t>
            </a:r>
            <a:r>
              <a:rPr sz="1650" spc="-82" baseline="-12626" dirty="0">
                <a:latin typeface="Calibri"/>
                <a:cs typeface="Calibri"/>
              </a:rPr>
              <a:t>2</a:t>
            </a:r>
            <a:endParaRPr sz="1650" baseline="-12626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706</TotalTime>
  <Words>4398</Words>
  <Application>Microsoft Office PowerPoint</Application>
  <PresentationFormat>On-screen Show (4:3)</PresentationFormat>
  <Paragraphs>663</Paragraphs>
  <Slides>101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6" baseType="lpstr">
      <vt:lpstr>Arial</vt:lpstr>
      <vt:lpstr>Calibri</vt:lpstr>
      <vt:lpstr>Symbol</vt:lpstr>
      <vt:lpstr>Times New Roman</vt:lpstr>
      <vt:lpstr>Office Theme</vt:lpstr>
      <vt:lpstr>Slide 1</vt:lpstr>
      <vt:lpstr>Slide 2</vt:lpstr>
      <vt:lpstr>Syllabus</vt:lpstr>
      <vt:lpstr>Process</vt:lpstr>
      <vt:lpstr>Main OS Process Related Goals</vt:lpstr>
      <vt:lpstr>How are these goals achieved ?</vt:lpstr>
      <vt:lpstr>Process Creation</vt:lpstr>
      <vt:lpstr>Process Termination</vt:lpstr>
      <vt:lpstr>Contd…</vt:lpstr>
      <vt:lpstr>Contd..</vt:lpstr>
      <vt:lpstr>Process Vs. Program</vt:lpstr>
      <vt:lpstr>Process State</vt:lpstr>
      <vt:lpstr>Process State &amp; Description</vt:lpstr>
      <vt:lpstr>Contd…</vt:lpstr>
      <vt:lpstr>Contd..</vt:lpstr>
      <vt:lpstr>Process State Transitions</vt:lpstr>
      <vt:lpstr>Process Transitions</vt:lpstr>
      <vt:lpstr>Contd…</vt:lpstr>
      <vt:lpstr>Process Suspension</vt:lpstr>
      <vt:lpstr>Contd…</vt:lpstr>
      <vt:lpstr>Slide 21</vt:lpstr>
      <vt:lpstr>Process Control Block</vt:lpstr>
      <vt:lpstr>Contd…</vt:lpstr>
      <vt:lpstr>Contd…</vt:lpstr>
      <vt:lpstr>Slide 25</vt:lpstr>
      <vt:lpstr>Context Switching</vt:lpstr>
      <vt:lpstr>Example</vt:lpstr>
      <vt:lpstr>Example</vt:lpstr>
      <vt:lpstr>Contd…</vt:lpstr>
      <vt:lpstr>Contd…</vt:lpstr>
      <vt:lpstr>Thread</vt:lpstr>
      <vt:lpstr>Threads</vt:lpstr>
      <vt:lpstr>Advantages of Thread</vt:lpstr>
      <vt:lpstr>Process Vs. Thread</vt:lpstr>
      <vt:lpstr>Types of Thread</vt:lpstr>
      <vt:lpstr>User Level Thread</vt:lpstr>
      <vt:lpstr>Contd…</vt:lpstr>
      <vt:lpstr>Advantages and Disadvantages</vt:lpstr>
      <vt:lpstr>Kernel Level Thread</vt:lpstr>
      <vt:lpstr>Advantages</vt:lpstr>
      <vt:lpstr>Disadvantages</vt:lpstr>
      <vt:lpstr>Multithreading</vt:lpstr>
      <vt:lpstr>Many to one Model</vt:lpstr>
      <vt:lpstr>One to One Model</vt:lpstr>
      <vt:lpstr>Many to Many Model</vt:lpstr>
      <vt:lpstr>Benefits of Multithreading</vt:lpstr>
      <vt:lpstr>User Level Thread Vs. Kernel Level Thread</vt:lpstr>
      <vt:lpstr>What is process scheduling?</vt:lpstr>
      <vt:lpstr>Why process scheduling?</vt:lpstr>
      <vt:lpstr>Why process scheduling?</vt:lpstr>
      <vt:lpstr>About process scheduling</vt:lpstr>
      <vt:lpstr>Types of Scheduling</vt:lpstr>
      <vt:lpstr>Non Pre-emptive Scheduling</vt:lpstr>
      <vt:lpstr>Non Pre-emptive Scheduling</vt:lpstr>
      <vt:lpstr>Pre-emptive Scheduling</vt:lpstr>
      <vt:lpstr>Pre-emptive Scheduling</vt:lpstr>
      <vt:lpstr>Scheduling Queues</vt:lpstr>
      <vt:lpstr>Scheduling Queues</vt:lpstr>
      <vt:lpstr>Scheduling Queues</vt:lpstr>
      <vt:lpstr>Types of Schedulers</vt:lpstr>
      <vt:lpstr>Long Term Scheduler</vt:lpstr>
      <vt:lpstr>Short Term Scheduler</vt:lpstr>
      <vt:lpstr>Medium Term Scheduler</vt:lpstr>
      <vt:lpstr>Medium Term Scheduler</vt:lpstr>
      <vt:lpstr>Scheduling Criteria</vt:lpstr>
      <vt:lpstr>Scheduling Criteria</vt:lpstr>
      <vt:lpstr>Scheduling Criteria</vt:lpstr>
      <vt:lpstr>Operation on Process</vt:lpstr>
      <vt:lpstr>CPU Scheduling</vt:lpstr>
      <vt:lpstr>Scheduling Algorithms</vt:lpstr>
      <vt:lpstr>First Come First Serve(FCFS) Scheduling</vt:lpstr>
      <vt:lpstr>First Come First Serve(FCFS) Scheduling</vt:lpstr>
      <vt:lpstr>First Come First Serve(FCFS) Scheduling</vt:lpstr>
      <vt:lpstr>FCFS: Example</vt:lpstr>
      <vt:lpstr>FCFS: Example</vt:lpstr>
      <vt:lpstr>FCFS: Example</vt:lpstr>
      <vt:lpstr>FCFS: Example</vt:lpstr>
      <vt:lpstr>FCFS: Example</vt:lpstr>
      <vt:lpstr>Problems in FCFS</vt:lpstr>
      <vt:lpstr>Slide 80</vt:lpstr>
      <vt:lpstr>Shortest Job First(SJF) Scheduling</vt:lpstr>
      <vt:lpstr>Non Pre-emptive SJF</vt:lpstr>
      <vt:lpstr>Slide 83</vt:lpstr>
      <vt:lpstr>Pre-emptive SJF</vt:lpstr>
      <vt:lpstr>Slide 85</vt:lpstr>
      <vt:lpstr>Priority Scheduling</vt:lpstr>
      <vt:lpstr>Slide 87</vt:lpstr>
      <vt:lpstr>Slide 88</vt:lpstr>
      <vt:lpstr>Round Robin Scheduling</vt:lpstr>
      <vt:lpstr>Time Quantum (q) = 5</vt:lpstr>
      <vt:lpstr>Slide 91</vt:lpstr>
      <vt:lpstr>Slide 92</vt:lpstr>
      <vt:lpstr>Slide 93</vt:lpstr>
      <vt:lpstr>Slide 94</vt:lpstr>
      <vt:lpstr>Multilevel Queue Scheduling</vt:lpstr>
      <vt:lpstr>Slide 96</vt:lpstr>
      <vt:lpstr>Multilevel Feedback Queue Scheduling</vt:lpstr>
      <vt:lpstr>Multilevel Feedback Queues</vt:lpstr>
      <vt:lpstr>Slide 99</vt:lpstr>
      <vt:lpstr>References</vt:lpstr>
      <vt:lpstr>Slide 101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parul</dc:creator>
  <cp:lastModifiedBy>DEVANSH</cp:lastModifiedBy>
  <cp:revision>5</cp:revision>
  <dcterms:created xsi:type="dcterms:W3CDTF">2020-06-04T19:44:35Z</dcterms:created>
  <dcterms:modified xsi:type="dcterms:W3CDTF">2020-07-27T11:58:28Z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2020-05-30T00:00:00Z</vt:filetime>
  </property>
  <property fmtid="{D5CDD505-2E9C-101B-9397-08002B2CF9AE}" pid="3" name="Creator">
    <vt:lpwstr>Impress</vt:lpwstr>
  </property>
  <property fmtid="{D5CDD505-2E9C-101B-9397-08002B2CF9AE}" pid="4" name="LastSaved">
    <vt:filetime>2020-05-30T00:00:00Z</vt:filetime>
  </property>
</Properties>
</file>